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286" r:id="rId5"/>
    <p:sldId id="2142534218" r:id="rId6"/>
    <p:sldId id="2147483491" r:id="rId7"/>
    <p:sldId id="2145706205" r:id="rId8"/>
    <p:sldId id="2145706202" r:id="rId9"/>
    <p:sldId id="2145706183" r:id="rId10"/>
    <p:sldId id="2145706185" r:id="rId11"/>
    <p:sldId id="2142534237" r:id="rId12"/>
    <p:sldId id="2142534241" r:id="rId13"/>
    <p:sldId id="2145706206" r:id="rId14"/>
    <p:sldId id="2142534242" r:id="rId15"/>
    <p:sldId id="2147483489" r:id="rId16"/>
    <p:sldId id="494" r:id="rId17"/>
    <p:sldId id="2147483490" r:id="rId18"/>
    <p:sldId id="2142534245" r:id="rId19"/>
    <p:sldId id="2142534201" r:id="rId20"/>
    <p:sldId id="2142534203" r:id="rId21"/>
    <p:sldId id="2147483492" r:id="rId22"/>
    <p:sldId id="2142534226" r:id="rId23"/>
    <p:sldId id="2145706200" r:id="rId24"/>
    <p:sldId id="2147483493" r:id="rId25"/>
    <p:sldId id="2142534207" r:id="rId26"/>
    <p:sldId id="2142534228" r:id="rId27"/>
    <p:sldId id="2147483494" r:id="rId28"/>
    <p:sldId id="2142534227" r:id="rId29"/>
    <p:sldId id="2145706186" r:id="rId30"/>
    <p:sldId id="2142534221" r:id="rId31"/>
    <p:sldId id="2142534225" r:id="rId32"/>
    <p:sldId id="2142534229" r:id="rId33"/>
    <p:sldId id="2142534230" r:id="rId34"/>
    <p:sldId id="2145706187" r:id="rId35"/>
    <p:sldId id="2145706190" r:id="rId36"/>
    <p:sldId id="2145706189" r:id="rId37"/>
    <p:sldId id="2145706188" r:id="rId38"/>
    <p:sldId id="2145706195" r:id="rId39"/>
    <p:sldId id="2145706197" r:id="rId40"/>
    <p:sldId id="2145706198" r:id="rId41"/>
    <p:sldId id="2145706191" r:id="rId42"/>
    <p:sldId id="2147483497" r:id="rId43"/>
    <p:sldId id="2142534188" r:id="rId44"/>
    <p:sldId id="2147483495" r:id="rId45"/>
    <p:sldId id="2145706192" r:id="rId46"/>
    <p:sldId id="2147483496" r:id="rId47"/>
    <p:sldId id="2147483498" r:id="rId48"/>
    <p:sldId id="2147483499" r:id="rId49"/>
    <p:sldId id="2147483500" r:id="rId50"/>
    <p:sldId id="2147483501" r:id="rId51"/>
    <p:sldId id="214570620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F92010-DC44-4BAF-AE97-7BA34BB7D95D}" name="Ilumoka, Abiodun" initials="IA" userId="S::7789123557@nsf.gov::4cfc3d4e-b127-4f72-9c0b-127feaac847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6C1CD-621D-97AE-477B-8AC1BD9B74F4}" v="9" dt="2024-10-28T17:50:52.885"/>
    <p1510:client id="{2E305C6F-2874-69BD-55E2-396EE1B1531E}" v="55" dt="2024-10-28T19:34:37.950"/>
    <p1510:client id="{E49A4115-B2E4-D900-760F-9C0C4335A831}" v="53" dt="2024-10-29T14:44:33.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10"/>
  </p:normalViewPr>
  <p:slideViewPr>
    <p:cSldViewPr snapToGrid="0">
      <p:cViewPr varScale="1">
        <p:scale>
          <a:sx n="96" d="100"/>
          <a:sy n="96" d="100"/>
        </p:scale>
        <p:origin x="200"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0F00E-CE90-4AA6-853D-A4B7CBBD9D16}" type="datetimeFigureOut">
              <a:rPr lang="en-US" smtClean="0"/>
              <a:t>10/29/24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A0ED2-C3E1-462A-BB9F-771BBD72FDD8}" type="slidenum">
              <a:rPr lang="en-US" smtClean="0"/>
              <a:t>‹#›</a:t>
            </a:fld>
            <a:endParaRPr lang="en-US"/>
          </a:p>
        </p:txBody>
      </p:sp>
    </p:spTree>
    <p:extLst>
      <p:ext uri="{BB962C8B-B14F-4D97-AF65-F5344CB8AC3E}">
        <p14:creationId xmlns:p14="http://schemas.microsoft.com/office/powerpoint/2010/main" val="411459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9B74349A-219E-45A4-A6E4-E9799664F31B}" type="slidenum">
              <a:rPr lang="en-US" smtClean="0"/>
              <a:t>1</a:t>
            </a:fld>
            <a:endParaRPr lang="en-US"/>
          </a:p>
        </p:txBody>
      </p:sp>
    </p:spTree>
    <p:extLst>
      <p:ext uri="{BB962C8B-B14F-4D97-AF65-F5344CB8AC3E}">
        <p14:creationId xmlns:p14="http://schemas.microsoft.com/office/powerpoint/2010/main" val="2018373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51379-91FA-4683-8605-4DED11A06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928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1B1B1B"/>
                </a:solidFill>
                <a:effectLst/>
                <a:latin typeface="Open Sans Light" panose="020B0606030504020204" pitchFamily="34" charset="0"/>
              </a:rPr>
              <a:t>ExpandAI supports capacity-development projects and partnerships within the National AI Research Institutes ecosystem that help </a:t>
            </a:r>
            <a:r>
              <a:rPr lang="en-US" b="1" i="0" u="none" strike="noStrike">
                <a:solidFill>
                  <a:srgbClr val="1B1B1B"/>
                </a:solidFill>
                <a:effectLst/>
                <a:latin typeface="Open Sans ExtraBold" panose="020B0606030504020204" pitchFamily="34" charset="0"/>
              </a:rPr>
              <a:t>broaden participation in artificial intelligence research, education and workforce development. </a:t>
            </a:r>
            <a:r>
              <a:rPr lang="en-US" b="0" i="0" u="none" strike="noStrike">
                <a:solidFill>
                  <a:srgbClr val="1B1B1B"/>
                </a:solidFill>
                <a:effectLst/>
                <a:latin typeface="Open Sans Light" panose="020B0606030504020204" pitchFamily="34" charset="0"/>
              </a:rPr>
              <a:t>These concepts are all connected and support each other.</a:t>
            </a: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Open Sans Light" panose="020B0606030504020204" pitchFamily="34" charset="0"/>
              </a:rPr>
              <a:t>ExpandAI: </a:t>
            </a:r>
            <a:r>
              <a:rPr lang="en-US" i="0" u="none" strike="noStrike">
                <a:effectLst/>
                <a:latin typeface="Open Sans Light" panose="020B0606030504020204" pitchFamily="34" charset="0"/>
              </a:rPr>
              <a:t>Expanding AI Innovation through Capacity Building and Partnerships </a:t>
            </a: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Open Sans Light" panose="020B0606030504020204" pitchFamily="34" charset="0"/>
              </a:rPr>
              <a:t>HIS: Hispanic-serving institute</a:t>
            </a:r>
            <a:endParaRPr lang="en-US" b="0" i="0" u="none" strike="noStrike">
              <a:solidFill>
                <a:srgbClr val="1B1B1B"/>
              </a:solidFill>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Open Sans Light" panose="020B0606030504020204" pitchFamily="34" charset="0"/>
              </a:rPr>
              <a:t>EDU funding programs include </a:t>
            </a:r>
            <a:r>
              <a:rPr lang="en-US"/>
              <a:t>HBCU-UP and LSAMP</a:t>
            </a: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Open Sans Light" panose="020B0606030504020204" pitchFamily="34" charset="0"/>
              </a:rPr>
              <a:t>HBCU-UP: Historically Black Colleges and Universities - Undergraduate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Open Sans Light" panose="020B0606030504020204" pitchFamily="34" charset="0"/>
              </a:rPr>
              <a:t>LSAMP: Louis Stokes Alliances for Minority Participation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Open Sans Light" panose="020B0606030504020204" pitchFamily="34" charset="0"/>
              </a:rPr>
              <a:t>University List:</a:t>
            </a:r>
          </a:p>
          <a:p>
            <a:r>
              <a:rPr lang="en-US" b="0" i="0" u="none" strike="noStrike">
                <a:solidFill>
                  <a:srgbClr val="212121"/>
                </a:solidFill>
                <a:effectLst/>
                <a:latin typeface="+mj-lt"/>
              </a:rPr>
              <a:t>Texas State University - San Marcos</a:t>
            </a:r>
          </a:p>
          <a:p>
            <a:r>
              <a:rPr lang="en-US" b="0" i="0" u="none" strike="noStrike">
                <a:solidFill>
                  <a:srgbClr val="212121"/>
                </a:solidFill>
                <a:effectLst/>
                <a:latin typeface="+mj-lt"/>
              </a:rPr>
              <a:t>The University of Texas Rio Grande Valley</a:t>
            </a:r>
            <a:endParaRPr lang="en-US">
              <a:solidFill>
                <a:srgbClr val="212121"/>
              </a:solidFill>
              <a:latin typeface="+mj-lt"/>
            </a:endParaRPr>
          </a:p>
          <a:p>
            <a:r>
              <a:rPr lang="en-US" b="0" i="0" u="none" strike="noStrike">
                <a:solidFill>
                  <a:srgbClr val="212121"/>
                </a:solidFill>
                <a:effectLst/>
                <a:latin typeface="+mj-lt"/>
              </a:rPr>
              <a:t>Meharry Medical College</a:t>
            </a:r>
          </a:p>
          <a:p>
            <a:r>
              <a:rPr lang="en-US" b="0" i="0" u="none" strike="noStrike">
                <a:solidFill>
                  <a:srgbClr val="212121"/>
                </a:solidFill>
                <a:effectLst/>
                <a:latin typeface="+mj-lt"/>
              </a:rPr>
              <a:t>Texas A&amp;M University-San Antonio</a:t>
            </a:r>
            <a:endParaRPr lang="en-US">
              <a:solidFill>
                <a:srgbClr val="212121"/>
              </a:solidFill>
              <a:latin typeface="+mj-lt"/>
            </a:endParaRPr>
          </a:p>
          <a:p>
            <a:r>
              <a:rPr lang="en-US" b="0" i="0" u="none" strike="noStrike">
                <a:solidFill>
                  <a:srgbClr val="212121"/>
                </a:solidFill>
                <a:effectLst/>
                <a:latin typeface="+mj-lt"/>
              </a:rPr>
              <a:t>California State University San Marcos Corporation</a:t>
            </a:r>
          </a:p>
          <a:p>
            <a:r>
              <a:rPr lang="en-US" b="0" i="0" u="none" strike="noStrike">
                <a:solidFill>
                  <a:srgbClr val="212121"/>
                </a:solidFill>
                <a:effectLst/>
                <a:latin typeface="+mj-lt"/>
              </a:rPr>
              <a:t>Prairie View A&amp;M U</a:t>
            </a:r>
            <a:endParaRPr lang="en-US">
              <a:solidFill>
                <a:srgbClr val="212121"/>
              </a:solidFill>
              <a:latin typeface="+mj-lt"/>
            </a:endParaRPr>
          </a:p>
          <a:p>
            <a:r>
              <a:rPr lang="en-US" b="0" i="0" u="none" strike="noStrike">
                <a:solidFill>
                  <a:srgbClr val="212121"/>
                </a:solidFill>
                <a:effectLst/>
                <a:latin typeface="+mj-lt"/>
              </a:rPr>
              <a:t>University of Puerto Rico Mayaguez (IAIFI)</a:t>
            </a:r>
          </a:p>
          <a:p>
            <a:r>
              <a:rPr lang="en-US" b="0" i="0" u="none" strike="noStrike">
                <a:solidFill>
                  <a:srgbClr val="212121"/>
                </a:solidFill>
                <a:effectLst/>
                <a:latin typeface="+mj-lt"/>
              </a:rPr>
              <a:t>Florida International University (AI2ES)</a:t>
            </a:r>
            <a:endParaRPr lang="en-US">
              <a:solidFill>
                <a:srgbClr val="212121"/>
              </a:solidFill>
              <a:latin typeface="+mj-lt"/>
            </a:endParaRPr>
          </a:p>
          <a:p>
            <a:r>
              <a:rPr lang="en-US" b="0" i="0" u="none" strike="noStrike">
                <a:solidFill>
                  <a:srgbClr val="212121"/>
                </a:solidFill>
                <a:effectLst/>
                <a:latin typeface="+mj-lt"/>
              </a:rPr>
              <a:t>University of Texas at San Antonio (ATHENA)</a:t>
            </a:r>
          </a:p>
          <a:p>
            <a:r>
              <a:rPr lang="en-US" b="0" i="0" u="none" strike="noStrike">
                <a:solidFill>
                  <a:srgbClr val="212121"/>
                </a:solidFill>
                <a:effectLst/>
                <a:latin typeface="+mj-lt"/>
              </a:rPr>
              <a:t>CUNY City College (AI-EDGE)</a:t>
            </a:r>
            <a:endParaRPr lang="en-US">
              <a:solidFill>
                <a:srgbClr val="212121"/>
              </a:solidFill>
              <a:latin typeface="+mj-lt"/>
            </a:endParaRPr>
          </a:p>
          <a:p>
            <a:r>
              <a:rPr lang="en-US" b="0" i="0" u="none" strike="noStrike">
                <a:solidFill>
                  <a:srgbClr val="212121"/>
                </a:solidFill>
                <a:effectLst/>
                <a:latin typeface="+mj-lt"/>
              </a:rPr>
              <a:t>San Diego State Univ Fdn (AI2ES)</a:t>
            </a:r>
            <a:endParaRPr lang="en-US">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effectLst/>
              <a:latin typeface="Open Sans Light" panose="020B0606030504020204" pitchFamily="34" charset="0"/>
            </a:endParaRPr>
          </a:p>
        </p:txBody>
      </p:sp>
      <p:sp>
        <p:nvSpPr>
          <p:cNvPr id="4" name="Slide Number Placeholder 3"/>
          <p:cNvSpPr>
            <a:spLocks noGrp="1"/>
          </p:cNvSpPr>
          <p:nvPr>
            <p:ph type="sldNum" sz="quarter" idx="5"/>
          </p:nvPr>
        </p:nvSpPr>
        <p:spPr/>
        <p:txBody>
          <a:bodyPr/>
          <a:lstStyle/>
          <a:p>
            <a:fld id="{46BACDD8-89FB-574A-8A87-6A752B0B1C92}" type="slidenum">
              <a:rPr lang="en-US" smtClean="0"/>
              <a:t>12</a:t>
            </a:fld>
            <a:endParaRPr lang="en-US"/>
          </a:p>
        </p:txBody>
      </p:sp>
    </p:spTree>
    <p:extLst>
      <p:ext uri="{BB962C8B-B14F-4D97-AF65-F5344CB8AC3E}">
        <p14:creationId xmlns:p14="http://schemas.microsoft.com/office/powerpoint/2010/main" val="1614373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Open Sans Light" panose="020B0606030504020204" pitchFamily="34" charset="0"/>
              </a:rPr>
              <a:t>Highlighting the fact that any aspect of AI capacity building can be pursued.</a:t>
            </a:r>
          </a:p>
        </p:txBody>
      </p:sp>
      <p:sp>
        <p:nvSpPr>
          <p:cNvPr id="4" name="Slide Number Placeholder 3"/>
          <p:cNvSpPr>
            <a:spLocks noGrp="1"/>
          </p:cNvSpPr>
          <p:nvPr>
            <p:ph type="sldNum" sz="quarter" idx="5"/>
          </p:nvPr>
        </p:nvSpPr>
        <p:spPr/>
        <p:txBody>
          <a:bodyPr/>
          <a:lstStyle/>
          <a:p>
            <a:fld id="{46BACDD8-89FB-574A-8A87-6A752B0B1C92}" type="slidenum">
              <a:rPr lang="en-US" smtClean="0"/>
              <a:t>13</a:t>
            </a:fld>
            <a:endParaRPr lang="en-US"/>
          </a:p>
        </p:txBody>
      </p:sp>
    </p:spTree>
    <p:extLst>
      <p:ext uri="{BB962C8B-B14F-4D97-AF65-F5344CB8AC3E}">
        <p14:creationId xmlns:p14="http://schemas.microsoft.com/office/powerpoint/2010/main" val="356472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1B1B1B"/>
                </a:solidFill>
                <a:effectLst/>
                <a:latin typeface="Open Sans Light" panose="020B0606030504020204" pitchFamily="34" charset="0"/>
              </a:rPr>
              <a:t>ExpandAI supports capacity-development projects and partnerships within the National AI Research Institutes ecosystem that help </a:t>
            </a:r>
            <a:r>
              <a:rPr lang="en-US" b="1" i="0" u="none" strike="noStrike">
                <a:solidFill>
                  <a:srgbClr val="1B1B1B"/>
                </a:solidFill>
                <a:effectLst/>
                <a:latin typeface="Open Sans ExtraBold" panose="020B0606030504020204" pitchFamily="34" charset="0"/>
              </a:rPr>
              <a:t>broaden participation in artificial intelligence research, education and workforce development. </a:t>
            </a:r>
            <a:r>
              <a:rPr lang="en-US" b="0" i="0" u="none" strike="noStrike">
                <a:solidFill>
                  <a:srgbClr val="1B1B1B"/>
                </a:solidFill>
                <a:effectLst/>
                <a:latin typeface="Open Sans Light" panose="020B0606030504020204" pitchFamily="34" charset="0"/>
              </a:rPr>
              <a:t>These concepts are all connected and support each other.</a:t>
            </a: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Open Sans Light" panose="020B0606030504020204" pitchFamily="34" charset="0"/>
              </a:rPr>
              <a:t>ExpandAI: </a:t>
            </a:r>
            <a:r>
              <a:rPr lang="en-US" i="0" u="none" strike="noStrike">
                <a:effectLst/>
                <a:latin typeface="Open Sans Light" panose="020B0606030504020204" pitchFamily="34" charset="0"/>
              </a:rPr>
              <a:t>Expanding AI Innovation through Capacity Building and Partnerships </a:t>
            </a: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Open Sans Light" panose="020B0606030504020204" pitchFamily="34" charset="0"/>
              </a:rPr>
              <a:t>HSI: Hispanic-serving institute</a:t>
            </a:r>
            <a:endParaRPr lang="en-US" b="0" i="0" u="none" strike="noStrike">
              <a:solidFill>
                <a:srgbClr val="1B1B1B"/>
              </a:solidFill>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Open Sans Light" panose="020B0606030504020204" pitchFamily="34" charset="0"/>
              </a:rPr>
              <a:t>EDU funding programs include </a:t>
            </a:r>
            <a:r>
              <a:rPr lang="en-US"/>
              <a:t>HBCU-UP and LSAMP</a:t>
            </a: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Open Sans Light" panose="020B0606030504020204" pitchFamily="34" charset="0"/>
              </a:rPr>
              <a:t>HBCU-UP: Historically Black Colleges and Universities - Undergraduate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Open Sans Light" panose="020B0606030504020204" pitchFamily="34" charset="0"/>
              </a:rPr>
              <a:t>LSAMP: Louis Stokes Alliances for Minority Participation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Open Sans Light" panose="020B0606030504020204" pitchFamily="34" charset="0"/>
              </a:rPr>
              <a:t>Topics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AI Curriculum and Infrastructure development, Trustworthy AI in autonomous systems, Cybersecurity, Robotics, Traffic safety, Durability in extreme cold, Coastal environmental modeling, Neuro-Inspired AI, Disease diagnostics, modeling of precipitation and other atmospheric variables</a:t>
            </a: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Open Sans Light" panose="020B0606030504020204" pitchFamily="34" charset="0"/>
              </a:rPr>
              <a:t>University List:</a:t>
            </a:r>
          </a:p>
          <a:p>
            <a:r>
              <a:rPr lang="en-US" b="0" i="0" u="none" strike="noStrike">
                <a:solidFill>
                  <a:srgbClr val="212121"/>
                </a:solidFill>
                <a:effectLst/>
                <a:latin typeface="+mj-lt"/>
              </a:rPr>
              <a:t>Texas State University - San Marcos</a:t>
            </a:r>
          </a:p>
          <a:p>
            <a:r>
              <a:rPr lang="en-US" b="0" i="0" u="none" strike="noStrike">
                <a:solidFill>
                  <a:srgbClr val="212121"/>
                </a:solidFill>
                <a:effectLst/>
                <a:latin typeface="+mj-lt"/>
              </a:rPr>
              <a:t>The University of Texas Rio Grande Valley</a:t>
            </a:r>
            <a:endParaRPr lang="en-US">
              <a:solidFill>
                <a:srgbClr val="212121"/>
              </a:solidFill>
              <a:latin typeface="+mj-lt"/>
            </a:endParaRPr>
          </a:p>
          <a:p>
            <a:r>
              <a:rPr lang="en-US" b="0" i="0" u="none" strike="noStrike">
                <a:solidFill>
                  <a:srgbClr val="212121"/>
                </a:solidFill>
                <a:effectLst/>
                <a:latin typeface="+mj-lt"/>
              </a:rPr>
              <a:t>Meharry Medical College</a:t>
            </a:r>
          </a:p>
          <a:p>
            <a:r>
              <a:rPr lang="en-US" b="0" i="0" u="none" strike="noStrike">
                <a:solidFill>
                  <a:srgbClr val="212121"/>
                </a:solidFill>
                <a:effectLst/>
                <a:latin typeface="+mj-lt"/>
              </a:rPr>
              <a:t>Texas A&amp;M University-San Antonio</a:t>
            </a:r>
            <a:endParaRPr lang="en-US">
              <a:solidFill>
                <a:srgbClr val="212121"/>
              </a:solidFill>
              <a:latin typeface="+mj-lt"/>
            </a:endParaRPr>
          </a:p>
          <a:p>
            <a:r>
              <a:rPr lang="en-US" b="0" i="0" u="none" strike="noStrike">
                <a:solidFill>
                  <a:srgbClr val="212121"/>
                </a:solidFill>
                <a:effectLst/>
                <a:latin typeface="+mj-lt"/>
              </a:rPr>
              <a:t>California State University San Marcos Corporation</a:t>
            </a:r>
          </a:p>
          <a:p>
            <a:r>
              <a:rPr lang="en-US" b="0" i="0" u="none" strike="noStrike">
                <a:solidFill>
                  <a:srgbClr val="212121"/>
                </a:solidFill>
                <a:effectLst/>
                <a:latin typeface="+mj-lt"/>
              </a:rPr>
              <a:t>Prairie View A&amp;M U</a:t>
            </a:r>
            <a:endParaRPr lang="en-US">
              <a:solidFill>
                <a:srgbClr val="212121"/>
              </a:solidFill>
              <a:latin typeface="+mj-lt"/>
            </a:endParaRPr>
          </a:p>
          <a:p>
            <a:r>
              <a:rPr lang="en-US" b="0" i="0" u="none" strike="noStrike">
                <a:solidFill>
                  <a:srgbClr val="212121"/>
                </a:solidFill>
                <a:effectLst/>
                <a:latin typeface="+mj-lt"/>
              </a:rPr>
              <a:t>University of Puerto Rico Mayaguez (IAIFI)</a:t>
            </a:r>
          </a:p>
          <a:p>
            <a:r>
              <a:rPr lang="en-US" b="0" i="0" u="none" strike="noStrike">
                <a:solidFill>
                  <a:srgbClr val="212121"/>
                </a:solidFill>
                <a:effectLst/>
                <a:latin typeface="+mj-lt"/>
              </a:rPr>
              <a:t>Florida International University (AI2ES)</a:t>
            </a:r>
            <a:endParaRPr lang="en-US">
              <a:solidFill>
                <a:srgbClr val="212121"/>
              </a:solidFill>
              <a:latin typeface="+mj-lt"/>
            </a:endParaRPr>
          </a:p>
          <a:p>
            <a:r>
              <a:rPr lang="en-US" b="0" i="0" u="none" strike="noStrike">
                <a:solidFill>
                  <a:srgbClr val="212121"/>
                </a:solidFill>
                <a:effectLst/>
                <a:latin typeface="+mj-lt"/>
              </a:rPr>
              <a:t>University of Texas at San Antonio (ATHENA)</a:t>
            </a:r>
          </a:p>
          <a:p>
            <a:r>
              <a:rPr lang="en-US" b="0" i="0" u="none" strike="noStrike">
                <a:solidFill>
                  <a:srgbClr val="212121"/>
                </a:solidFill>
                <a:effectLst/>
                <a:latin typeface="+mj-lt"/>
              </a:rPr>
              <a:t>CUNY City College (AI-EDGE)</a:t>
            </a:r>
            <a:endParaRPr lang="en-US">
              <a:solidFill>
                <a:srgbClr val="212121"/>
              </a:solidFill>
              <a:latin typeface="+mj-lt"/>
            </a:endParaRPr>
          </a:p>
          <a:p>
            <a:r>
              <a:rPr lang="en-US" b="0" i="0" u="none" strike="noStrike">
                <a:solidFill>
                  <a:srgbClr val="212121"/>
                </a:solidFill>
                <a:effectLst/>
                <a:latin typeface="+mj-lt"/>
              </a:rPr>
              <a:t>San Diego State Univ Fdn (AI2ES)</a:t>
            </a:r>
          </a:p>
          <a:p>
            <a:endParaRPr lang="en-US" b="0" i="0" u="none" strike="noStrike">
              <a:solidFill>
                <a:srgbClr val="212121"/>
              </a:solidFill>
              <a:effectLst/>
              <a:latin typeface="+mj-lt"/>
            </a:endParaRPr>
          </a:p>
          <a:p>
            <a:r>
              <a:rPr lang="en-US" b="0" i="0" u="none" strike="noStrike">
                <a:solidFill>
                  <a:srgbClr val="212121"/>
                </a:solidFill>
                <a:effectLst/>
                <a:latin typeface="+mj-lt"/>
              </a:rPr>
              <a:t>*images from NSF media site, Google DeepMind, Motion AI, Pipeline Technology Journal, Rhoads and Rhoads, P.S.C, and </a:t>
            </a:r>
            <a:r>
              <a:rPr lang="en-US" b="0" i="0" u="none" strike="noStrike" err="1">
                <a:solidFill>
                  <a:srgbClr val="212121"/>
                </a:solidFill>
                <a:effectLst/>
                <a:latin typeface="+mj-lt"/>
              </a:rPr>
              <a:t>openPR</a:t>
            </a:r>
            <a:endParaRPr lang="en-US">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effectLst/>
              <a:latin typeface="Open Sans Light" panose="020B0606030504020204" pitchFamily="34" charset="0"/>
            </a:endParaRPr>
          </a:p>
        </p:txBody>
      </p:sp>
      <p:sp>
        <p:nvSpPr>
          <p:cNvPr id="4" name="Slide Number Placeholder 3"/>
          <p:cNvSpPr>
            <a:spLocks noGrp="1"/>
          </p:cNvSpPr>
          <p:nvPr>
            <p:ph type="sldNum" sz="quarter" idx="5"/>
          </p:nvPr>
        </p:nvSpPr>
        <p:spPr/>
        <p:txBody>
          <a:bodyPr/>
          <a:lstStyle/>
          <a:p>
            <a:fld id="{46BACDD8-89FB-574A-8A87-6A752B0B1C92}" type="slidenum">
              <a:rPr lang="en-US" smtClean="0"/>
              <a:t>14</a:t>
            </a:fld>
            <a:endParaRPr lang="en-US"/>
          </a:p>
        </p:txBody>
      </p:sp>
    </p:spTree>
    <p:extLst>
      <p:ext uri="{BB962C8B-B14F-4D97-AF65-F5344CB8AC3E}">
        <p14:creationId xmlns:p14="http://schemas.microsoft.com/office/powerpoint/2010/main" val="4122595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A0ED2-C3E1-462A-BB9F-771BBD72FDD8}" type="slidenum">
              <a:rPr lang="en-US" smtClean="0"/>
              <a:t>15</a:t>
            </a:fld>
            <a:endParaRPr lang="en-US"/>
          </a:p>
        </p:txBody>
      </p:sp>
    </p:spTree>
    <p:extLst>
      <p:ext uri="{BB962C8B-B14F-4D97-AF65-F5344CB8AC3E}">
        <p14:creationId xmlns:p14="http://schemas.microsoft.com/office/powerpoint/2010/main" val="393459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A0ED2-C3E1-462A-BB9F-771BBD72FDD8}" type="slidenum">
              <a:rPr lang="en-US" smtClean="0"/>
              <a:t>35</a:t>
            </a:fld>
            <a:endParaRPr lang="en-US"/>
          </a:p>
        </p:txBody>
      </p:sp>
    </p:spTree>
    <p:extLst>
      <p:ext uri="{BB962C8B-B14F-4D97-AF65-F5344CB8AC3E}">
        <p14:creationId xmlns:p14="http://schemas.microsoft.com/office/powerpoint/2010/main" val="565796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5D12-E0B3-9CBE-D816-38E687BA2C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3ABFA9-7DFC-D164-A2FE-B5701432C3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901F5B-14CA-F47F-17AB-B3F67B7B1879}"/>
              </a:ext>
            </a:extLst>
          </p:cNvPr>
          <p:cNvSpPr>
            <a:spLocks noGrp="1"/>
          </p:cNvSpPr>
          <p:nvPr>
            <p:ph type="dt" sz="half" idx="10"/>
          </p:nvPr>
        </p:nvSpPr>
        <p:spPr/>
        <p:txBody>
          <a:bodyPr/>
          <a:lstStyle/>
          <a:p>
            <a:fld id="{F22D5EDE-7B92-4F96-A30F-80342BD3B56D}" type="datetimeFigureOut">
              <a:rPr lang="en-US" smtClean="0"/>
              <a:t>10/29/24</a:t>
            </a:fld>
            <a:endParaRPr lang="en-US"/>
          </a:p>
        </p:txBody>
      </p:sp>
      <p:sp>
        <p:nvSpPr>
          <p:cNvPr id="5" name="Footer Placeholder 4">
            <a:extLst>
              <a:ext uri="{FF2B5EF4-FFF2-40B4-BE49-F238E27FC236}">
                <a16:creationId xmlns:a16="http://schemas.microsoft.com/office/drawing/2014/main" id="{DC4A46F5-BB95-57BB-5407-B0FC49137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0AD1B-4781-4202-A435-68AEB75242B2}"/>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7" name="hcSlideMaster.Title SlideHeader">
            <a:extLst>
              <a:ext uri="{FF2B5EF4-FFF2-40B4-BE49-F238E27FC236}">
                <a16:creationId xmlns:a16="http://schemas.microsoft.com/office/drawing/2014/main" id="{A8C58B4C-8CCE-21F4-DAB5-3EA73AA99ACD}"/>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94C15AE9-0766-C06C-99F5-5C8D5C6FB0A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4649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F1ED-5F98-8A85-1145-DBB5959171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AD9C02-7CE9-8BAF-A0D9-9420E38A1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80A1F0-BE1F-0744-6991-C8EAD4416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BEB404-8E93-44F0-FADB-8F5880F760E0}"/>
              </a:ext>
            </a:extLst>
          </p:cNvPr>
          <p:cNvSpPr>
            <a:spLocks noGrp="1"/>
          </p:cNvSpPr>
          <p:nvPr>
            <p:ph type="dt" sz="half" idx="10"/>
          </p:nvPr>
        </p:nvSpPr>
        <p:spPr/>
        <p:txBody>
          <a:bodyPr/>
          <a:lstStyle/>
          <a:p>
            <a:fld id="{F22D5EDE-7B92-4F96-A30F-80342BD3B56D}" type="datetimeFigureOut">
              <a:rPr lang="en-US" smtClean="0"/>
              <a:t>10/29/24</a:t>
            </a:fld>
            <a:endParaRPr lang="en-US"/>
          </a:p>
        </p:txBody>
      </p:sp>
      <p:sp>
        <p:nvSpPr>
          <p:cNvPr id="6" name="Footer Placeholder 5">
            <a:extLst>
              <a:ext uri="{FF2B5EF4-FFF2-40B4-BE49-F238E27FC236}">
                <a16:creationId xmlns:a16="http://schemas.microsoft.com/office/drawing/2014/main" id="{BB3A8112-E667-B294-0DCF-2E07CA0623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F99E9-DC29-2663-9690-7E04477BC7FD}"/>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8" name="hcSlideMaster.Content with CaptionHeader">
            <a:extLst>
              <a:ext uri="{FF2B5EF4-FFF2-40B4-BE49-F238E27FC236}">
                <a16:creationId xmlns:a16="http://schemas.microsoft.com/office/drawing/2014/main" id="{6537BE0E-2779-77AB-0D77-DC9B4E64131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73164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6664-68F0-44E6-6AE9-CF429FC01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2A8D4E-0020-5DD6-B193-5C48E9F226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75BE48-61AC-A097-EE68-DEF4D45CD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933133-B64A-18CE-04BD-74028561F16F}"/>
              </a:ext>
            </a:extLst>
          </p:cNvPr>
          <p:cNvSpPr>
            <a:spLocks noGrp="1"/>
          </p:cNvSpPr>
          <p:nvPr>
            <p:ph type="dt" sz="half" idx="10"/>
          </p:nvPr>
        </p:nvSpPr>
        <p:spPr/>
        <p:txBody>
          <a:bodyPr/>
          <a:lstStyle/>
          <a:p>
            <a:fld id="{F22D5EDE-7B92-4F96-A30F-80342BD3B56D}" type="datetimeFigureOut">
              <a:rPr lang="en-US" smtClean="0"/>
              <a:t>10/29/24</a:t>
            </a:fld>
            <a:endParaRPr lang="en-US"/>
          </a:p>
        </p:txBody>
      </p:sp>
      <p:sp>
        <p:nvSpPr>
          <p:cNvPr id="6" name="Footer Placeholder 5">
            <a:extLst>
              <a:ext uri="{FF2B5EF4-FFF2-40B4-BE49-F238E27FC236}">
                <a16:creationId xmlns:a16="http://schemas.microsoft.com/office/drawing/2014/main" id="{5E7B7DE6-A266-297B-26EF-96C86F43A4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367D89-7A14-18FD-4C41-D9F31C9D1780}"/>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8" name="hcSlideMaster.Picture with CaptionHeader">
            <a:extLst>
              <a:ext uri="{FF2B5EF4-FFF2-40B4-BE49-F238E27FC236}">
                <a16:creationId xmlns:a16="http://schemas.microsoft.com/office/drawing/2014/main" id="{3A615AA9-E64F-23D9-6D69-24338713E20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74728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2D32-9DFF-F891-9415-CDAB9C2230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A196E-4251-B0EB-FB00-5EEDABCD91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E305D-D1B0-3B05-A485-61D2DDF92952}"/>
              </a:ext>
            </a:extLst>
          </p:cNvPr>
          <p:cNvSpPr>
            <a:spLocks noGrp="1"/>
          </p:cNvSpPr>
          <p:nvPr>
            <p:ph type="dt" sz="half" idx="10"/>
          </p:nvPr>
        </p:nvSpPr>
        <p:spPr/>
        <p:txBody>
          <a:bodyPr/>
          <a:lstStyle/>
          <a:p>
            <a:fld id="{F22D5EDE-7B92-4F96-A30F-80342BD3B56D}" type="datetimeFigureOut">
              <a:rPr lang="en-US" smtClean="0"/>
              <a:t>10/29/24</a:t>
            </a:fld>
            <a:endParaRPr lang="en-US"/>
          </a:p>
        </p:txBody>
      </p:sp>
      <p:sp>
        <p:nvSpPr>
          <p:cNvPr id="5" name="Footer Placeholder 4">
            <a:extLst>
              <a:ext uri="{FF2B5EF4-FFF2-40B4-BE49-F238E27FC236}">
                <a16:creationId xmlns:a16="http://schemas.microsoft.com/office/drawing/2014/main" id="{3F7DDB8E-3AF5-D8D4-4902-D2C2A2646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9CCD9-8181-F659-5E21-397355C4668F}"/>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7" name="hcSlideMaster.Title and Vertical TextHeader">
            <a:extLst>
              <a:ext uri="{FF2B5EF4-FFF2-40B4-BE49-F238E27FC236}">
                <a16:creationId xmlns:a16="http://schemas.microsoft.com/office/drawing/2014/main" id="{44FE2CDD-BF46-A5B0-9EE0-D6424DBCA8C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76550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AF9A3-E96C-9844-FEC5-12B42E015D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81E50D-216B-47FE-9B86-90C42D566A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3304B-4B80-0B10-077B-4B07D60D7C9C}"/>
              </a:ext>
            </a:extLst>
          </p:cNvPr>
          <p:cNvSpPr>
            <a:spLocks noGrp="1"/>
          </p:cNvSpPr>
          <p:nvPr>
            <p:ph type="dt" sz="half" idx="10"/>
          </p:nvPr>
        </p:nvSpPr>
        <p:spPr/>
        <p:txBody>
          <a:bodyPr/>
          <a:lstStyle/>
          <a:p>
            <a:fld id="{F22D5EDE-7B92-4F96-A30F-80342BD3B56D}" type="datetimeFigureOut">
              <a:rPr lang="en-US" smtClean="0"/>
              <a:t>10/29/24</a:t>
            </a:fld>
            <a:endParaRPr lang="en-US"/>
          </a:p>
        </p:txBody>
      </p:sp>
      <p:sp>
        <p:nvSpPr>
          <p:cNvPr id="5" name="Footer Placeholder 4">
            <a:extLst>
              <a:ext uri="{FF2B5EF4-FFF2-40B4-BE49-F238E27FC236}">
                <a16:creationId xmlns:a16="http://schemas.microsoft.com/office/drawing/2014/main" id="{A394E600-666E-0058-A74C-C20499D6D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B9697-E2F4-4D17-DD6F-A93B47561509}"/>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7" name="hcSlideMaster.Vertical Title and TextHeader">
            <a:extLst>
              <a:ext uri="{FF2B5EF4-FFF2-40B4-BE49-F238E27FC236}">
                <a16:creationId xmlns:a16="http://schemas.microsoft.com/office/drawing/2014/main" id="{42C3BBB3-0AE0-B9AE-1D58-70633F09A01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3508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0B8D-CE09-6F41-37BF-67A9F861BE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B4B17C-20AC-DCFE-D992-400251E421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040EA1-1AAB-617C-AB26-2AEA50739A39}"/>
              </a:ext>
            </a:extLst>
          </p:cNvPr>
          <p:cNvSpPr>
            <a:spLocks noGrp="1"/>
          </p:cNvSpPr>
          <p:nvPr>
            <p:ph type="dt" sz="half" idx="10"/>
          </p:nvPr>
        </p:nvSpPr>
        <p:spPr/>
        <p:txBody>
          <a:bodyPr/>
          <a:lstStyle/>
          <a:p>
            <a:fld id="{F22D5EDE-7B92-4F96-A30F-80342BD3B56D}" type="datetimeFigureOut">
              <a:rPr lang="en-US" smtClean="0"/>
              <a:t>10/29/24</a:t>
            </a:fld>
            <a:endParaRPr lang="en-US"/>
          </a:p>
        </p:txBody>
      </p:sp>
      <p:sp>
        <p:nvSpPr>
          <p:cNvPr id="5" name="Footer Placeholder 4">
            <a:extLst>
              <a:ext uri="{FF2B5EF4-FFF2-40B4-BE49-F238E27FC236}">
                <a16:creationId xmlns:a16="http://schemas.microsoft.com/office/drawing/2014/main" id="{393C127F-82FC-CF15-2B7E-786B56DDE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B3561-D956-448E-E379-1B1D32A1E7E5}"/>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7" name="hcSlideMaster.Title and ContentHeader">
            <a:extLst>
              <a:ext uri="{FF2B5EF4-FFF2-40B4-BE49-F238E27FC236}">
                <a16:creationId xmlns:a16="http://schemas.microsoft.com/office/drawing/2014/main" id="{C0B9FE8A-EF46-B8DD-065F-FDB0E110B994}"/>
              </a:ext>
            </a:extLst>
          </p:cNvPr>
          <p:cNvSpPr txBox="1"/>
          <p:nvPr userDrawn="1"/>
        </p:nvSpPr>
        <p:spPr>
          <a:xfrm>
            <a:off x="0" y="0"/>
            <a:ext cx="12192000" cy="369332"/>
          </a:xfrm>
          <a:prstGeom prst="rect">
            <a:avLst/>
          </a:prstGeom>
          <a:noFill/>
        </p:spPr>
        <p:txBody>
          <a:bodyPr vert="horz" rtlCol="0">
            <a:spAutoFit/>
          </a:bodyPr>
          <a:lstStyle/>
          <a:p>
            <a:endParaRPr lang="en-US"/>
          </a:p>
        </p:txBody>
      </p:sp>
      <p:pic>
        <p:nvPicPr>
          <p:cNvPr id="8" name="Picture 7" descr="A picture containing text&#10;&#10;Description automatically generated">
            <a:extLst>
              <a:ext uri="{FF2B5EF4-FFF2-40B4-BE49-F238E27FC236}">
                <a16:creationId xmlns:a16="http://schemas.microsoft.com/office/drawing/2014/main" id="{C63CE89A-ACD5-F72B-4870-5589D4D334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pic>
        <p:nvPicPr>
          <p:cNvPr id="9" name="Picture 8">
            <a:extLst>
              <a:ext uri="{FF2B5EF4-FFF2-40B4-BE49-F238E27FC236}">
                <a16:creationId xmlns:a16="http://schemas.microsoft.com/office/drawing/2014/main" id="{4E4BD1E0-6ACF-FEBD-762F-F7F9D7485159}"/>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2146" y="5756355"/>
            <a:ext cx="1019095" cy="1019095"/>
          </a:xfrm>
          <a:prstGeom prst="rect">
            <a:avLst/>
          </a:prstGeom>
        </p:spPr>
      </p:pic>
    </p:spTree>
    <p:extLst>
      <p:ext uri="{BB962C8B-B14F-4D97-AF65-F5344CB8AC3E}">
        <p14:creationId xmlns:p14="http://schemas.microsoft.com/office/powerpoint/2010/main" val="271954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TIT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0B8D-CE09-6F41-37BF-67A9F861BE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B4B17C-20AC-DCFE-D992-400251E421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040EA1-1AAB-617C-AB26-2AEA50739A39}"/>
              </a:ext>
            </a:extLst>
          </p:cNvPr>
          <p:cNvSpPr>
            <a:spLocks noGrp="1"/>
          </p:cNvSpPr>
          <p:nvPr>
            <p:ph type="dt" sz="half" idx="10"/>
          </p:nvPr>
        </p:nvSpPr>
        <p:spPr/>
        <p:txBody>
          <a:bodyPr/>
          <a:lstStyle/>
          <a:p>
            <a:fld id="{F22D5EDE-7B92-4F96-A30F-80342BD3B56D}" type="datetimeFigureOut">
              <a:rPr lang="en-US" smtClean="0"/>
              <a:t>10/29/24</a:t>
            </a:fld>
            <a:endParaRPr lang="en-US"/>
          </a:p>
        </p:txBody>
      </p:sp>
      <p:sp>
        <p:nvSpPr>
          <p:cNvPr id="5" name="Footer Placeholder 4">
            <a:extLst>
              <a:ext uri="{FF2B5EF4-FFF2-40B4-BE49-F238E27FC236}">
                <a16:creationId xmlns:a16="http://schemas.microsoft.com/office/drawing/2014/main" id="{393C127F-82FC-CF15-2B7E-786B56DDE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B3561-D956-448E-E379-1B1D32A1E7E5}"/>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7" name="hcSlideMaster.Title and ContentHeader">
            <a:extLst>
              <a:ext uri="{FF2B5EF4-FFF2-40B4-BE49-F238E27FC236}">
                <a16:creationId xmlns:a16="http://schemas.microsoft.com/office/drawing/2014/main" id="{C0B9FE8A-EF46-B8DD-065F-FDB0E110B99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48115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D020-5C9E-A66E-9A2E-3F78F77205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7A1C50-EB72-F2A4-16BE-587B3E36E7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85511-E2E5-D4EF-CD7B-8F68549595EE}"/>
              </a:ext>
            </a:extLst>
          </p:cNvPr>
          <p:cNvSpPr>
            <a:spLocks noGrp="1"/>
          </p:cNvSpPr>
          <p:nvPr>
            <p:ph type="dt" sz="half" idx="10"/>
          </p:nvPr>
        </p:nvSpPr>
        <p:spPr/>
        <p:txBody>
          <a:bodyPr/>
          <a:lstStyle/>
          <a:p>
            <a:fld id="{F22D5EDE-7B92-4F96-A30F-80342BD3B56D}" type="datetimeFigureOut">
              <a:rPr lang="en-US" smtClean="0"/>
              <a:t>10/29/24</a:t>
            </a:fld>
            <a:endParaRPr lang="en-US"/>
          </a:p>
        </p:txBody>
      </p:sp>
      <p:sp>
        <p:nvSpPr>
          <p:cNvPr id="5" name="Footer Placeholder 4">
            <a:extLst>
              <a:ext uri="{FF2B5EF4-FFF2-40B4-BE49-F238E27FC236}">
                <a16:creationId xmlns:a16="http://schemas.microsoft.com/office/drawing/2014/main" id="{8B06C4C6-23EC-0047-EE29-F516F4464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7EB32-4BF0-F705-8040-EC8903F62F6D}"/>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7" name="hcSlideMaster.Section HeaderHeader">
            <a:extLst>
              <a:ext uri="{FF2B5EF4-FFF2-40B4-BE49-F238E27FC236}">
                <a16:creationId xmlns:a16="http://schemas.microsoft.com/office/drawing/2014/main" id="{70A5B691-0155-BC64-76A1-1FBD73A29B9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4677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D8E89-FA1C-C08F-C332-E82EABA1B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F8633-AD2D-BF3F-1119-0EB7246A0A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9DF74D-BED1-F288-CDC9-D98CC2DF8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329FF-DA75-A26F-7398-1CFA0E803EEF}"/>
              </a:ext>
            </a:extLst>
          </p:cNvPr>
          <p:cNvSpPr>
            <a:spLocks noGrp="1"/>
          </p:cNvSpPr>
          <p:nvPr>
            <p:ph type="dt" sz="half" idx="10"/>
          </p:nvPr>
        </p:nvSpPr>
        <p:spPr/>
        <p:txBody>
          <a:bodyPr/>
          <a:lstStyle/>
          <a:p>
            <a:fld id="{F22D5EDE-7B92-4F96-A30F-80342BD3B56D}" type="datetimeFigureOut">
              <a:rPr lang="en-US" smtClean="0"/>
              <a:t>10/29/24</a:t>
            </a:fld>
            <a:endParaRPr lang="en-US"/>
          </a:p>
        </p:txBody>
      </p:sp>
      <p:sp>
        <p:nvSpPr>
          <p:cNvPr id="6" name="Footer Placeholder 5">
            <a:extLst>
              <a:ext uri="{FF2B5EF4-FFF2-40B4-BE49-F238E27FC236}">
                <a16:creationId xmlns:a16="http://schemas.microsoft.com/office/drawing/2014/main" id="{0327FDFD-F158-39D0-4A5B-170D5BEC8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4F05E-A7C1-2829-8438-D71CC7F2F42D}"/>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8" name="hcSlideMaster.Two ContentHeader">
            <a:extLst>
              <a:ext uri="{FF2B5EF4-FFF2-40B4-BE49-F238E27FC236}">
                <a16:creationId xmlns:a16="http://schemas.microsoft.com/office/drawing/2014/main" id="{FA3924C9-2435-5F6E-2656-240C145AA7F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98783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6F9DE-E537-F030-C74F-D3014B4789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59D9B9-3866-2C0E-DF0A-9DA83A0AD9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474F57-6530-255D-43AE-E0F592DEB5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347009-009E-E0E6-81FA-2D85759A85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7719EA-A35D-CAA3-598B-817008A4C4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8A155C-DC0C-624F-F141-271C5BCA302D}"/>
              </a:ext>
            </a:extLst>
          </p:cNvPr>
          <p:cNvSpPr>
            <a:spLocks noGrp="1"/>
          </p:cNvSpPr>
          <p:nvPr>
            <p:ph type="dt" sz="half" idx="10"/>
          </p:nvPr>
        </p:nvSpPr>
        <p:spPr/>
        <p:txBody>
          <a:bodyPr/>
          <a:lstStyle/>
          <a:p>
            <a:fld id="{F22D5EDE-7B92-4F96-A30F-80342BD3B56D}" type="datetimeFigureOut">
              <a:rPr lang="en-US" smtClean="0"/>
              <a:t>10/29/24</a:t>
            </a:fld>
            <a:endParaRPr lang="en-US"/>
          </a:p>
        </p:txBody>
      </p:sp>
      <p:sp>
        <p:nvSpPr>
          <p:cNvPr id="8" name="Footer Placeholder 7">
            <a:extLst>
              <a:ext uri="{FF2B5EF4-FFF2-40B4-BE49-F238E27FC236}">
                <a16:creationId xmlns:a16="http://schemas.microsoft.com/office/drawing/2014/main" id="{C524339A-36DC-76B6-AA63-0C8C728280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95DC9C-46F0-6B42-11CA-D86C63DD0B14}"/>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10" name="hcSlideMaster.ComparisonHeader">
            <a:extLst>
              <a:ext uri="{FF2B5EF4-FFF2-40B4-BE49-F238E27FC236}">
                <a16:creationId xmlns:a16="http://schemas.microsoft.com/office/drawing/2014/main" id="{B69030A1-F942-9C3A-794E-6D4063ADDF1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90244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8A6DF-2264-7E2D-0C15-28ADE5CC3E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D4A2DA-C5BC-7379-64F8-0FEEAF6A61A2}"/>
              </a:ext>
            </a:extLst>
          </p:cNvPr>
          <p:cNvSpPr>
            <a:spLocks noGrp="1"/>
          </p:cNvSpPr>
          <p:nvPr>
            <p:ph type="dt" sz="half" idx="10"/>
          </p:nvPr>
        </p:nvSpPr>
        <p:spPr/>
        <p:txBody>
          <a:bodyPr/>
          <a:lstStyle/>
          <a:p>
            <a:fld id="{F22D5EDE-7B92-4F96-A30F-80342BD3B56D}" type="datetimeFigureOut">
              <a:rPr lang="en-US" smtClean="0"/>
              <a:t>10/29/24</a:t>
            </a:fld>
            <a:endParaRPr lang="en-US"/>
          </a:p>
        </p:txBody>
      </p:sp>
      <p:sp>
        <p:nvSpPr>
          <p:cNvPr id="4" name="Footer Placeholder 3">
            <a:extLst>
              <a:ext uri="{FF2B5EF4-FFF2-40B4-BE49-F238E27FC236}">
                <a16:creationId xmlns:a16="http://schemas.microsoft.com/office/drawing/2014/main" id="{3B3D91E3-0743-5118-8F33-7297A8CFD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F7561-F3CE-073C-B1CF-B05C09264899}"/>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6" name="hcSlideMaster.Title OnlyHeader">
            <a:extLst>
              <a:ext uri="{FF2B5EF4-FFF2-40B4-BE49-F238E27FC236}">
                <a16:creationId xmlns:a16="http://schemas.microsoft.com/office/drawing/2014/main" id="{585A6B20-36BD-2F4C-AB59-1592AB566B5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7969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19CA-B82A-7CCE-3250-2AE04B9966E6}"/>
              </a:ext>
            </a:extLst>
          </p:cNvPr>
          <p:cNvSpPr>
            <a:spLocks noGrp="1"/>
          </p:cNvSpPr>
          <p:nvPr>
            <p:ph type="dt" sz="half" idx="10"/>
          </p:nvPr>
        </p:nvSpPr>
        <p:spPr/>
        <p:txBody>
          <a:bodyPr/>
          <a:lstStyle/>
          <a:p>
            <a:fld id="{F22D5EDE-7B92-4F96-A30F-80342BD3B56D}" type="datetimeFigureOut">
              <a:rPr lang="en-US" smtClean="0"/>
              <a:t>10/29/24</a:t>
            </a:fld>
            <a:endParaRPr lang="en-US"/>
          </a:p>
        </p:txBody>
      </p:sp>
      <p:sp>
        <p:nvSpPr>
          <p:cNvPr id="3" name="Footer Placeholder 2">
            <a:extLst>
              <a:ext uri="{FF2B5EF4-FFF2-40B4-BE49-F238E27FC236}">
                <a16:creationId xmlns:a16="http://schemas.microsoft.com/office/drawing/2014/main" id="{109A85B2-26F3-2FA0-8E3E-075376897F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11E860-6164-2E60-20EA-3DC56CBCC7AB}"/>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5" name="hcSlideMaster.BlankHeader">
            <a:extLst>
              <a:ext uri="{FF2B5EF4-FFF2-40B4-BE49-F238E27FC236}">
                <a16:creationId xmlns:a16="http://schemas.microsoft.com/office/drawing/2014/main" id="{C831CBB0-0101-8475-2F16-871D8FEB6E3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5890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TITU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19CA-B82A-7CCE-3250-2AE04B9966E6}"/>
              </a:ext>
            </a:extLst>
          </p:cNvPr>
          <p:cNvSpPr>
            <a:spLocks noGrp="1"/>
          </p:cNvSpPr>
          <p:nvPr>
            <p:ph type="dt" sz="half" idx="10"/>
          </p:nvPr>
        </p:nvSpPr>
        <p:spPr/>
        <p:txBody>
          <a:bodyPr/>
          <a:lstStyle/>
          <a:p>
            <a:fld id="{F22D5EDE-7B92-4F96-A30F-80342BD3B56D}" type="datetimeFigureOut">
              <a:rPr lang="en-US" smtClean="0"/>
              <a:t>10/29/24</a:t>
            </a:fld>
            <a:endParaRPr lang="en-US"/>
          </a:p>
        </p:txBody>
      </p:sp>
      <p:sp>
        <p:nvSpPr>
          <p:cNvPr id="3" name="Footer Placeholder 2">
            <a:extLst>
              <a:ext uri="{FF2B5EF4-FFF2-40B4-BE49-F238E27FC236}">
                <a16:creationId xmlns:a16="http://schemas.microsoft.com/office/drawing/2014/main" id="{109A85B2-26F3-2FA0-8E3E-075376897F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11E860-6164-2E60-20EA-3DC56CBCC7AB}"/>
              </a:ext>
            </a:extLst>
          </p:cNvPr>
          <p:cNvSpPr>
            <a:spLocks noGrp="1"/>
          </p:cNvSpPr>
          <p:nvPr>
            <p:ph type="sldNum" sz="quarter" idx="12"/>
          </p:nvPr>
        </p:nvSpPr>
        <p:spPr/>
        <p:txBody>
          <a:bodyPr/>
          <a:lstStyle/>
          <a:p>
            <a:fld id="{3A744C8E-60E2-4F95-BEDC-B5D28EF40E50}" type="slidenum">
              <a:rPr lang="en-US" smtClean="0"/>
              <a:t>‹#›</a:t>
            </a:fld>
            <a:endParaRPr lang="en-US"/>
          </a:p>
        </p:txBody>
      </p:sp>
    </p:spTree>
    <p:extLst>
      <p:ext uri="{BB962C8B-B14F-4D97-AF65-F5344CB8AC3E}">
        <p14:creationId xmlns:p14="http://schemas.microsoft.com/office/powerpoint/2010/main" val="1307257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6741A-7B80-4B64-4B63-8910A18AC0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C31A3C-EAAC-2346-A050-ECCF11748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E9037-4FF8-D6DA-7F82-F745C1B801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D5EDE-7B92-4F96-A30F-80342BD3B56D}" type="datetimeFigureOut">
              <a:rPr lang="en-US" smtClean="0"/>
              <a:t>10/29/24</a:t>
            </a:fld>
            <a:endParaRPr lang="en-US"/>
          </a:p>
        </p:txBody>
      </p:sp>
      <p:sp>
        <p:nvSpPr>
          <p:cNvPr id="5" name="Footer Placeholder 4">
            <a:extLst>
              <a:ext uri="{FF2B5EF4-FFF2-40B4-BE49-F238E27FC236}">
                <a16:creationId xmlns:a16="http://schemas.microsoft.com/office/drawing/2014/main" id="{2531B3E3-D169-50F6-73EB-FD3C940A4F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75230A-C9E1-F1E8-CE16-CF3F86F9CA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44C8E-60E2-4F95-BEDC-B5D28EF40E50}" type="slidenum">
              <a:rPr lang="en-US" smtClean="0"/>
              <a:t>‹#›</a:t>
            </a:fld>
            <a:endParaRPr lang="en-US"/>
          </a:p>
        </p:txBody>
      </p:sp>
      <p:pic>
        <p:nvPicPr>
          <p:cNvPr id="7" name="Picture 6" descr="A picture containing text&#10;&#10;Description automatically generated">
            <a:extLst>
              <a:ext uri="{FF2B5EF4-FFF2-40B4-BE49-F238E27FC236}">
                <a16:creationId xmlns:a16="http://schemas.microsoft.com/office/drawing/2014/main" id="{E4137554-15CC-268C-E976-BF90DD8E9CF3}"/>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pic>
        <p:nvPicPr>
          <p:cNvPr id="8" name="Picture 7">
            <a:extLst>
              <a:ext uri="{FF2B5EF4-FFF2-40B4-BE49-F238E27FC236}">
                <a16:creationId xmlns:a16="http://schemas.microsoft.com/office/drawing/2014/main" id="{A3AD7544-6C55-CE91-A3F9-C0E520DA4C73}"/>
              </a:ext>
            </a:extLst>
          </p:cNvPr>
          <p:cNvPicPr>
            <a:picLocks noChangeAspect="1"/>
          </p:cNvPicPr>
          <p:nvPr userDrawn="1"/>
        </p:nvPicPr>
        <p:blipFill>
          <a:blip r:embed="rId16" cstate="hqprint">
            <a:extLst>
              <a:ext uri="{28A0092B-C50C-407E-A947-70E740481C1C}">
                <a14:useLocalDpi xmlns:a14="http://schemas.microsoft.com/office/drawing/2010/main"/>
              </a:ext>
            </a:extLst>
          </a:blip>
          <a:srcRect/>
          <a:stretch/>
        </p:blipFill>
        <p:spPr>
          <a:xfrm>
            <a:off x="102146" y="5756355"/>
            <a:ext cx="1019095" cy="1019095"/>
          </a:xfrm>
          <a:prstGeom prst="rect">
            <a:avLst/>
          </a:prstGeom>
        </p:spPr>
      </p:pic>
    </p:spTree>
    <p:extLst>
      <p:ext uri="{BB962C8B-B14F-4D97-AF65-F5344CB8AC3E}">
        <p14:creationId xmlns:p14="http://schemas.microsoft.com/office/powerpoint/2010/main" val="1172822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4" r:id="rId3"/>
    <p:sldLayoutId id="2147483651" r:id="rId4"/>
    <p:sldLayoutId id="2147483652" r:id="rId5"/>
    <p:sldLayoutId id="2147483653" r:id="rId6"/>
    <p:sldLayoutId id="2147483654" r:id="rId7"/>
    <p:sldLayoutId id="2147483655" r:id="rId8"/>
    <p:sldLayoutId id="2147483673"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hyperlink" Target="https://unsplash.com/@googledeepmind?utm_source=unsplash&amp;utm_medium=referral&amp;utm_content=creditCopyText" TargetMode="Externa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3.xml"/><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sv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nces.ed.gov/ipeds/" TargetMode="External"/><Relationship Id="rId1" Type="http://schemas.openxmlformats.org/officeDocument/2006/relationships/slideLayout" Target="../slideLayouts/slideLayout3.xml"/><Relationship Id="rId4" Type="http://schemas.openxmlformats.org/officeDocument/2006/relationships/image" Target="../media/image6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mailto:expandaiprogram@nsf.gov"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new.nsf.gov/staff/org/cise#iis" TargetMode="External"/><Relationship Id="rId2" Type="http://schemas.openxmlformats.org/officeDocument/2006/relationships/hyperlink" Target="https://new.nsf.gov/staff/org/cise" TargetMode="Externa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nsf.gov/publications/pub_summ.jsp?ods_key=grantsgovguide" TargetMode="External"/><Relationship Id="rId2" Type="http://schemas.openxmlformats.org/officeDocument/2006/relationships/hyperlink" Target="https://www.nsf.gov/publications/pub_summ.jsp?ods_key=pappg"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mailto:sfbrown@ucdavis.edu" TargetMode="External"/><Relationship Id="rId2" Type="http://schemas.openxmlformats.org/officeDocument/2006/relationships/hyperlink" Target="mailto:yusuwang@ucsd.edu"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mailto:jdonlon@nsf.gov" TargetMode="External"/><Relationship Id="rId2" Type="http://schemas.openxmlformats.org/officeDocument/2006/relationships/hyperlink" Target="mailto:expandaiprogram@nsf.gov" TargetMode="External"/><Relationship Id="rId1" Type="http://schemas.openxmlformats.org/officeDocument/2006/relationships/slideLayout" Target="../slideLayouts/slideLayout3.xml"/><Relationship Id="rId5" Type="http://schemas.openxmlformats.org/officeDocument/2006/relationships/hyperlink" Target="mailto:nwagner@nsf.gov" TargetMode="External"/><Relationship Id="rId4" Type="http://schemas.openxmlformats.org/officeDocument/2006/relationships/hyperlink" Target="mailto:ailumoka@nsf.g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aiinstitutes.org/"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hyperlink" Target="https://www.nsf.gov/awardsearch/advancedSearchResult?ProgEleCode=132Y&amp;ProgRefCode=075Z&amp;ActiveAwards=true" TargetMode="External"/><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hyperlink" Target="https://aiinstitutes.org/" TargetMode="Externa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gif"/><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BD9ED43-2AC1-42BF-A5BB-F5E860B8E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683BF1A-2330-4931-93BE-EA3DBBD63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34" y="109160"/>
            <a:ext cx="957033" cy="962035"/>
          </a:xfrm>
          <a:prstGeom prst="rect">
            <a:avLst/>
          </a:prstGeom>
        </p:spPr>
      </p:pic>
      <p:sp>
        <p:nvSpPr>
          <p:cNvPr id="8" name="TextBox 7">
            <a:extLst>
              <a:ext uri="{FF2B5EF4-FFF2-40B4-BE49-F238E27FC236}">
                <a16:creationId xmlns:a16="http://schemas.microsoft.com/office/drawing/2014/main" id="{D16DCC95-DEE7-4B10-8A6A-BF1D5F94D541}"/>
              </a:ext>
            </a:extLst>
          </p:cNvPr>
          <p:cNvSpPr txBox="1"/>
          <p:nvPr/>
        </p:nvSpPr>
        <p:spPr>
          <a:xfrm>
            <a:off x="927100" y="-41275"/>
            <a:ext cx="10744200" cy="1323439"/>
          </a:xfrm>
          <a:prstGeom prst="rect">
            <a:avLst/>
          </a:prstGeom>
          <a:noFill/>
        </p:spPr>
        <p:txBody>
          <a:bodyPr wrap="square" lIns="91440" tIns="45720" rIns="91440" bIns="45720" rtlCol="0" anchor="t">
            <a:spAutoFit/>
          </a:bodyPr>
          <a:lstStyle/>
          <a:p>
            <a:pPr algn="ctr"/>
            <a:r>
              <a:rPr lang="en-US" sz="4000" b="1">
                <a:solidFill>
                  <a:schemeClr val="bg1"/>
                </a:solidFill>
                <a:latin typeface="Calibri"/>
                <a:cs typeface="Calibri"/>
              </a:rPr>
              <a:t>NSF </a:t>
            </a:r>
            <a:r>
              <a:rPr lang="en-US" sz="4000" b="1" err="1">
                <a:solidFill>
                  <a:schemeClr val="bg1"/>
                </a:solidFill>
                <a:latin typeface="Calibri"/>
                <a:cs typeface="Calibri"/>
              </a:rPr>
              <a:t>ExpandAI</a:t>
            </a:r>
            <a:r>
              <a:rPr lang="en-US" sz="4000" b="1">
                <a:solidFill>
                  <a:schemeClr val="bg1"/>
                </a:solidFill>
                <a:latin typeface="Calibri"/>
                <a:cs typeface="Calibri"/>
              </a:rPr>
              <a:t> Program (</a:t>
            </a:r>
            <a:r>
              <a:rPr lang="en-US" sz="2900" b="1">
                <a:solidFill>
                  <a:schemeClr val="bg1"/>
                </a:solidFill>
                <a:ea typeface="+mn-lt"/>
                <a:cs typeface="+mn-lt"/>
              </a:rPr>
              <a:t>Solicitation NSF 23-506</a:t>
            </a:r>
            <a:r>
              <a:rPr lang="en-US" sz="4000" b="1">
                <a:solidFill>
                  <a:schemeClr val="bg1"/>
                </a:solidFill>
                <a:latin typeface="Calibri"/>
                <a:cs typeface="Calibri"/>
              </a:rPr>
              <a:t>) </a:t>
            </a:r>
          </a:p>
          <a:p>
            <a:pPr algn="ctr"/>
            <a:r>
              <a:rPr lang="en-US" sz="4000" b="1">
                <a:solidFill>
                  <a:schemeClr val="bg1"/>
                </a:solidFill>
                <a:latin typeface="Calibri"/>
                <a:cs typeface="Calibri"/>
              </a:rPr>
              <a:t> </a:t>
            </a:r>
            <a:r>
              <a:rPr lang="en-US" sz="3600" b="1">
                <a:solidFill>
                  <a:schemeClr val="bg1"/>
                </a:solidFill>
                <a:latin typeface="Calibri"/>
                <a:cs typeface="Calibri"/>
              </a:rPr>
              <a:t>Webinar </a:t>
            </a:r>
            <a:r>
              <a:rPr lang="en-US" sz="3600" b="1">
                <a:solidFill>
                  <a:schemeClr val="bg1"/>
                </a:solidFill>
                <a:latin typeface="Calibri"/>
                <a:ea typeface="Verdana"/>
                <a:cs typeface="Calibri"/>
              </a:rPr>
              <a:t>Tuesday Oct 29, 2024</a:t>
            </a:r>
          </a:p>
        </p:txBody>
      </p:sp>
      <p:sp>
        <p:nvSpPr>
          <p:cNvPr id="2" name="Slide Number Placeholder 1">
            <a:extLst>
              <a:ext uri="{FF2B5EF4-FFF2-40B4-BE49-F238E27FC236}">
                <a16:creationId xmlns:a16="http://schemas.microsoft.com/office/drawing/2014/main" id="{A9074C1F-6B79-4F6D-9984-DB5D185AC7E7}"/>
              </a:ext>
            </a:extLst>
          </p:cNvPr>
          <p:cNvSpPr>
            <a:spLocks noGrp="1"/>
          </p:cNvSpPr>
          <p:nvPr>
            <p:ph type="sldNum" sz="quarter" idx="12"/>
          </p:nvPr>
        </p:nvSpPr>
        <p:spPr>
          <a:xfrm>
            <a:off x="8610600" y="6356350"/>
            <a:ext cx="2743200" cy="365125"/>
          </a:xfrm>
        </p:spPr>
        <p:txBody>
          <a:bodyPr/>
          <a:lstStyle/>
          <a:p>
            <a:fld id="{8F4BEAD3-91E3-4FFC-B7DC-935959D17485}" type="slidenum">
              <a:rPr lang="en-US" smtClean="0"/>
              <a:t>1</a:t>
            </a:fld>
            <a:endParaRPr lang="en-US"/>
          </a:p>
        </p:txBody>
      </p:sp>
    </p:spTree>
    <p:extLst>
      <p:ext uri="{BB962C8B-B14F-4D97-AF65-F5344CB8AC3E}">
        <p14:creationId xmlns:p14="http://schemas.microsoft.com/office/powerpoint/2010/main" val="23916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D48E71-9E43-BBB1-F5B9-D7B8C4F5F8F5}"/>
              </a:ext>
            </a:extLst>
          </p:cNvPr>
          <p:cNvSpPr>
            <a:spLocks noGrp="1"/>
          </p:cNvSpPr>
          <p:nvPr>
            <p:ph idx="1"/>
          </p:nvPr>
        </p:nvSpPr>
        <p:spPr>
          <a:xfrm>
            <a:off x="672663" y="325821"/>
            <a:ext cx="4046482" cy="5580993"/>
          </a:xfrm>
        </p:spPr>
        <p:txBody>
          <a:bodyPr vert="horz" lIns="91440" tIns="45720" rIns="91440" bIns="45720" rtlCol="0" anchor="t">
            <a:normAutofit/>
          </a:bodyPr>
          <a:lstStyle/>
          <a:p>
            <a:pPr marL="0" indent="0">
              <a:buNone/>
            </a:pPr>
            <a:endParaRPr lang="en-US" sz="2000" b="1">
              <a:cs typeface="Arial"/>
            </a:endParaRPr>
          </a:p>
          <a:p>
            <a:pPr marL="0" indent="0">
              <a:buNone/>
            </a:pPr>
            <a:r>
              <a:rPr lang="en-US" sz="2400" b="1">
                <a:cs typeface="Arial"/>
              </a:rPr>
              <a:t>Program Highlights</a:t>
            </a:r>
            <a:endParaRPr lang="en-US" sz="2400" b="1">
              <a:ea typeface="Calibri"/>
              <a:cs typeface="Arial"/>
            </a:endParaRPr>
          </a:p>
          <a:p>
            <a:endParaRPr lang="en-US" sz="1800" b="1">
              <a:solidFill>
                <a:srgbClr val="C00000"/>
              </a:solidFill>
              <a:ea typeface="Calibri" panose="020F0502020204030204"/>
              <a:cs typeface="Arial"/>
            </a:endParaRPr>
          </a:p>
          <a:p>
            <a:r>
              <a:rPr lang="en-US" sz="1800" b="1">
                <a:solidFill>
                  <a:srgbClr val="C00000"/>
                </a:solidFill>
                <a:cs typeface="Arial"/>
              </a:rPr>
              <a:t>Launched Oct 17, 2022: </a:t>
            </a:r>
            <a:r>
              <a:rPr lang="en-US" sz="1800" err="1">
                <a:cs typeface="Arial"/>
              </a:rPr>
              <a:t>ExpandAI</a:t>
            </a:r>
            <a:r>
              <a:rPr lang="en-US" sz="1800">
                <a:cs typeface="Arial"/>
              </a:rPr>
              <a:t> Program (solicitation 23-506) under CISE’s AI Institutes program (NSF 23-610)</a:t>
            </a:r>
            <a:endParaRPr lang="en-US" sz="1800">
              <a:ea typeface="Calibri"/>
              <a:cs typeface="Arial"/>
            </a:endParaRPr>
          </a:p>
          <a:p>
            <a:r>
              <a:rPr lang="en-US" sz="1800" b="1">
                <a:solidFill>
                  <a:srgbClr val="C00000"/>
                </a:solidFill>
              </a:rPr>
              <a:t>Flexible Submission </a:t>
            </a:r>
            <a:r>
              <a:rPr lang="en-US" sz="1800"/>
              <a:t>windows, no single date deadline, 2-page concept outlines, MSI-specific goals and MSI-led awards</a:t>
            </a:r>
            <a:endParaRPr lang="en-US" sz="1800">
              <a:ea typeface="Calibri"/>
              <a:cs typeface="Calibri"/>
            </a:endParaRPr>
          </a:p>
          <a:p>
            <a:r>
              <a:rPr lang="en-US" sz="1800" b="1">
                <a:solidFill>
                  <a:srgbClr val="C00000"/>
                </a:solidFill>
                <a:effectLst/>
              </a:rPr>
              <a:t>Outreach:</a:t>
            </a:r>
            <a:r>
              <a:rPr lang="en-US" sz="1800">
                <a:solidFill>
                  <a:srgbClr val="C00000"/>
                </a:solidFill>
                <a:effectLst/>
              </a:rPr>
              <a:t> </a:t>
            </a:r>
            <a:r>
              <a:rPr lang="en-US" sz="1800">
                <a:effectLst/>
              </a:rPr>
              <a:t>Live Webinars, Monthly Office Hours, Presentations at MSI PI Meetings, 1-on-1 virtual meetings with POs</a:t>
            </a:r>
            <a:endParaRPr lang="en-US" sz="1800">
              <a:effectLst/>
              <a:ea typeface="Calibri"/>
              <a:cs typeface="Calibri"/>
            </a:endParaRPr>
          </a:p>
          <a:p>
            <a:pPr marL="0" indent="0">
              <a:buNone/>
            </a:pPr>
            <a:endParaRPr lang="en-US" sz="1800">
              <a:solidFill>
                <a:srgbClr val="C00000"/>
              </a:solidFill>
              <a:latin typeface="Arial" panose="020B0604020202020204" pitchFamily="34" charset="0"/>
              <a:ea typeface="Calibri"/>
              <a:cs typeface="Arial" panose="020B0604020202020204" pitchFamily="34" charset="0"/>
            </a:endParaRPr>
          </a:p>
          <a:p>
            <a:endParaRPr lang="en-US" sz="1800">
              <a:solidFill>
                <a:srgbClr val="C00000"/>
              </a:solidFill>
              <a:latin typeface="Arial" panose="020B0604020202020204" pitchFamily="34" charset="0"/>
            </a:endParaRPr>
          </a:p>
          <a:p>
            <a:endParaRPr lang="en-US" sz="1800">
              <a:solidFill>
                <a:srgbClr val="000000"/>
              </a:solidFill>
              <a:effectLst/>
              <a:latin typeface="Arial" panose="020B0604020202020204" pitchFamily="34" charset="0"/>
              <a:cs typeface="Arial" panose="020B0604020202020204" pitchFamily="34" charset="0"/>
            </a:endParaRPr>
          </a:p>
        </p:txBody>
      </p:sp>
      <p:pic>
        <p:nvPicPr>
          <p:cNvPr id="2" name="Picture 1" descr="Chart, bar chart&#10;&#10;Description automatically generated">
            <a:extLst>
              <a:ext uri="{FF2B5EF4-FFF2-40B4-BE49-F238E27FC236}">
                <a16:creationId xmlns:a16="http://schemas.microsoft.com/office/drawing/2014/main" id="{6B775873-6B0F-CBAB-8D8B-F656AD605759}"/>
              </a:ext>
            </a:extLst>
          </p:cNvPr>
          <p:cNvPicPr>
            <a:picLocks noChangeAspect="1"/>
          </p:cNvPicPr>
          <p:nvPr/>
        </p:nvPicPr>
        <p:blipFill>
          <a:blip r:embed="rId2"/>
          <a:stretch>
            <a:fillRect/>
          </a:stretch>
        </p:blipFill>
        <p:spPr>
          <a:xfrm>
            <a:off x="4719320" y="1154430"/>
            <a:ext cx="7162800" cy="4305300"/>
          </a:xfrm>
          <a:prstGeom prst="rect">
            <a:avLst/>
          </a:prstGeom>
        </p:spPr>
      </p:pic>
      <p:sp>
        <p:nvSpPr>
          <p:cNvPr id="4" name="TextBox 3">
            <a:extLst>
              <a:ext uri="{FF2B5EF4-FFF2-40B4-BE49-F238E27FC236}">
                <a16:creationId xmlns:a16="http://schemas.microsoft.com/office/drawing/2014/main" id="{5D91DAF4-500A-0C7E-1A9A-A2B974802828}"/>
              </a:ext>
            </a:extLst>
          </p:cNvPr>
          <p:cNvSpPr txBox="1"/>
          <p:nvPr/>
        </p:nvSpPr>
        <p:spPr>
          <a:xfrm>
            <a:off x="5791200" y="640080"/>
            <a:ext cx="5029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ea typeface="Calibri"/>
                <a:cs typeface="Calibri"/>
              </a:rPr>
              <a:t>Enthusiastic MSI Response!</a:t>
            </a:r>
          </a:p>
        </p:txBody>
      </p:sp>
    </p:spTree>
    <p:extLst>
      <p:ext uri="{BB962C8B-B14F-4D97-AF65-F5344CB8AC3E}">
        <p14:creationId xmlns:p14="http://schemas.microsoft.com/office/powerpoint/2010/main" val="553251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60587-E74B-BCF8-1C55-1DD482D4C511}"/>
            </a:ext>
          </a:extLst>
        </p:cNvPr>
        <p:cNvGrpSpPr/>
        <p:nvPr/>
      </p:nvGrpSpPr>
      <p:grpSpPr>
        <a:xfrm>
          <a:off x="0" y="0"/>
          <a:ext cx="0" cy="0"/>
          <a:chOff x="0" y="0"/>
          <a:chExt cx="0" cy="0"/>
        </a:xfrm>
      </p:grpSpPr>
      <p:pic>
        <p:nvPicPr>
          <p:cNvPr id="13" name="Picture 12" descr="A group of people holding puzzle pieces&#10;&#10;Description automatically generated">
            <a:extLst>
              <a:ext uri="{FF2B5EF4-FFF2-40B4-BE49-F238E27FC236}">
                <a16:creationId xmlns:a16="http://schemas.microsoft.com/office/drawing/2014/main" id="{67A11312-B52F-6F04-CB5D-16599909574A}"/>
              </a:ext>
            </a:extLst>
          </p:cNvPr>
          <p:cNvPicPr>
            <a:picLocks noChangeAspect="1"/>
          </p:cNvPicPr>
          <p:nvPr/>
        </p:nvPicPr>
        <p:blipFill rotWithShape="1">
          <a:blip r:embed="rId2">
            <a:extLst>
              <a:ext uri="{28A0092B-C50C-407E-A947-70E740481C1C}">
                <a14:useLocalDpi xmlns:a14="http://schemas.microsoft.com/office/drawing/2010/main" val="0"/>
              </a:ext>
            </a:extLst>
          </a:blip>
          <a:srcRect t="6116" r="23586"/>
          <a:stretch/>
        </p:blipFill>
        <p:spPr>
          <a:xfrm>
            <a:off x="7275535" y="140852"/>
            <a:ext cx="3266959" cy="2814849"/>
          </a:xfrm>
          <a:prstGeom prst="rect">
            <a:avLst/>
          </a:prstGeom>
        </p:spPr>
      </p:pic>
      <p:pic>
        <p:nvPicPr>
          <p:cNvPr id="2" name="Picture 1">
            <a:extLst>
              <a:ext uri="{FF2B5EF4-FFF2-40B4-BE49-F238E27FC236}">
                <a16:creationId xmlns:a16="http://schemas.microsoft.com/office/drawing/2014/main" id="{24BDDDC2-2390-67A8-479A-9AE6D12ED4D0}"/>
              </a:ext>
            </a:extLst>
          </p:cNvPr>
          <p:cNvPicPr>
            <a:picLocks noChangeAspect="1"/>
          </p:cNvPicPr>
          <p:nvPr/>
        </p:nvPicPr>
        <p:blipFill>
          <a:blip r:embed="rId3"/>
          <a:stretch>
            <a:fillRect/>
          </a:stretch>
        </p:blipFill>
        <p:spPr>
          <a:xfrm>
            <a:off x="1373517" y="140852"/>
            <a:ext cx="3841100" cy="2085798"/>
          </a:xfrm>
          <a:prstGeom prst="rect">
            <a:avLst/>
          </a:prstGeom>
        </p:spPr>
      </p:pic>
      <p:sp>
        <p:nvSpPr>
          <p:cNvPr id="11" name="Title 1">
            <a:extLst>
              <a:ext uri="{FF2B5EF4-FFF2-40B4-BE49-F238E27FC236}">
                <a16:creationId xmlns:a16="http://schemas.microsoft.com/office/drawing/2014/main" id="{23D0739F-5919-D096-7278-A195A2D4F742}"/>
              </a:ext>
            </a:extLst>
          </p:cNvPr>
          <p:cNvSpPr>
            <a:spLocks noGrp="1"/>
          </p:cNvSpPr>
          <p:nvPr>
            <p:ph type="title"/>
          </p:nvPr>
        </p:nvSpPr>
        <p:spPr>
          <a:xfrm>
            <a:off x="1461205" y="2835863"/>
            <a:ext cx="3469105" cy="609432"/>
          </a:xfrm>
        </p:spPr>
        <p:txBody>
          <a:bodyPr>
            <a:normAutofit/>
          </a:bodyPr>
          <a:lstStyle/>
          <a:p>
            <a:pPr algn="ctr"/>
            <a:r>
              <a:rPr lang="en-US" sz="3200" b="1" u="sng">
                <a:latin typeface="Calibri" panose="020F0502020204030204" pitchFamily="34" charset="0"/>
                <a:cs typeface="Calibri" panose="020F0502020204030204" pitchFamily="34" charset="0"/>
              </a:rPr>
              <a:t>Track 1 - CAP</a:t>
            </a:r>
          </a:p>
        </p:txBody>
      </p:sp>
      <p:sp>
        <p:nvSpPr>
          <p:cNvPr id="12" name="Title 1">
            <a:extLst>
              <a:ext uri="{FF2B5EF4-FFF2-40B4-BE49-F238E27FC236}">
                <a16:creationId xmlns:a16="http://schemas.microsoft.com/office/drawing/2014/main" id="{B0269F40-5EF2-A069-B4F7-5A71AC7F2EE0}"/>
              </a:ext>
            </a:extLst>
          </p:cNvPr>
          <p:cNvSpPr txBox="1">
            <a:spLocks/>
          </p:cNvSpPr>
          <p:nvPr/>
        </p:nvSpPr>
        <p:spPr>
          <a:xfrm>
            <a:off x="6723194" y="2798181"/>
            <a:ext cx="4241131" cy="609432"/>
          </a:xfrm>
          <a:prstGeom prst="rect">
            <a:avLst/>
          </a:prstGeom>
          <a:solidFill>
            <a:srgbClr val="FFFFFF">
              <a:alpha val="21176"/>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u="sng">
                <a:latin typeface="Calibri" panose="020F0502020204030204" pitchFamily="34" charset="0"/>
                <a:cs typeface="Calibri" panose="020F0502020204030204" pitchFamily="34" charset="0"/>
              </a:rPr>
              <a:t>Track 2 - PARTNER</a:t>
            </a:r>
          </a:p>
        </p:txBody>
      </p:sp>
      <p:sp>
        <p:nvSpPr>
          <p:cNvPr id="14" name="TextBox 13">
            <a:extLst>
              <a:ext uri="{FF2B5EF4-FFF2-40B4-BE49-F238E27FC236}">
                <a16:creationId xmlns:a16="http://schemas.microsoft.com/office/drawing/2014/main" id="{6EE013A4-D871-389C-8563-1AAE66F75189}"/>
              </a:ext>
            </a:extLst>
          </p:cNvPr>
          <p:cNvSpPr txBox="1"/>
          <p:nvPr/>
        </p:nvSpPr>
        <p:spPr>
          <a:xfrm>
            <a:off x="652255" y="3331039"/>
            <a:ext cx="5339252" cy="400110"/>
          </a:xfrm>
          <a:prstGeom prst="rect">
            <a:avLst/>
          </a:prstGeom>
          <a:noFill/>
        </p:spPr>
        <p:txBody>
          <a:bodyPr wrap="square">
            <a:spAutoFit/>
          </a:bodyPr>
          <a:lstStyle/>
          <a:p>
            <a:pPr algn="ctr"/>
            <a:r>
              <a:rPr lang="en-US" sz="2000" b="1">
                <a:latin typeface="Calibri" panose="020F0502020204030204" pitchFamily="34" charset="0"/>
                <a:cs typeface="Calibri" panose="020F0502020204030204" pitchFamily="34" charset="0"/>
              </a:rPr>
              <a:t>CAPACITY BUILDING – INSTITUTIONAL CHANGE</a:t>
            </a:r>
          </a:p>
        </p:txBody>
      </p:sp>
      <p:sp>
        <p:nvSpPr>
          <p:cNvPr id="15" name="TextBox 14">
            <a:extLst>
              <a:ext uri="{FF2B5EF4-FFF2-40B4-BE49-F238E27FC236}">
                <a16:creationId xmlns:a16="http://schemas.microsoft.com/office/drawing/2014/main" id="{162C5B88-E159-9483-8FDD-973B2B1267F0}"/>
              </a:ext>
            </a:extLst>
          </p:cNvPr>
          <p:cNvSpPr txBox="1"/>
          <p:nvPr/>
        </p:nvSpPr>
        <p:spPr>
          <a:xfrm>
            <a:off x="6868410" y="3755561"/>
            <a:ext cx="3950703" cy="1323439"/>
          </a:xfrm>
          <a:prstGeom prst="rect">
            <a:avLst/>
          </a:prstGeom>
          <a:noFill/>
        </p:spPr>
        <p:txBody>
          <a:bodyPr wrap="square">
            <a:spAutoFit/>
          </a:bodyPr>
          <a:lstStyle/>
          <a:p>
            <a:pPr algn="ctr"/>
            <a:r>
              <a:rPr lang="en-US" sz="2000">
                <a:solidFill>
                  <a:schemeClr val="accent5">
                    <a:lumMod val="75000"/>
                  </a:schemeClr>
                </a:solidFill>
                <a:latin typeface="Calibri" panose="020F0502020204030204" pitchFamily="34" charset="0"/>
                <a:cs typeface="Calibri" panose="020F0502020204030204" pitchFamily="34" charset="0"/>
              </a:rPr>
              <a:t>Leverage AI Institutes as new collaborations for MSIs to scale up established AI research and/or education</a:t>
            </a:r>
          </a:p>
        </p:txBody>
      </p:sp>
      <p:sp>
        <p:nvSpPr>
          <p:cNvPr id="16" name="TextBox 15">
            <a:extLst>
              <a:ext uri="{FF2B5EF4-FFF2-40B4-BE49-F238E27FC236}">
                <a16:creationId xmlns:a16="http://schemas.microsoft.com/office/drawing/2014/main" id="{A336D024-6E0A-C86F-4D28-83ED719C195E}"/>
              </a:ext>
            </a:extLst>
          </p:cNvPr>
          <p:cNvSpPr txBox="1"/>
          <p:nvPr/>
        </p:nvSpPr>
        <p:spPr>
          <a:xfrm>
            <a:off x="526130" y="3872382"/>
            <a:ext cx="5339254" cy="707886"/>
          </a:xfrm>
          <a:prstGeom prst="rect">
            <a:avLst/>
          </a:prstGeom>
          <a:noFill/>
        </p:spPr>
        <p:txBody>
          <a:bodyPr wrap="square">
            <a:spAutoFit/>
          </a:bodyPr>
          <a:lstStyle/>
          <a:p>
            <a:pPr algn="ctr"/>
            <a:r>
              <a:rPr lang="en-US" sz="2000">
                <a:solidFill>
                  <a:schemeClr val="accent5">
                    <a:lumMod val="75000"/>
                  </a:schemeClr>
                </a:solidFill>
                <a:latin typeface="Calibri" panose="020F0502020204030204" pitchFamily="34" charset="0"/>
                <a:cs typeface="Calibri" panose="020F0502020204030204" pitchFamily="34" charset="0"/>
              </a:rPr>
              <a:t>Establishment of new AI research, education, workforce development, and/or infrastructure</a:t>
            </a:r>
          </a:p>
        </p:txBody>
      </p:sp>
      <p:sp>
        <p:nvSpPr>
          <p:cNvPr id="17" name="TextBox 16">
            <a:extLst>
              <a:ext uri="{FF2B5EF4-FFF2-40B4-BE49-F238E27FC236}">
                <a16:creationId xmlns:a16="http://schemas.microsoft.com/office/drawing/2014/main" id="{FE520A9C-B831-0FB7-8D8C-5217F44646B7}"/>
              </a:ext>
            </a:extLst>
          </p:cNvPr>
          <p:cNvSpPr txBox="1"/>
          <p:nvPr/>
        </p:nvSpPr>
        <p:spPr>
          <a:xfrm>
            <a:off x="6631738" y="3331039"/>
            <a:ext cx="4871647" cy="400110"/>
          </a:xfrm>
          <a:prstGeom prst="rect">
            <a:avLst/>
          </a:prstGeom>
          <a:noFill/>
        </p:spPr>
        <p:txBody>
          <a:bodyPr wrap="square">
            <a:spAutoFit/>
          </a:bodyPr>
          <a:lstStyle/>
          <a:p>
            <a:pPr algn="ctr"/>
            <a:r>
              <a:rPr lang="en-US" sz="2000" b="1">
                <a:latin typeface="Calibri" panose="020F0502020204030204" pitchFamily="34" charset="0"/>
                <a:cs typeface="Calibri" panose="020F0502020204030204" pitchFamily="34" charset="0"/>
              </a:rPr>
              <a:t>NEW COLLABORATIONS WITH AI INSTITUTES</a:t>
            </a:r>
          </a:p>
        </p:txBody>
      </p:sp>
      <p:sp>
        <p:nvSpPr>
          <p:cNvPr id="20" name="TextBox 19">
            <a:extLst>
              <a:ext uri="{FF2B5EF4-FFF2-40B4-BE49-F238E27FC236}">
                <a16:creationId xmlns:a16="http://schemas.microsoft.com/office/drawing/2014/main" id="{6F531910-A0DE-CCCE-1807-63B136E21F85}"/>
              </a:ext>
            </a:extLst>
          </p:cNvPr>
          <p:cNvSpPr txBox="1"/>
          <p:nvPr/>
        </p:nvSpPr>
        <p:spPr>
          <a:xfrm>
            <a:off x="6868410" y="5091512"/>
            <a:ext cx="3950703" cy="1015663"/>
          </a:xfrm>
          <a:prstGeom prst="rect">
            <a:avLst/>
          </a:prstGeom>
          <a:noFill/>
        </p:spPr>
        <p:txBody>
          <a:bodyPr wrap="square">
            <a:spAutoFit/>
          </a:bodyPr>
          <a:lstStyle/>
          <a:p>
            <a:pPr algn="ctr"/>
            <a:r>
              <a:rPr lang="en-US" sz="2000">
                <a:solidFill>
                  <a:schemeClr val="accent5">
                    <a:lumMod val="75000"/>
                  </a:schemeClr>
                </a:solidFill>
                <a:latin typeface="Calibri" panose="020F0502020204030204" pitchFamily="34" charset="0"/>
                <a:cs typeface="Calibri" panose="020F0502020204030204" pitchFamily="34" charset="0"/>
              </a:rPr>
              <a:t>Multi-organization collaborations submitted by the MSI with subaward to the AI Institute</a:t>
            </a:r>
          </a:p>
        </p:txBody>
      </p:sp>
      <p:sp>
        <p:nvSpPr>
          <p:cNvPr id="21" name="TextBox 20">
            <a:extLst>
              <a:ext uri="{FF2B5EF4-FFF2-40B4-BE49-F238E27FC236}">
                <a16:creationId xmlns:a16="http://schemas.microsoft.com/office/drawing/2014/main" id="{687DF85D-7B12-5D5F-BFE9-B137FCACEDFF}"/>
              </a:ext>
            </a:extLst>
          </p:cNvPr>
          <p:cNvSpPr txBox="1"/>
          <p:nvPr/>
        </p:nvSpPr>
        <p:spPr>
          <a:xfrm>
            <a:off x="526130" y="4835538"/>
            <a:ext cx="5339253" cy="1015663"/>
          </a:xfrm>
          <a:prstGeom prst="rect">
            <a:avLst/>
          </a:prstGeom>
          <a:noFill/>
        </p:spPr>
        <p:txBody>
          <a:bodyPr wrap="square">
            <a:spAutoFit/>
          </a:bodyPr>
          <a:lstStyle/>
          <a:p>
            <a:pPr algn="ctr"/>
            <a:r>
              <a:rPr lang="en-US" sz="2000">
                <a:solidFill>
                  <a:schemeClr val="accent5">
                    <a:lumMod val="75000"/>
                  </a:schemeClr>
                </a:solidFill>
                <a:latin typeface="Calibri" panose="020F0502020204030204" pitchFamily="34" charset="0"/>
                <a:cs typeface="Calibri" panose="020F0502020204030204" pitchFamily="34" charset="0"/>
              </a:rPr>
              <a:t>Planning and growth efforts focused on establishment of AI activities at MSI and early exploration of future partnerships</a:t>
            </a:r>
          </a:p>
        </p:txBody>
      </p:sp>
    </p:spTree>
    <p:extLst>
      <p:ext uri="{BB962C8B-B14F-4D97-AF65-F5344CB8AC3E}">
        <p14:creationId xmlns:p14="http://schemas.microsoft.com/office/powerpoint/2010/main" val="2301476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Rounded Rectangle 40">
            <a:extLst>
              <a:ext uri="{FF2B5EF4-FFF2-40B4-BE49-F238E27FC236}">
                <a16:creationId xmlns:a16="http://schemas.microsoft.com/office/drawing/2014/main" id="{8E5DAD63-FF16-F179-FBC4-6E8F905F2367}"/>
              </a:ext>
            </a:extLst>
          </p:cNvPr>
          <p:cNvSpPr/>
          <p:nvPr/>
        </p:nvSpPr>
        <p:spPr>
          <a:xfrm>
            <a:off x="836325" y="1186470"/>
            <a:ext cx="4508106" cy="113252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AD52608-4AF5-43CC-A307-A60C5A413B4A}"/>
              </a:ext>
            </a:extLst>
          </p:cNvPr>
          <p:cNvSpPr>
            <a:spLocks noGrp="1"/>
          </p:cNvSpPr>
          <p:nvPr>
            <p:ph type="sldNum" sz="quarter" idx="12"/>
          </p:nvPr>
        </p:nvSpPr>
        <p:spPr/>
        <p:txBody>
          <a:bodyPr/>
          <a:lstStyle/>
          <a:p>
            <a:fld id="{4710E8EA-57F6-764C-8914-AEEABF058192}" type="slidenum">
              <a:rPr lang="en-US" smtClean="0"/>
              <a:t>12</a:t>
            </a:fld>
            <a:endParaRPr lang="en-US"/>
          </a:p>
        </p:txBody>
      </p:sp>
      <p:sp>
        <p:nvSpPr>
          <p:cNvPr id="13" name="TextBox 12">
            <a:extLst>
              <a:ext uri="{FF2B5EF4-FFF2-40B4-BE49-F238E27FC236}">
                <a16:creationId xmlns:a16="http://schemas.microsoft.com/office/drawing/2014/main" id="{57F6E75E-E68B-A61E-1BFE-35175A6C3843}"/>
              </a:ext>
            </a:extLst>
          </p:cNvPr>
          <p:cNvSpPr txBox="1"/>
          <p:nvPr/>
        </p:nvSpPr>
        <p:spPr>
          <a:xfrm>
            <a:off x="288677" y="-8678"/>
            <a:ext cx="4859792" cy="646331"/>
          </a:xfrm>
          <a:prstGeom prst="rect">
            <a:avLst/>
          </a:prstGeom>
          <a:noFill/>
        </p:spPr>
        <p:txBody>
          <a:bodyPr wrap="none" lIns="91440" tIns="45720" rIns="91440" bIns="45720" rtlCol="0" anchor="t">
            <a:spAutoFit/>
          </a:bodyPr>
          <a:lstStyle/>
          <a:p>
            <a:r>
              <a:rPr lang="en-US" sz="3600" b="1">
                <a:latin typeface="+mj-lt"/>
              </a:rPr>
              <a:t>FY 2024 </a:t>
            </a:r>
            <a:r>
              <a:rPr lang="en-US" sz="3600" b="1" err="1">
                <a:latin typeface="+mj-lt"/>
              </a:rPr>
              <a:t>ExpandAI</a:t>
            </a:r>
            <a:r>
              <a:rPr lang="en-US" sz="3600" b="1">
                <a:latin typeface="+mj-lt"/>
              </a:rPr>
              <a:t> Awards</a:t>
            </a:r>
          </a:p>
        </p:txBody>
      </p:sp>
      <p:sp>
        <p:nvSpPr>
          <p:cNvPr id="40" name="TextBox 39">
            <a:extLst>
              <a:ext uri="{FF2B5EF4-FFF2-40B4-BE49-F238E27FC236}">
                <a16:creationId xmlns:a16="http://schemas.microsoft.com/office/drawing/2014/main" id="{B48845B5-DE4E-F764-AD18-00DEF4DCD060}"/>
              </a:ext>
            </a:extLst>
          </p:cNvPr>
          <p:cNvSpPr txBox="1"/>
          <p:nvPr/>
        </p:nvSpPr>
        <p:spPr>
          <a:xfrm>
            <a:off x="9447238" y="5604509"/>
            <a:ext cx="1831924" cy="246221"/>
          </a:xfrm>
          <a:prstGeom prst="rect">
            <a:avLst/>
          </a:prstGeom>
          <a:noFill/>
        </p:spPr>
        <p:txBody>
          <a:bodyPr wrap="square">
            <a:spAutoFit/>
          </a:bodyPr>
          <a:lstStyle/>
          <a:p>
            <a:r>
              <a:rPr lang="en-US" sz="1000">
                <a:latin typeface="Open Sans Light" panose="020B0606030504020204" pitchFamily="34" charset="0"/>
                <a:ea typeface="Open Sans Light" panose="020B0606030504020204" pitchFamily="34" charset="0"/>
                <a:cs typeface="Open Sans Light" panose="020B0606030504020204" pitchFamily="34" charset="0"/>
              </a:rPr>
              <a:t>Image:</a:t>
            </a:r>
            <a:r>
              <a:rPr lang="en-US" sz="1000" b="0" i="0">
                <a:effectLst/>
                <a:latin typeface="Open Sans Light" panose="020B0606030504020204" pitchFamily="34" charset="0"/>
                <a:ea typeface="Open Sans Light" panose="020B0606030504020204" pitchFamily="34" charset="0"/>
                <a:cs typeface="Open Sans Light" panose="020B0606030504020204" pitchFamily="34" charset="0"/>
              </a:rPr>
              <a:t> </a:t>
            </a:r>
            <a:r>
              <a:rPr lang="en-US" sz="1000" b="0" i="0">
                <a:effectLst/>
                <a:latin typeface="Open Sans Light" panose="020B0606030504020204" pitchFamily="34" charset="0"/>
                <a:ea typeface="Open Sans Light" panose="020B0606030504020204" pitchFamily="34" charset="0"/>
                <a:cs typeface="Open Sans Light" panose="020B0606030504020204" pitchFamily="34" charset="0"/>
                <a:hlinkClick r:id="rId3">
                  <a:extLst>
                    <a:ext uri="{A12FA001-AC4F-418D-AE19-62706E023703}">
                      <ahyp:hlinkClr xmlns:ahyp="http://schemas.microsoft.com/office/drawing/2018/hyperlinkcolor" val="tx"/>
                    </a:ext>
                  </a:extLst>
                </a:hlinkClick>
              </a:rPr>
              <a:t>Google DeepMind</a:t>
            </a:r>
            <a:r>
              <a:rPr lang="en-US" sz="1000" b="0" i="0">
                <a:effectLst/>
                <a:latin typeface="Open Sans Light" panose="020B0606030504020204" pitchFamily="34" charset="0"/>
                <a:ea typeface="Open Sans Light" panose="020B0606030504020204" pitchFamily="34" charset="0"/>
                <a:cs typeface="Open Sans Light" panose="020B0606030504020204" pitchFamily="34" charset="0"/>
              </a:rPr>
              <a:t> </a:t>
            </a:r>
            <a:endParaRPr lang="en-US" sz="100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5" name="Picture 4" descr="A close-up of a computer generated image&#10;&#10;Description automatically generated">
            <a:extLst>
              <a:ext uri="{FF2B5EF4-FFF2-40B4-BE49-F238E27FC236}">
                <a16:creationId xmlns:a16="http://schemas.microsoft.com/office/drawing/2014/main" id="{288A78AC-1D9E-3034-6CBD-3B7B4AAC966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6630648" y="1"/>
            <a:ext cx="5561350" cy="5561350"/>
          </a:xfrm>
          <a:prstGeom prst="flowChartDelay">
            <a:avLst/>
          </a:prstGeom>
          <a:ln w="38100">
            <a:noFill/>
          </a:ln>
          <a:effectLst>
            <a:outerShdw blurRad="50800" dist="82748" dir="12076074" sx="101944" sy="101944" algn="tr" rotWithShape="0">
              <a:schemeClr val="tx2">
                <a:alpha val="9875"/>
              </a:schemeClr>
            </a:outerShdw>
          </a:effectLst>
        </p:spPr>
      </p:pic>
      <p:sp>
        <p:nvSpPr>
          <p:cNvPr id="6" name="TextBox 5">
            <a:extLst>
              <a:ext uri="{FF2B5EF4-FFF2-40B4-BE49-F238E27FC236}">
                <a16:creationId xmlns:a16="http://schemas.microsoft.com/office/drawing/2014/main" id="{2FF7C8D8-DE74-9A69-27BC-0FDB1C1F9A42}"/>
              </a:ext>
            </a:extLst>
          </p:cNvPr>
          <p:cNvSpPr txBox="1"/>
          <p:nvPr/>
        </p:nvSpPr>
        <p:spPr>
          <a:xfrm>
            <a:off x="704537" y="2785563"/>
            <a:ext cx="7060367" cy="1200329"/>
          </a:xfrm>
          <a:prstGeom prst="rect">
            <a:avLst/>
          </a:prstGeom>
          <a:noFill/>
        </p:spPr>
        <p:txBody>
          <a:bodyPr wrap="square" rtlCol="0">
            <a:spAutoFit/>
          </a:bodyPr>
          <a:lstStyle/>
          <a:p>
            <a:pPr marL="285750" indent="-285750">
              <a:buFont typeface="Arial" panose="020B0604020202020204" pitchFamily="34" charset="0"/>
              <a:buChar char="•"/>
            </a:pPr>
            <a:r>
              <a:rPr lang="en-US" b="1"/>
              <a:t>15 Awards in 10 US states/territories </a:t>
            </a:r>
            <a:r>
              <a:rPr lang="en-US"/>
              <a:t>including,</a:t>
            </a:r>
          </a:p>
          <a:p>
            <a:pPr marL="636897" lvl="1" indent="-244960">
              <a:buFont typeface="Courier New" panose="02070309020205020404" pitchFamily="49" charset="0"/>
              <a:buChar char="o"/>
            </a:pPr>
            <a:r>
              <a:rPr lang="en-US"/>
              <a:t>3 </a:t>
            </a:r>
            <a:r>
              <a:rPr lang="en-US" err="1"/>
              <a:t>EPSCoR</a:t>
            </a:r>
            <a:r>
              <a:rPr lang="en-US"/>
              <a:t> awards (1 to AK, 2 to AL)</a:t>
            </a:r>
          </a:p>
          <a:p>
            <a:pPr marL="636897" lvl="1" indent="-244960">
              <a:buFont typeface="Courier New" panose="02070309020205020404" pitchFamily="49" charset="0"/>
              <a:buChar char="o"/>
            </a:pPr>
            <a:r>
              <a:rPr lang="en-US"/>
              <a:t>5 HBCUs (AL, GA, MD, NC, and VA)</a:t>
            </a:r>
          </a:p>
          <a:p>
            <a:pPr marL="636897" lvl="1" indent="-244960">
              <a:buFont typeface="Courier New" panose="02070309020205020404" pitchFamily="49" charset="0"/>
              <a:buChar char="o"/>
            </a:pPr>
            <a:r>
              <a:rPr lang="en-US"/>
              <a:t>6 HSIs (2 CA, IL, 2 TX, VA)</a:t>
            </a:r>
          </a:p>
        </p:txBody>
      </p:sp>
      <p:pic>
        <p:nvPicPr>
          <p:cNvPr id="11" name="Picture 10">
            <a:extLst>
              <a:ext uri="{FF2B5EF4-FFF2-40B4-BE49-F238E27FC236}">
                <a16:creationId xmlns:a16="http://schemas.microsoft.com/office/drawing/2014/main" id="{14DB11AD-E889-2A9E-7833-C853D458DB1C}"/>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48009" y="1189056"/>
            <a:ext cx="1132524" cy="1132524"/>
          </a:xfrm>
          <a:prstGeom prst="ellipse">
            <a:avLst/>
          </a:prstGeom>
          <a:ln w="38100">
            <a:solidFill>
              <a:schemeClr val="bg1"/>
            </a:solidFill>
          </a:ln>
          <a:effectLst>
            <a:outerShdw blurRad="127000" sx="103000" sy="103000" algn="ctr" rotWithShape="0">
              <a:prstClr val="black">
                <a:alpha val="16000"/>
              </a:prstClr>
            </a:outerShdw>
          </a:effectLst>
        </p:spPr>
      </p:pic>
      <p:pic>
        <p:nvPicPr>
          <p:cNvPr id="12" name="Picture 11">
            <a:extLst>
              <a:ext uri="{FF2B5EF4-FFF2-40B4-BE49-F238E27FC236}">
                <a16:creationId xmlns:a16="http://schemas.microsoft.com/office/drawing/2014/main" id="{09957780-33F1-91A1-6275-9316D60F2F73}"/>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2515108" y="1208557"/>
            <a:ext cx="1132524" cy="1132524"/>
          </a:xfrm>
          <a:prstGeom prst="ellipse">
            <a:avLst/>
          </a:prstGeom>
          <a:ln w="38100">
            <a:solidFill>
              <a:schemeClr val="bg1"/>
            </a:solidFill>
          </a:ln>
          <a:effectLst>
            <a:outerShdw blurRad="127000" sx="103000" sy="103000" algn="ctr" rotWithShape="0">
              <a:prstClr val="black">
                <a:alpha val="16000"/>
              </a:prstClr>
            </a:outerShdw>
          </a:effectLst>
        </p:spPr>
      </p:pic>
      <p:pic>
        <p:nvPicPr>
          <p:cNvPr id="14" name="Picture 13">
            <a:extLst>
              <a:ext uri="{FF2B5EF4-FFF2-40B4-BE49-F238E27FC236}">
                <a16:creationId xmlns:a16="http://schemas.microsoft.com/office/drawing/2014/main" id="{CE0FBFCB-2E31-37A0-07C5-C1B67337C3C7}"/>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4582207" y="1186470"/>
            <a:ext cx="1132524" cy="1132524"/>
          </a:xfrm>
          <a:prstGeom prst="ellipse">
            <a:avLst/>
          </a:prstGeom>
          <a:ln w="38100">
            <a:solidFill>
              <a:schemeClr val="bg1"/>
            </a:solidFill>
          </a:ln>
          <a:effectLst>
            <a:outerShdw blurRad="127000" sx="103000" sy="103000" algn="ctr" rotWithShape="0">
              <a:prstClr val="black">
                <a:alpha val="16000"/>
              </a:prstClr>
            </a:outerShdw>
          </a:effectLst>
        </p:spPr>
      </p:pic>
      <p:sp>
        <p:nvSpPr>
          <p:cNvPr id="16" name="TextBox 15">
            <a:extLst>
              <a:ext uri="{FF2B5EF4-FFF2-40B4-BE49-F238E27FC236}">
                <a16:creationId xmlns:a16="http://schemas.microsoft.com/office/drawing/2014/main" id="{1873D7B9-755F-1661-C30C-321C527935D4}"/>
              </a:ext>
            </a:extLst>
          </p:cNvPr>
          <p:cNvSpPr txBox="1"/>
          <p:nvPr/>
        </p:nvSpPr>
        <p:spPr>
          <a:xfrm>
            <a:off x="249382" y="2417373"/>
            <a:ext cx="1529778" cy="369332"/>
          </a:xfrm>
          <a:prstGeom prst="rect">
            <a:avLst/>
          </a:prstGeom>
          <a:noFill/>
        </p:spPr>
        <p:txBody>
          <a:bodyPr wrap="none" rtlCol="0">
            <a:spAutoFit/>
          </a:bodyPr>
          <a:lstStyle/>
          <a:p>
            <a:r>
              <a:rPr lang="en-US" b="1"/>
              <a:t>AI Research</a:t>
            </a:r>
          </a:p>
        </p:txBody>
      </p:sp>
      <p:sp>
        <p:nvSpPr>
          <p:cNvPr id="17" name="TextBox 16">
            <a:extLst>
              <a:ext uri="{FF2B5EF4-FFF2-40B4-BE49-F238E27FC236}">
                <a16:creationId xmlns:a16="http://schemas.microsoft.com/office/drawing/2014/main" id="{211D1CC5-342E-B1E9-625B-9C5D7D98B1D5}"/>
              </a:ext>
            </a:extLst>
          </p:cNvPr>
          <p:cNvSpPr txBox="1"/>
          <p:nvPr/>
        </p:nvSpPr>
        <p:spPr>
          <a:xfrm>
            <a:off x="2316481" y="2413743"/>
            <a:ext cx="1632178" cy="369332"/>
          </a:xfrm>
          <a:prstGeom prst="rect">
            <a:avLst/>
          </a:prstGeom>
          <a:noFill/>
        </p:spPr>
        <p:txBody>
          <a:bodyPr wrap="none" rtlCol="0">
            <a:spAutoFit/>
          </a:bodyPr>
          <a:lstStyle/>
          <a:p>
            <a:r>
              <a:rPr lang="en-US" b="1"/>
              <a:t>AI Education</a:t>
            </a:r>
          </a:p>
        </p:txBody>
      </p:sp>
      <p:sp>
        <p:nvSpPr>
          <p:cNvPr id="20" name="TextBox 19">
            <a:extLst>
              <a:ext uri="{FF2B5EF4-FFF2-40B4-BE49-F238E27FC236}">
                <a16:creationId xmlns:a16="http://schemas.microsoft.com/office/drawing/2014/main" id="{6A26917B-66BA-5475-F0CD-5FB93B5E34D6}"/>
              </a:ext>
            </a:extLst>
          </p:cNvPr>
          <p:cNvSpPr txBox="1"/>
          <p:nvPr/>
        </p:nvSpPr>
        <p:spPr>
          <a:xfrm>
            <a:off x="4389852" y="2413743"/>
            <a:ext cx="1674241" cy="369332"/>
          </a:xfrm>
          <a:prstGeom prst="rect">
            <a:avLst/>
          </a:prstGeom>
          <a:noFill/>
        </p:spPr>
        <p:txBody>
          <a:bodyPr wrap="none" rtlCol="0">
            <a:spAutoFit/>
          </a:bodyPr>
          <a:lstStyle/>
          <a:p>
            <a:r>
              <a:rPr lang="en-US" b="1"/>
              <a:t>AI Workforce</a:t>
            </a:r>
          </a:p>
        </p:txBody>
      </p:sp>
      <p:sp>
        <p:nvSpPr>
          <p:cNvPr id="22" name="TextBox 21">
            <a:extLst>
              <a:ext uri="{FF2B5EF4-FFF2-40B4-BE49-F238E27FC236}">
                <a16:creationId xmlns:a16="http://schemas.microsoft.com/office/drawing/2014/main" id="{44DEA4AE-F5DD-389A-C27F-704729A7B685}"/>
              </a:ext>
            </a:extLst>
          </p:cNvPr>
          <p:cNvSpPr txBox="1"/>
          <p:nvPr/>
        </p:nvSpPr>
        <p:spPr>
          <a:xfrm>
            <a:off x="704536" y="3883196"/>
            <a:ext cx="7060367" cy="369332"/>
          </a:xfrm>
          <a:prstGeom prst="rect">
            <a:avLst/>
          </a:prstGeom>
          <a:noFill/>
        </p:spPr>
        <p:txBody>
          <a:bodyPr wrap="square" rtlCol="0">
            <a:spAutoFit/>
          </a:bodyPr>
          <a:lstStyle/>
          <a:p>
            <a:pPr marL="285750" indent="-285750">
              <a:buFont typeface="Arial" panose="020B0604020202020204" pitchFamily="34" charset="0"/>
              <a:buChar char="•"/>
            </a:pPr>
            <a:r>
              <a:rPr lang="en-US" b="1"/>
              <a:t>Cross-NSF directorate funding partnerships</a:t>
            </a:r>
          </a:p>
        </p:txBody>
      </p:sp>
      <p:sp>
        <p:nvSpPr>
          <p:cNvPr id="23" name="TextBox 22">
            <a:extLst>
              <a:ext uri="{FF2B5EF4-FFF2-40B4-BE49-F238E27FC236}">
                <a16:creationId xmlns:a16="http://schemas.microsoft.com/office/drawing/2014/main" id="{37D2E282-41F5-A4C3-B261-FCBE75DB621E}"/>
              </a:ext>
            </a:extLst>
          </p:cNvPr>
          <p:cNvSpPr txBox="1"/>
          <p:nvPr/>
        </p:nvSpPr>
        <p:spPr>
          <a:xfrm>
            <a:off x="506912" y="606437"/>
            <a:ext cx="4613507" cy="369332"/>
          </a:xfrm>
          <a:prstGeom prst="rect">
            <a:avLst/>
          </a:prstGeom>
          <a:noFill/>
        </p:spPr>
        <p:txBody>
          <a:bodyPr wrap="none" rtlCol="0">
            <a:spAutoFit/>
          </a:bodyPr>
          <a:lstStyle/>
          <a:p>
            <a:r>
              <a:rPr lang="en-US" sz="1800" b="1"/>
              <a:t>$</a:t>
            </a:r>
            <a:r>
              <a:rPr lang="en-US" b="1"/>
              <a:t>31</a:t>
            </a:r>
            <a:r>
              <a:rPr lang="en-US" sz="1800" b="1"/>
              <a:t>.</a:t>
            </a:r>
            <a:r>
              <a:rPr lang="en-US" b="1"/>
              <a:t>8</a:t>
            </a:r>
            <a:r>
              <a:rPr lang="en-US" sz="1800" b="1"/>
              <a:t> million in awards (11 CAPs, 4 PARTNERs)</a:t>
            </a:r>
          </a:p>
        </p:txBody>
      </p:sp>
      <p:pic>
        <p:nvPicPr>
          <p:cNvPr id="24" name="Picture 2" descr="Robot with solid fill">
            <a:extLst>
              <a:ext uri="{FF2B5EF4-FFF2-40B4-BE49-F238E27FC236}">
                <a16:creationId xmlns:a16="http://schemas.microsoft.com/office/drawing/2014/main" id="{E3D834F9-9123-68DC-0871-818EE39A929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564128" y="5318705"/>
            <a:ext cx="908787" cy="908787"/>
          </a:xfrm>
          <a:prstGeom prst="ellipse">
            <a:avLst/>
          </a:prstGeom>
          <a:ln w="38100">
            <a:solidFill>
              <a:schemeClr val="bg1"/>
            </a:solidFill>
          </a:ln>
          <a:effectLst>
            <a:outerShdw blurRad="127000" sx="103000" sy="103000" algn="ctr" rotWithShape="0">
              <a:prstClr val="black">
                <a:alpha val="16000"/>
              </a:prstClr>
            </a:outerShdw>
          </a:effectLst>
        </p:spPr>
      </p:pic>
      <p:pic>
        <p:nvPicPr>
          <p:cNvPr id="25" name="Picture 7" descr="Graduation cap with solid fill">
            <a:extLst>
              <a:ext uri="{FF2B5EF4-FFF2-40B4-BE49-F238E27FC236}">
                <a16:creationId xmlns:a16="http://schemas.microsoft.com/office/drawing/2014/main" id="{736D3612-F8F3-F4E0-6DF1-9CAE364684D8}"/>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304931" y="4409599"/>
            <a:ext cx="908787" cy="908787"/>
          </a:xfrm>
          <a:prstGeom prst="ellipse">
            <a:avLst/>
          </a:prstGeom>
          <a:ln w="38100">
            <a:solidFill>
              <a:schemeClr val="bg1"/>
            </a:solidFill>
          </a:ln>
          <a:effectLst>
            <a:outerShdw blurRad="127000" sx="103000" sy="103000" algn="ctr" rotWithShape="0">
              <a:prstClr val="black">
                <a:alpha val="16000"/>
              </a:prstClr>
            </a:outerShdw>
          </a:effectLst>
        </p:spPr>
      </p:pic>
      <p:pic>
        <p:nvPicPr>
          <p:cNvPr id="26" name="Picture 17" descr="Internet with solid fill">
            <a:extLst>
              <a:ext uri="{FF2B5EF4-FFF2-40B4-BE49-F238E27FC236}">
                <a16:creationId xmlns:a16="http://schemas.microsoft.com/office/drawing/2014/main" id="{42CF1BB1-E14F-6E74-309C-41DE128D088D}"/>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4426990" y="4508194"/>
            <a:ext cx="908787" cy="908787"/>
          </a:xfrm>
          <a:prstGeom prst="ellipse">
            <a:avLst/>
          </a:prstGeom>
          <a:ln w="38100">
            <a:solidFill>
              <a:schemeClr val="bg1"/>
            </a:solidFill>
          </a:ln>
          <a:effectLst>
            <a:outerShdw blurRad="127000" sx="103000" sy="103000" algn="ctr" rotWithShape="0">
              <a:prstClr val="black">
                <a:alpha val="16000"/>
              </a:prstClr>
            </a:outerShdw>
          </a:effectLst>
        </p:spPr>
      </p:pic>
      <p:pic>
        <p:nvPicPr>
          <p:cNvPr id="27" name="Picture 20" descr="Earth globe: Americas with solid fill">
            <a:extLst>
              <a:ext uri="{FF2B5EF4-FFF2-40B4-BE49-F238E27FC236}">
                <a16:creationId xmlns:a16="http://schemas.microsoft.com/office/drawing/2014/main" id="{42320C3E-17B2-EBB8-A5CC-F9EB598FAA97}"/>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455822" y="5318705"/>
            <a:ext cx="908787" cy="908787"/>
          </a:xfrm>
          <a:prstGeom prst="ellipse">
            <a:avLst/>
          </a:prstGeom>
          <a:ln w="38100">
            <a:solidFill>
              <a:schemeClr val="bg1"/>
            </a:solidFill>
          </a:ln>
          <a:effectLst>
            <a:outerShdw blurRad="127000" sx="103000" sy="103000" algn="ctr" rotWithShape="0">
              <a:prstClr val="black">
                <a:alpha val="16000"/>
              </a:prstClr>
            </a:outerShdw>
          </a:effectLst>
        </p:spPr>
      </p:pic>
      <p:sp>
        <p:nvSpPr>
          <p:cNvPr id="28" name="TextBox 27">
            <a:extLst>
              <a:ext uri="{FF2B5EF4-FFF2-40B4-BE49-F238E27FC236}">
                <a16:creationId xmlns:a16="http://schemas.microsoft.com/office/drawing/2014/main" id="{BB76B195-D863-5539-DEE6-59D5F931247C}"/>
              </a:ext>
            </a:extLst>
          </p:cNvPr>
          <p:cNvSpPr txBox="1"/>
          <p:nvPr/>
        </p:nvSpPr>
        <p:spPr>
          <a:xfrm>
            <a:off x="6256018" y="5968228"/>
            <a:ext cx="728084" cy="461665"/>
          </a:xfrm>
          <a:prstGeom prst="rect">
            <a:avLst/>
          </a:prstGeom>
          <a:noFill/>
        </p:spPr>
        <p:txBody>
          <a:bodyPr wrap="none" rtlCol="0">
            <a:spAutoFit/>
          </a:bodyPr>
          <a:lstStyle/>
          <a:p>
            <a:r>
              <a:rPr lang="en-US" sz="2400"/>
              <a:t>GEO</a:t>
            </a:r>
          </a:p>
        </p:txBody>
      </p:sp>
      <p:sp>
        <p:nvSpPr>
          <p:cNvPr id="29" name="TextBox 28">
            <a:extLst>
              <a:ext uri="{FF2B5EF4-FFF2-40B4-BE49-F238E27FC236}">
                <a16:creationId xmlns:a16="http://schemas.microsoft.com/office/drawing/2014/main" id="{55AB1CE0-FA5B-ACFF-111E-450591D3CB17}"/>
              </a:ext>
            </a:extLst>
          </p:cNvPr>
          <p:cNvSpPr txBox="1"/>
          <p:nvPr/>
        </p:nvSpPr>
        <p:spPr>
          <a:xfrm>
            <a:off x="6256018" y="4745369"/>
            <a:ext cx="721672" cy="461665"/>
          </a:xfrm>
          <a:prstGeom prst="rect">
            <a:avLst/>
          </a:prstGeom>
          <a:noFill/>
        </p:spPr>
        <p:txBody>
          <a:bodyPr wrap="none" rtlCol="0">
            <a:spAutoFit/>
          </a:bodyPr>
          <a:lstStyle/>
          <a:p>
            <a:r>
              <a:rPr lang="en-US" sz="2400"/>
              <a:t>EDU</a:t>
            </a:r>
          </a:p>
        </p:txBody>
      </p:sp>
      <p:sp>
        <p:nvSpPr>
          <p:cNvPr id="30" name="TextBox 29">
            <a:extLst>
              <a:ext uri="{FF2B5EF4-FFF2-40B4-BE49-F238E27FC236}">
                <a16:creationId xmlns:a16="http://schemas.microsoft.com/office/drawing/2014/main" id="{A97AD875-A59C-49F4-6432-2F1EC712C64B}"/>
              </a:ext>
            </a:extLst>
          </p:cNvPr>
          <p:cNvSpPr txBox="1"/>
          <p:nvPr/>
        </p:nvSpPr>
        <p:spPr>
          <a:xfrm>
            <a:off x="4599538" y="4191565"/>
            <a:ext cx="716863" cy="461665"/>
          </a:xfrm>
          <a:prstGeom prst="rect">
            <a:avLst/>
          </a:prstGeom>
          <a:noFill/>
        </p:spPr>
        <p:txBody>
          <a:bodyPr wrap="none" rtlCol="0">
            <a:spAutoFit/>
          </a:bodyPr>
          <a:lstStyle/>
          <a:p>
            <a:r>
              <a:rPr lang="en-US" sz="2400"/>
              <a:t>CISE</a:t>
            </a:r>
          </a:p>
        </p:txBody>
      </p:sp>
      <p:sp>
        <p:nvSpPr>
          <p:cNvPr id="31" name="TextBox 30">
            <a:extLst>
              <a:ext uri="{FF2B5EF4-FFF2-40B4-BE49-F238E27FC236}">
                <a16:creationId xmlns:a16="http://schemas.microsoft.com/office/drawing/2014/main" id="{5EBF3444-0AB5-18EF-0E83-14B6BA3E0894}"/>
              </a:ext>
            </a:extLst>
          </p:cNvPr>
          <p:cNvSpPr txBox="1"/>
          <p:nvPr/>
        </p:nvSpPr>
        <p:spPr>
          <a:xfrm>
            <a:off x="3954378" y="6040071"/>
            <a:ext cx="701732" cy="448489"/>
          </a:xfrm>
          <a:prstGeom prst="rect">
            <a:avLst/>
          </a:prstGeom>
          <a:noFill/>
        </p:spPr>
        <p:txBody>
          <a:bodyPr wrap="none" lIns="78391" tIns="39196" rIns="78391" bIns="39196" rtlCol="0" anchor="t">
            <a:spAutoFit/>
          </a:bodyPr>
          <a:lstStyle/>
          <a:p>
            <a:r>
              <a:rPr lang="en-US" sz="2400"/>
              <a:t>ENG</a:t>
            </a:r>
          </a:p>
        </p:txBody>
      </p:sp>
      <p:pic>
        <p:nvPicPr>
          <p:cNvPr id="32" name="Picture 31">
            <a:extLst>
              <a:ext uri="{FF2B5EF4-FFF2-40B4-BE49-F238E27FC236}">
                <a16:creationId xmlns:a16="http://schemas.microsoft.com/office/drawing/2014/main" id="{8D4F520E-805F-B43A-97E2-E3F52C217CB4}"/>
              </a:ext>
            </a:extLst>
          </p:cNvPr>
          <p:cNvPicPr>
            <a:picLocks noChangeAspect="1"/>
          </p:cNvPicPr>
          <p:nvPr/>
        </p:nvPicPr>
        <p:blipFill>
          <a:blip r:embed="rId16"/>
          <a:stretch>
            <a:fillRect/>
          </a:stretch>
        </p:blipFill>
        <p:spPr>
          <a:xfrm>
            <a:off x="518672" y="4976201"/>
            <a:ext cx="3571162" cy="365394"/>
          </a:xfrm>
          <a:prstGeom prst="rect">
            <a:avLst/>
          </a:prstGeom>
        </p:spPr>
      </p:pic>
    </p:spTree>
    <p:extLst>
      <p:ext uri="{BB962C8B-B14F-4D97-AF65-F5344CB8AC3E}">
        <p14:creationId xmlns:p14="http://schemas.microsoft.com/office/powerpoint/2010/main" val="14986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left)">
                                      <p:cBhvr>
                                        <p:cTn id="28" dur="10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 grpId="0"/>
      <p:bldP spid="16" grpId="0"/>
      <p:bldP spid="17" grpId="0"/>
      <p:bldP spid="20" grpId="0"/>
      <p:bldP spid="22" grpId="0"/>
      <p:bldP spid="28" grpId="0"/>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extLst>
              <a:ext uri="{FF2B5EF4-FFF2-40B4-BE49-F238E27FC236}">
                <a16:creationId xmlns:a16="http://schemas.microsoft.com/office/drawing/2014/main" id="{8E5DAD63-FF16-F179-FBC4-6E8F905F2367}"/>
              </a:ext>
              <a:ext uri="{C183D7F6-B498-43B3-948B-1728B52AA6E4}">
                <adec:decorative xmlns:adec="http://schemas.microsoft.com/office/drawing/2017/decorative" val="1"/>
              </a:ext>
            </a:extLst>
          </p:cNvPr>
          <p:cNvSpPr/>
          <p:nvPr/>
        </p:nvSpPr>
        <p:spPr>
          <a:xfrm>
            <a:off x="836325" y="1186470"/>
            <a:ext cx="4508106" cy="113252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57F6E75E-E68B-A61E-1BFE-35175A6C3843}"/>
              </a:ext>
            </a:extLst>
          </p:cNvPr>
          <p:cNvSpPr txBox="1">
            <a:spLocks noGrp="1"/>
          </p:cNvSpPr>
          <p:nvPr>
            <p:ph type="title" idx="4294967295"/>
          </p:nvPr>
        </p:nvSpPr>
        <p:spPr>
          <a:xfrm>
            <a:off x="290858" y="88955"/>
            <a:ext cx="4956742"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solidFill>
                  <a:srgbClr val="005699"/>
                </a:solidFill>
                <a:effectLst/>
                <a:uLnTx/>
                <a:uFillTx/>
                <a:latin typeface="Tw Cen MT" panose="020B0602020104020603" pitchFamily="34" charset="0"/>
                <a:ea typeface="+mn-ea"/>
                <a:cs typeface="+mn-cs"/>
              </a:rPr>
              <a:t>ExpandAI Awards to Date</a:t>
            </a:r>
          </a:p>
        </p:txBody>
      </p:sp>
      <p:sp>
        <p:nvSpPr>
          <p:cNvPr id="23" name="TextBox 22">
            <a:extLst>
              <a:ext uri="{FF2B5EF4-FFF2-40B4-BE49-F238E27FC236}">
                <a16:creationId xmlns:a16="http://schemas.microsoft.com/office/drawing/2014/main" id="{37D2E282-41F5-A4C3-B261-FCBE75DB621E}"/>
              </a:ext>
            </a:extLst>
          </p:cNvPr>
          <p:cNvSpPr txBox="1"/>
          <p:nvPr/>
        </p:nvSpPr>
        <p:spPr>
          <a:xfrm>
            <a:off x="495294" y="756820"/>
            <a:ext cx="4807213" cy="369332"/>
          </a:xfrm>
          <a:prstGeom prst="rect">
            <a:avLst/>
          </a:prstGeom>
          <a:noFill/>
        </p:spPr>
        <p:txBody>
          <a:bodyPr wrap="none" rtlCol="0">
            <a:spAutoFit/>
          </a:bodyPr>
          <a:lstStyle/>
          <a:p>
            <a:r>
              <a:rPr lang="en-US" sz="1800" b="1">
                <a:latin typeface="Tw Cen MT" panose="020B0602020104020603" pitchFamily="34" charset="0"/>
              </a:rPr>
              <a:t>$32.3 million in awards (18 CAPs, 9 PARTNERs)</a:t>
            </a:r>
          </a:p>
        </p:txBody>
      </p:sp>
      <p:pic>
        <p:nvPicPr>
          <p:cNvPr id="11" name="Picture 10">
            <a:extLst>
              <a:ext uri="{FF2B5EF4-FFF2-40B4-BE49-F238E27FC236}">
                <a16:creationId xmlns:a16="http://schemas.microsoft.com/office/drawing/2014/main" id="{14DB11AD-E889-2A9E-7833-C853D458DB1C}"/>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48009" y="1189056"/>
            <a:ext cx="1132524" cy="1132524"/>
          </a:xfrm>
          <a:prstGeom prst="ellipse">
            <a:avLst/>
          </a:prstGeom>
          <a:ln w="38100">
            <a:solidFill>
              <a:schemeClr val="bg1"/>
            </a:solidFill>
          </a:ln>
          <a:effectLst>
            <a:outerShdw blurRad="127000" sx="103000" sy="103000" algn="ctr" rotWithShape="0">
              <a:prstClr val="black">
                <a:alpha val="16000"/>
              </a:prstClr>
            </a:outerShdw>
          </a:effectLst>
        </p:spPr>
      </p:pic>
      <p:pic>
        <p:nvPicPr>
          <p:cNvPr id="12" name="Picture 11">
            <a:extLst>
              <a:ext uri="{FF2B5EF4-FFF2-40B4-BE49-F238E27FC236}">
                <a16:creationId xmlns:a16="http://schemas.microsoft.com/office/drawing/2014/main" id="{09957780-33F1-91A1-6275-9316D60F2F73}"/>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515108" y="1186470"/>
            <a:ext cx="1132524" cy="1132524"/>
          </a:xfrm>
          <a:prstGeom prst="ellipse">
            <a:avLst/>
          </a:prstGeom>
          <a:ln w="38100">
            <a:solidFill>
              <a:schemeClr val="bg1"/>
            </a:solidFill>
          </a:ln>
          <a:effectLst>
            <a:outerShdw blurRad="127000" sx="103000" sy="103000" algn="ctr" rotWithShape="0">
              <a:prstClr val="black">
                <a:alpha val="16000"/>
              </a:prstClr>
            </a:outerShdw>
          </a:effectLst>
        </p:spPr>
      </p:pic>
      <p:pic>
        <p:nvPicPr>
          <p:cNvPr id="14" name="Picture 13">
            <a:extLst>
              <a:ext uri="{FF2B5EF4-FFF2-40B4-BE49-F238E27FC236}">
                <a16:creationId xmlns:a16="http://schemas.microsoft.com/office/drawing/2014/main" id="{CE0FBFCB-2E31-37A0-07C5-C1B67337C3C7}"/>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582207" y="1186470"/>
            <a:ext cx="1132524" cy="1132524"/>
          </a:xfrm>
          <a:prstGeom prst="ellipse">
            <a:avLst/>
          </a:prstGeom>
          <a:ln w="38100">
            <a:solidFill>
              <a:schemeClr val="bg1"/>
            </a:solidFill>
          </a:ln>
          <a:effectLst>
            <a:outerShdw blurRad="127000" sx="103000" sy="103000" algn="ctr" rotWithShape="0">
              <a:prstClr val="black">
                <a:alpha val="16000"/>
              </a:prstClr>
            </a:outerShdw>
          </a:effectLst>
        </p:spPr>
      </p:pic>
      <p:sp>
        <p:nvSpPr>
          <p:cNvPr id="16" name="TextBox 15">
            <a:extLst>
              <a:ext uri="{FF2B5EF4-FFF2-40B4-BE49-F238E27FC236}">
                <a16:creationId xmlns:a16="http://schemas.microsoft.com/office/drawing/2014/main" id="{1873D7B9-755F-1661-C30C-321C527935D4}"/>
              </a:ext>
            </a:extLst>
          </p:cNvPr>
          <p:cNvSpPr txBox="1"/>
          <p:nvPr/>
        </p:nvSpPr>
        <p:spPr>
          <a:xfrm>
            <a:off x="249382" y="2417373"/>
            <a:ext cx="1319144" cy="369332"/>
          </a:xfrm>
          <a:prstGeom prst="rect">
            <a:avLst/>
          </a:prstGeom>
          <a:noFill/>
        </p:spPr>
        <p:txBody>
          <a:bodyPr wrap="none" rtlCol="0">
            <a:spAutoFit/>
          </a:bodyPr>
          <a:lstStyle/>
          <a:p>
            <a:r>
              <a:rPr lang="en-US" b="1">
                <a:latin typeface="Tw Cen MT" panose="020B0602020104020603" pitchFamily="34" charset="0"/>
              </a:rPr>
              <a:t>AI Research</a:t>
            </a:r>
          </a:p>
        </p:txBody>
      </p:sp>
      <p:sp>
        <p:nvSpPr>
          <p:cNvPr id="17" name="TextBox 16">
            <a:extLst>
              <a:ext uri="{FF2B5EF4-FFF2-40B4-BE49-F238E27FC236}">
                <a16:creationId xmlns:a16="http://schemas.microsoft.com/office/drawing/2014/main" id="{211D1CC5-342E-B1E9-625B-9C5D7D98B1D5}"/>
              </a:ext>
            </a:extLst>
          </p:cNvPr>
          <p:cNvSpPr txBox="1"/>
          <p:nvPr/>
        </p:nvSpPr>
        <p:spPr>
          <a:xfrm>
            <a:off x="2316481" y="2413743"/>
            <a:ext cx="1399550" cy="369332"/>
          </a:xfrm>
          <a:prstGeom prst="rect">
            <a:avLst/>
          </a:prstGeom>
          <a:noFill/>
        </p:spPr>
        <p:txBody>
          <a:bodyPr wrap="none" rtlCol="0">
            <a:spAutoFit/>
          </a:bodyPr>
          <a:lstStyle/>
          <a:p>
            <a:r>
              <a:rPr lang="en-US" b="1">
                <a:latin typeface="Tw Cen MT" panose="020B0602020104020603" pitchFamily="34" charset="0"/>
              </a:rPr>
              <a:t>AI Education</a:t>
            </a:r>
          </a:p>
        </p:txBody>
      </p:sp>
      <p:sp>
        <p:nvSpPr>
          <p:cNvPr id="20" name="TextBox 19">
            <a:extLst>
              <a:ext uri="{FF2B5EF4-FFF2-40B4-BE49-F238E27FC236}">
                <a16:creationId xmlns:a16="http://schemas.microsoft.com/office/drawing/2014/main" id="{6A26917B-66BA-5475-F0CD-5FB93B5E34D6}"/>
              </a:ext>
            </a:extLst>
          </p:cNvPr>
          <p:cNvSpPr txBox="1"/>
          <p:nvPr/>
        </p:nvSpPr>
        <p:spPr>
          <a:xfrm>
            <a:off x="4389852" y="2413743"/>
            <a:ext cx="1411348" cy="369332"/>
          </a:xfrm>
          <a:prstGeom prst="rect">
            <a:avLst/>
          </a:prstGeom>
          <a:noFill/>
        </p:spPr>
        <p:txBody>
          <a:bodyPr wrap="none" rtlCol="0">
            <a:spAutoFit/>
          </a:bodyPr>
          <a:lstStyle/>
          <a:p>
            <a:r>
              <a:rPr lang="en-US" b="1">
                <a:latin typeface="Tw Cen MT" panose="020B0602020104020603" pitchFamily="34" charset="0"/>
              </a:rPr>
              <a:t>AI Workforce</a:t>
            </a:r>
          </a:p>
        </p:txBody>
      </p:sp>
      <p:sp>
        <p:nvSpPr>
          <p:cNvPr id="6" name="TextBox 5">
            <a:extLst>
              <a:ext uri="{FF2B5EF4-FFF2-40B4-BE49-F238E27FC236}">
                <a16:creationId xmlns:a16="http://schemas.microsoft.com/office/drawing/2014/main" id="{2FF7C8D8-DE74-9A69-27BC-0FDB1C1F9A42}"/>
              </a:ext>
            </a:extLst>
          </p:cNvPr>
          <p:cNvSpPr txBox="1"/>
          <p:nvPr/>
        </p:nvSpPr>
        <p:spPr>
          <a:xfrm>
            <a:off x="6414457" y="1251403"/>
            <a:ext cx="5658287" cy="1015663"/>
          </a:xfrm>
          <a:prstGeom prst="rect">
            <a:avLst/>
          </a:prstGeom>
          <a:noFill/>
        </p:spPr>
        <p:txBody>
          <a:bodyPr wrap="square" lIns="91440" tIns="45720" rIns="91440" bIns="45720" rtlCol="0" anchor="t">
            <a:spAutoFit/>
          </a:bodyPr>
          <a:lstStyle/>
          <a:p>
            <a:r>
              <a:rPr lang="en-US" sz="2000" b="1">
                <a:latin typeface="Tw Cen MT"/>
              </a:rPr>
              <a:t>26 Awards in 13 US states/territories </a:t>
            </a:r>
            <a:r>
              <a:rPr lang="en-US" sz="2000">
                <a:latin typeface="Tw Cen MT"/>
              </a:rPr>
              <a:t>including,</a:t>
            </a:r>
            <a:endParaRPr lang="en-US"/>
          </a:p>
          <a:p>
            <a:pPr marL="285750" indent="-285750">
              <a:buFont typeface="Courier New" panose="02070309020205020404" pitchFamily="49" charset="0"/>
              <a:buChar char="o"/>
            </a:pPr>
            <a:r>
              <a:rPr lang="en-US" sz="2000">
                <a:latin typeface="Tw Cen MT"/>
              </a:rPr>
              <a:t>9 HBCUs (8 CAPs, 1 PARTNER)</a:t>
            </a:r>
          </a:p>
          <a:p>
            <a:pPr marL="285750" indent="-285750">
              <a:buFont typeface="Courier New" panose="02070309020205020404" pitchFamily="49" charset="0"/>
              <a:buChar char="o"/>
            </a:pPr>
            <a:r>
              <a:rPr lang="en-US" sz="2000">
                <a:latin typeface="Tw Cen MT"/>
              </a:rPr>
              <a:t>17 HSIs (8 CAPs, 9 PARTNERs)</a:t>
            </a:r>
          </a:p>
        </p:txBody>
      </p:sp>
      <p:sp>
        <p:nvSpPr>
          <p:cNvPr id="4" name="Slide Number Placeholder 3">
            <a:extLst>
              <a:ext uri="{FF2B5EF4-FFF2-40B4-BE49-F238E27FC236}">
                <a16:creationId xmlns:a16="http://schemas.microsoft.com/office/drawing/2014/main" id="{FAD52608-4AF5-43CC-A307-A60C5A413B4A}"/>
              </a:ext>
            </a:extLst>
          </p:cNvPr>
          <p:cNvSpPr>
            <a:spLocks noGrp="1"/>
          </p:cNvSpPr>
          <p:nvPr>
            <p:ph type="sldNum" sz="quarter" idx="12"/>
          </p:nvPr>
        </p:nvSpPr>
        <p:spPr/>
        <p:txBody>
          <a:bodyPr/>
          <a:lstStyle/>
          <a:p>
            <a:fld id="{4710E8EA-57F6-764C-8914-AEEABF058192}" type="slidenum">
              <a:rPr lang="en-US" smtClean="0">
                <a:solidFill>
                  <a:schemeClr val="bg1"/>
                </a:solidFill>
              </a:rPr>
              <a:t>13</a:t>
            </a:fld>
            <a:endParaRPr lang="en-US">
              <a:solidFill>
                <a:schemeClr val="bg1"/>
              </a:solidFill>
            </a:endParaRPr>
          </a:p>
        </p:txBody>
      </p:sp>
      <p:pic>
        <p:nvPicPr>
          <p:cNvPr id="5" name="Picture 4">
            <a:extLst>
              <a:ext uri="{FF2B5EF4-FFF2-40B4-BE49-F238E27FC236}">
                <a16:creationId xmlns:a16="http://schemas.microsoft.com/office/drawing/2014/main" id="{F151634F-ABED-EC3E-7424-B08D890A7378}"/>
              </a:ext>
            </a:extLst>
          </p:cNvPr>
          <p:cNvPicPr>
            <a:picLocks noChangeAspect="1"/>
          </p:cNvPicPr>
          <p:nvPr/>
        </p:nvPicPr>
        <p:blipFill>
          <a:blip r:embed="rId6"/>
          <a:stretch>
            <a:fillRect/>
          </a:stretch>
        </p:blipFill>
        <p:spPr>
          <a:xfrm>
            <a:off x="2021840" y="2841652"/>
            <a:ext cx="7569200" cy="3521656"/>
          </a:xfrm>
          <a:prstGeom prst="rect">
            <a:avLst/>
          </a:prstGeom>
        </p:spPr>
      </p:pic>
    </p:spTree>
    <p:extLst>
      <p:ext uri="{BB962C8B-B14F-4D97-AF65-F5344CB8AC3E}">
        <p14:creationId xmlns:p14="http://schemas.microsoft.com/office/powerpoint/2010/main" val="3159211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D52608-4AF5-43CC-A307-A60C5A413B4A}"/>
              </a:ext>
            </a:extLst>
          </p:cNvPr>
          <p:cNvSpPr>
            <a:spLocks noGrp="1"/>
          </p:cNvSpPr>
          <p:nvPr>
            <p:ph type="sldNum" sz="quarter" idx="12"/>
          </p:nvPr>
        </p:nvSpPr>
        <p:spPr/>
        <p:txBody>
          <a:bodyPr/>
          <a:lstStyle/>
          <a:p>
            <a:fld id="{4710E8EA-57F6-764C-8914-AEEABF058192}" type="slidenum">
              <a:rPr lang="en-US" smtClean="0"/>
              <a:t>14</a:t>
            </a:fld>
            <a:endParaRPr lang="en-US"/>
          </a:p>
        </p:txBody>
      </p:sp>
      <p:sp>
        <p:nvSpPr>
          <p:cNvPr id="13" name="TextBox 12">
            <a:extLst>
              <a:ext uri="{FF2B5EF4-FFF2-40B4-BE49-F238E27FC236}">
                <a16:creationId xmlns:a16="http://schemas.microsoft.com/office/drawing/2014/main" id="{57F6E75E-E68B-A61E-1BFE-35175A6C3843}"/>
              </a:ext>
            </a:extLst>
          </p:cNvPr>
          <p:cNvSpPr txBox="1"/>
          <p:nvPr/>
        </p:nvSpPr>
        <p:spPr>
          <a:xfrm>
            <a:off x="249382" y="285008"/>
            <a:ext cx="5903347" cy="646331"/>
          </a:xfrm>
          <a:prstGeom prst="rect">
            <a:avLst/>
          </a:prstGeom>
          <a:noFill/>
        </p:spPr>
        <p:txBody>
          <a:bodyPr wrap="none" lIns="91440" tIns="45720" rIns="91440" bIns="45720" rtlCol="0" anchor="t">
            <a:spAutoFit/>
          </a:bodyPr>
          <a:lstStyle/>
          <a:p>
            <a:r>
              <a:rPr lang="en-US" sz="3600" b="1">
                <a:latin typeface="+mj-lt"/>
              </a:rPr>
              <a:t>FY 2024 </a:t>
            </a:r>
            <a:r>
              <a:rPr lang="en-US" sz="3600" b="1" err="1">
                <a:latin typeface="+mj-lt"/>
              </a:rPr>
              <a:t>ExpandAI</a:t>
            </a:r>
            <a:r>
              <a:rPr lang="en-US" sz="3600" b="1">
                <a:latin typeface="+mj-lt"/>
              </a:rPr>
              <a:t> Award Topics</a:t>
            </a:r>
          </a:p>
        </p:txBody>
      </p:sp>
      <p:pic>
        <p:nvPicPr>
          <p:cNvPr id="3" name="Picture 2" descr="A person and person working on a computer&#10;&#10;Description automatically generated">
            <a:extLst>
              <a:ext uri="{FF2B5EF4-FFF2-40B4-BE49-F238E27FC236}">
                <a16:creationId xmlns:a16="http://schemas.microsoft.com/office/drawing/2014/main" id="{F9893CC6-D07A-D019-4EAC-22B49E6A6F2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923837" y="2731804"/>
            <a:ext cx="2296650" cy="1860716"/>
          </a:xfrm>
          <a:prstGeom prst="hexagon">
            <a:avLst/>
          </a:prstGeom>
        </p:spPr>
      </p:pic>
      <p:pic>
        <p:nvPicPr>
          <p:cNvPr id="7" name="Picture 6">
            <a:extLst>
              <a:ext uri="{FF2B5EF4-FFF2-40B4-BE49-F238E27FC236}">
                <a16:creationId xmlns:a16="http://schemas.microsoft.com/office/drawing/2014/main" id="{D0646332-9188-469C-53B7-994BF58E0B3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016628" y="1786660"/>
            <a:ext cx="2296650" cy="1860716"/>
          </a:xfrm>
          <a:prstGeom prst="hexagon">
            <a:avLst/>
          </a:prstGeom>
        </p:spPr>
      </p:pic>
      <p:sp>
        <p:nvSpPr>
          <p:cNvPr id="8" name="TextBox 7">
            <a:extLst>
              <a:ext uri="{FF2B5EF4-FFF2-40B4-BE49-F238E27FC236}">
                <a16:creationId xmlns:a16="http://schemas.microsoft.com/office/drawing/2014/main" id="{FF5B68FE-D8D1-350A-71DF-CA735A10D4A8}"/>
              </a:ext>
            </a:extLst>
          </p:cNvPr>
          <p:cNvSpPr txBox="1"/>
          <p:nvPr/>
        </p:nvSpPr>
        <p:spPr>
          <a:xfrm>
            <a:off x="4330746" y="4644989"/>
            <a:ext cx="1484702" cy="369332"/>
          </a:xfrm>
          <a:prstGeom prst="rect">
            <a:avLst/>
          </a:prstGeom>
          <a:noFill/>
        </p:spPr>
        <p:txBody>
          <a:bodyPr wrap="none" lIns="91440" tIns="45720" rIns="91440" bIns="45720" rtlCol="0" anchor="t">
            <a:spAutoFit/>
          </a:bodyPr>
          <a:lstStyle/>
          <a:p>
            <a:r>
              <a:rPr lang="en-US"/>
              <a:t>Cybersecurity</a:t>
            </a:r>
          </a:p>
        </p:txBody>
      </p:sp>
      <p:sp>
        <p:nvSpPr>
          <p:cNvPr id="9" name="TextBox 8">
            <a:extLst>
              <a:ext uri="{FF2B5EF4-FFF2-40B4-BE49-F238E27FC236}">
                <a16:creationId xmlns:a16="http://schemas.microsoft.com/office/drawing/2014/main" id="{ACE5407E-99E3-39B9-37FA-0B97A937E286}"/>
              </a:ext>
            </a:extLst>
          </p:cNvPr>
          <p:cNvSpPr txBox="1"/>
          <p:nvPr/>
        </p:nvSpPr>
        <p:spPr>
          <a:xfrm>
            <a:off x="2358523" y="1090163"/>
            <a:ext cx="1751351" cy="646331"/>
          </a:xfrm>
          <a:prstGeom prst="rect">
            <a:avLst/>
          </a:prstGeom>
          <a:noFill/>
        </p:spPr>
        <p:txBody>
          <a:bodyPr wrap="square" rtlCol="0">
            <a:spAutoFit/>
          </a:bodyPr>
          <a:lstStyle/>
          <a:p>
            <a:r>
              <a:rPr lang="en-US"/>
              <a:t>AI Curriculum Development</a:t>
            </a:r>
          </a:p>
        </p:txBody>
      </p:sp>
      <p:pic>
        <p:nvPicPr>
          <p:cNvPr id="10" name="Picture 9">
            <a:extLst>
              <a:ext uri="{FF2B5EF4-FFF2-40B4-BE49-F238E27FC236}">
                <a16:creationId xmlns:a16="http://schemas.microsoft.com/office/drawing/2014/main" id="{CE78ADDB-BE51-B08B-B5A9-514CF4A7670D}"/>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2029081" y="3710893"/>
            <a:ext cx="2296650" cy="1860716"/>
          </a:xfrm>
          <a:prstGeom prst="hexagon">
            <a:avLst/>
          </a:prstGeom>
        </p:spPr>
      </p:pic>
      <p:sp>
        <p:nvSpPr>
          <p:cNvPr id="15" name="TextBox 14">
            <a:extLst>
              <a:ext uri="{FF2B5EF4-FFF2-40B4-BE49-F238E27FC236}">
                <a16:creationId xmlns:a16="http://schemas.microsoft.com/office/drawing/2014/main" id="{D770BA0F-DFC0-A210-CACC-223DC8CFCC56}"/>
              </a:ext>
            </a:extLst>
          </p:cNvPr>
          <p:cNvSpPr txBox="1"/>
          <p:nvPr/>
        </p:nvSpPr>
        <p:spPr>
          <a:xfrm>
            <a:off x="2463396" y="5580385"/>
            <a:ext cx="1939314" cy="369332"/>
          </a:xfrm>
          <a:prstGeom prst="rect">
            <a:avLst/>
          </a:prstGeom>
          <a:noFill/>
        </p:spPr>
        <p:txBody>
          <a:bodyPr wrap="square" rtlCol="0">
            <a:spAutoFit/>
          </a:bodyPr>
          <a:lstStyle/>
          <a:p>
            <a:r>
              <a:rPr lang="en-US"/>
              <a:t>AI Infrastructure</a:t>
            </a:r>
          </a:p>
        </p:txBody>
      </p:sp>
      <p:pic>
        <p:nvPicPr>
          <p:cNvPr id="18" name="Picture 17">
            <a:extLst>
              <a:ext uri="{FF2B5EF4-FFF2-40B4-BE49-F238E27FC236}">
                <a16:creationId xmlns:a16="http://schemas.microsoft.com/office/drawing/2014/main" id="{DAB2679C-17C2-82CB-F7F9-B76AD2D5A618}"/>
              </a:ext>
            </a:extLst>
          </p:cNvPr>
          <p:cNvPicPr>
            <a:picLocks noChangeAspect="1"/>
          </p:cNvPicPr>
          <p:nvPr/>
        </p:nvPicPr>
        <p:blipFill rotWithShape="1">
          <a:blip r:embed="rId6"/>
          <a:srcRect l="9163" r="9163"/>
          <a:stretch/>
        </p:blipFill>
        <p:spPr>
          <a:xfrm>
            <a:off x="5838279" y="1774282"/>
            <a:ext cx="2296650" cy="1860716"/>
          </a:xfrm>
          <a:prstGeom prst="hexagon">
            <a:avLst/>
          </a:prstGeom>
        </p:spPr>
      </p:pic>
      <p:sp>
        <p:nvSpPr>
          <p:cNvPr id="19" name="TextBox 18">
            <a:extLst>
              <a:ext uri="{FF2B5EF4-FFF2-40B4-BE49-F238E27FC236}">
                <a16:creationId xmlns:a16="http://schemas.microsoft.com/office/drawing/2014/main" id="{7E7CA3CC-0B7C-FCB2-26DC-0F689E1926D4}"/>
              </a:ext>
            </a:extLst>
          </p:cNvPr>
          <p:cNvSpPr txBox="1"/>
          <p:nvPr/>
        </p:nvSpPr>
        <p:spPr>
          <a:xfrm>
            <a:off x="5476735" y="1342153"/>
            <a:ext cx="2194203" cy="369332"/>
          </a:xfrm>
          <a:prstGeom prst="rect">
            <a:avLst/>
          </a:prstGeom>
          <a:noFill/>
        </p:spPr>
        <p:txBody>
          <a:bodyPr wrap="square" lIns="91440" tIns="45720" rIns="91440" bIns="45720" rtlCol="0" anchor="t">
            <a:spAutoFit/>
          </a:bodyPr>
          <a:lstStyle/>
          <a:p>
            <a:pPr algn="r"/>
            <a:r>
              <a:rPr lang="en-US"/>
              <a:t>Traffic Safety</a:t>
            </a:r>
            <a:endParaRPr lang="en-US">
              <a:ea typeface="Calibri"/>
              <a:cs typeface="Calibri"/>
            </a:endParaRPr>
          </a:p>
        </p:txBody>
      </p:sp>
      <p:pic>
        <p:nvPicPr>
          <p:cNvPr id="21" name="Picture 20">
            <a:extLst>
              <a:ext uri="{FF2B5EF4-FFF2-40B4-BE49-F238E27FC236}">
                <a16:creationId xmlns:a16="http://schemas.microsoft.com/office/drawing/2014/main" id="{EB0A6C8C-D05E-5BBE-F8A5-D2AF1C97A25B}"/>
              </a:ext>
            </a:extLst>
          </p:cNvPr>
          <p:cNvPicPr>
            <a:picLocks/>
          </p:cNvPicPr>
          <p:nvPr/>
        </p:nvPicPr>
        <p:blipFill>
          <a:blip r:embed="rId7"/>
          <a:srcRect t="3868" b="3868"/>
          <a:stretch/>
        </p:blipFill>
        <p:spPr>
          <a:xfrm>
            <a:off x="119335" y="2762580"/>
            <a:ext cx="2295144" cy="1860716"/>
          </a:xfrm>
          <a:prstGeom prst="hexagon">
            <a:avLst/>
          </a:prstGeom>
        </p:spPr>
      </p:pic>
      <p:sp>
        <p:nvSpPr>
          <p:cNvPr id="22" name="TextBox 21">
            <a:extLst>
              <a:ext uri="{FF2B5EF4-FFF2-40B4-BE49-F238E27FC236}">
                <a16:creationId xmlns:a16="http://schemas.microsoft.com/office/drawing/2014/main" id="{2A15EAE6-41F9-218C-5CB1-700E0C54BC80}"/>
              </a:ext>
            </a:extLst>
          </p:cNvPr>
          <p:cNvSpPr txBox="1"/>
          <p:nvPr/>
        </p:nvSpPr>
        <p:spPr>
          <a:xfrm>
            <a:off x="750767" y="2361077"/>
            <a:ext cx="2296650" cy="369332"/>
          </a:xfrm>
          <a:prstGeom prst="rect">
            <a:avLst/>
          </a:prstGeom>
          <a:noFill/>
        </p:spPr>
        <p:txBody>
          <a:bodyPr wrap="square" lIns="91440" tIns="45720" rIns="91440" bIns="45720" rtlCol="0" anchor="t">
            <a:spAutoFit/>
          </a:bodyPr>
          <a:lstStyle/>
          <a:p>
            <a:r>
              <a:rPr lang="en-US"/>
              <a:t>Robotics</a:t>
            </a:r>
            <a:endParaRPr lang="en-US">
              <a:ea typeface="Calibri"/>
              <a:cs typeface="Calibri"/>
            </a:endParaRPr>
          </a:p>
        </p:txBody>
      </p:sp>
      <p:sp>
        <p:nvSpPr>
          <p:cNvPr id="24" name="TextBox 23">
            <a:extLst>
              <a:ext uri="{FF2B5EF4-FFF2-40B4-BE49-F238E27FC236}">
                <a16:creationId xmlns:a16="http://schemas.microsoft.com/office/drawing/2014/main" id="{297BD12C-6D82-040F-8E65-E54A3A8C0D2A}"/>
              </a:ext>
            </a:extLst>
          </p:cNvPr>
          <p:cNvSpPr txBox="1"/>
          <p:nvPr/>
        </p:nvSpPr>
        <p:spPr>
          <a:xfrm>
            <a:off x="10154563" y="902023"/>
            <a:ext cx="2034676" cy="923330"/>
          </a:xfrm>
          <a:prstGeom prst="rect">
            <a:avLst/>
          </a:prstGeom>
          <a:noFill/>
        </p:spPr>
        <p:txBody>
          <a:bodyPr wrap="square" lIns="91440" tIns="45720" rIns="91440" bIns="45720" anchor="t">
            <a:spAutoFit/>
          </a:bodyPr>
          <a:lstStyle/>
          <a:p>
            <a:r>
              <a:rPr lang="en-US"/>
              <a:t>Transportation Infrastructure Monitoring</a:t>
            </a:r>
            <a:endParaRPr lang="en-US">
              <a:ea typeface="Calibri"/>
              <a:cs typeface="Calibri"/>
            </a:endParaRPr>
          </a:p>
        </p:txBody>
      </p:sp>
      <p:pic>
        <p:nvPicPr>
          <p:cNvPr id="25" name="Picture 24">
            <a:extLst>
              <a:ext uri="{FF2B5EF4-FFF2-40B4-BE49-F238E27FC236}">
                <a16:creationId xmlns:a16="http://schemas.microsoft.com/office/drawing/2014/main" id="{C9FE2001-6075-9E26-4E4E-E32D2119ACD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720361" y="2700944"/>
            <a:ext cx="2437523" cy="1974849"/>
          </a:xfrm>
          <a:prstGeom prst="hexagon">
            <a:avLst/>
          </a:prstGeom>
        </p:spPr>
      </p:pic>
      <p:pic>
        <p:nvPicPr>
          <p:cNvPr id="26" name="Picture 25">
            <a:extLst>
              <a:ext uri="{FF2B5EF4-FFF2-40B4-BE49-F238E27FC236}">
                <a16:creationId xmlns:a16="http://schemas.microsoft.com/office/drawing/2014/main" id="{C1D98741-BA1C-8ABC-C752-1F5B803CAF6B}"/>
              </a:ext>
            </a:extLst>
          </p:cNvPr>
          <p:cNvPicPr>
            <a:picLocks noChangeAspect="1"/>
          </p:cNvPicPr>
          <p:nvPr/>
        </p:nvPicPr>
        <p:blipFill>
          <a:blip r:embed="rId9"/>
          <a:srcRect t="7465" b="7465"/>
          <a:stretch/>
        </p:blipFill>
        <p:spPr>
          <a:xfrm>
            <a:off x="5823289" y="3706927"/>
            <a:ext cx="2296650" cy="1860716"/>
          </a:xfrm>
          <a:prstGeom prst="hexagon">
            <a:avLst/>
          </a:prstGeom>
        </p:spPr>
      </p:pic>
      <p:sp>
        <p:nvSpPr>
          <p:cNvPr id="27" name="TextBox 26">
            <a:extLst>
              <a:ext uri="{FF2B5EF4-FFF2-40B4-BE49-F238E27FC236}">
                <a16:creationId xmlns:a16="http://schemas.microsoft.com/office/drawing/2014/main" id="{4371FE38-D97C-71B2-BCD8-4A3AAF4D8EB5}"/>
              </a:ext>
            </a:extLst>
          </p:cNvPr>
          <p:cNvSpPr txBox="1"/>
          <p:nvPr/>
        </p:nvSpPr>
        <p:spPr>
          <a:xfrm>
            <a:off x="5698280" y="5577179"/>
            <a:ext cx="2743965" cy="381927"/>
          </a:xfrm>
          <a:prstGeom prst="rect">
            <a:avLst/>
          </a:prstGeom>
          <a:noFill/>
        </p:spPr>
        <p:txBody>
          <a:bodyPr wrap="square" lIns="91440" tIns="45720" rIns="91440" bIns="45720" rtlCol="0" anchor="t">
            <a:spAutoFit/>
          </a:bodyPr>
          <a:lstStyle/>
          <a:p>
            <a:r>
              <a:rPr lang="en-US"/>
              <a:t>Durability in Extreme Cold</a:t>
            </a:r>
            <a:endParaRPr lang="en-US">
              <a:ea typeface="Calibri"/>
              <a:cs typeface="Calibri"/>
            </a:endParaRPr>
          </a:p>
        </p:txBody>
      </p:sp>
      <p:sp>
        <p:nvSpPr>
          <p:cNvPr id="29" name="TextBox 28">
            <a:extLst>
              <a:ext uri="{FF2B5EF4-FFF2-40B4-BE49-F238E27FC236}">
                <a16:creationId xmlns:a16="http://schemas.microsoft.com/office/drawing/2014/main" id="{1DA7D38A-1F6C-60C2-E7AF-B3CE715E0C8B}"/>
              </a:ext>
            </a:extLst>
          </p:cNvPr>
          <p:cNvSpPr txBox="1"/>
          <p:nvPr/>
        </p:nvSpPr>
        <p:spPr>
          <a:xfrm>
            <a:off x="10041802" y="5589774"/>
            <a:ext cx="2092541" cy="369332"/>
          </a:xfrm>
          <a:prstGeom prst="rect">
            <a:avLst/>
          </a:prstGeom>
          <a:noFill/>
        </p:spPr>
        <p:txBody>
          <a:bodyPr wrap="square" lIns="91440" tIns="45720" rIns="91440" bIns="45720" anchor="t">
            <a:spAutoFit/>
          </a:bodyPr>
          <a:lstStyle/>
          <a:p>
            <a:r>
              <a:rPr lang="en-US"/>
              <a:t>Trustworthy AI</a:t>
            </a:r>
          </a:p>
        </p:txBody>
      </p:sp>
      <p:pic>
        <p:nvPicPr>
          <p:cNvPr id="30" name="Picture 29">
            <a:extLst>
              <a:ext uri="{FF2B5EF4-FFF2-40B4-BE49-F238E27FC236}">
                <a16:creationId xmlns:a16="http://schemas.microsoft.com/office/drawing/2014/main" id="{3672FE62-9BD5-3048-8A56-A7016A4E4DE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b="-893"/>
          <a:stretch/>
        </p:blipFill>
        <p:spPr>
          <a:xfrm>
            <a:off x="9759386" y="3719669"/>
            <a:ext cx="2296650" cy="1860716"/>
          </a:xfrm>
          <a:prstGeom prst="hexagon">
            <a:avLst/>
          </a:prstGeom>
        </p:spPr>
      </p:pic>
      <p:pic>
        <p:nvPicPr>
          <p:cNvPr id="31" name="Picture 30">
            <a:extLst>
              <a:ext uri="{FF2B5EF4-FFF2-40B4-BE49-F238E27FC236}">
                <a16:creationId xmlns:a16="http://schemas.microsoft.com/office/drawing/2014/main" id="{5E0C5A9A-BD66-D7EE-3876-739D5A00D9E0}"/>
              </a:ext>
            </a:extLst>
          </p:cNvPr>
          <p:cNvPicPr>
            <a:picLocks noChangeAspect="1"/>
          </p:cNvPicPr>
          <p:nvPr/>
        </p:nvPicPr>
        <p:blipFill>
          <a:blip r:embed="rId11"/>
          <a:srcRect l="12468" r="12468"/>
          <a:stretch/>
        </p:blipFill>
        <p:spPr>
          <a:xfrm>
            <a:off x="9759386" y="1785576"/>
            <a:ext cx="2296650" cy="1860716"/>
          </a:xfrm>
          <a:prstGeom prst="hexagon">
            <a:avLst/>
          </a:prstGeom>
        </p:spPr>
      </p:pic>
      <p:sp>
        <p:nvSpPr>
          <p:cNvPr id="32" name="TextBox 31">
            <a:extLst>
              <a:ext uri="{FF2B5EF4-FFF2-40B4-BE49-F238E27FC236}">
                <a16:creationId xmlns:a16="http://schemas.microsoft.com/office/drawing/2014/main" id="{CBA8D186-A5FF-3504-CC29-FF78BBF01671}"/>
              </a:ext>
            </a:extLst>
          </p:cNvPr>
          <p:cNvSpPr txBox="1"/>
          <p:nvPr/>
        </p:nvSpPr>
        <p:spPr>
          <a:xfrm>
            <a:off x="7978890" y="2069603"/>
            <a:ext cx="1779516" cy="646331"/>
          </a:xfrm>
          <a:prstGeom prst="rect">
            <a:avLst/>
          </a:prstGeom>
          <a:noFill/>
        </p:spPr>
        <p:txBody>
          <a:bodyPr wrap="square" lIns="91440" tIns="45720" rIns="91440" bIns="45720" rtlCol="0" anchor="t">
            <a:spAutoFit/>
          </a:bodyPr>
          <a:lstStyle/>
          <a:p>
            <a:pPr algn="r"/>
            <a:r>
              <a:rPr lang="en-US"/>
              <a:t>Disease Diagnostics</a:t>
            </a:r>
          </a:p>
        </p:txBody>
      </p:sp>
    </p:spTree>
    <p:extLst>
      <p:ext uri="{BB962C8B-B14F-4D97-AF65-F5344CB8AC3E}">
        <p14:creationId xmlns:p14="http://schemas.microsoft.com/office/powerpoint/2010/main" val="389675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childTnLst>
                                </p:cTn>
                              </p:par>
                              <p:par>
                                <p:cTn id="43" presetID="10"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childTnLst>
                                </p:cTn>
                              </p:par>
                            </p:childTnLst>
                          </p:cTn>
                        </p:par>
                        <p:par>
                          <p:cTn id="46" fill="hold">
                            <p:stCondLst>
                              <p:cond delay="6000"/>
                            </p:stCondLst>
                            <p:childTnLst>
                              <p:par>
                                <p:cTn id="47" presetID="10"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childTnLst>
                                </p:cTn>
                              </p:par>
                            </p:childTnLst>
                          </p:cTn>
                        </p:par>
                        <p:par>
                          <p:cTn id="53" fill="hold">
                            <p:stCondLst>
                              <p:cond delay="7000"/>
                            </p:stCondLst>
                            <p:childTnLst>
                              <p:par>
                                <p:cTn id="54" presetID="10" presetClass="entr" presetSubtype="0"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childTnLst>
                                </p:cTn>
                              </p:par>
                              <p:par>
                                <p:cTn id="57" presetID="10"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childTnLst>
                                </p:cTn>
                              </p:par>
                            </p:childTnLst>
                          </p:cTn>
                        </p:par>
                        <p:par>
                          <p:cTn id="60" fill="hold">
                            <p:stCondLst>
                              <p:cond delay="80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childTnLst>
                                </p:cTn>
                              </p:par>
                              <p:par>
                                <p:cTn id="64" presetID="10"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9" grpId="0"/>
      <p:bldP spid="22" grpId="0"/>
      <p:bldP spid="24" grpId="0"/>
      <p:bldP spid="27" grpId="0"/>
      <p:bldP spid="29"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0FF63-19F1-D1FB-FCE4-A8E0EF06BB2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AD754C5-0CDB-8698-4F26-1582871083AF}"/>
              </a:ext>
            </a:extLst>
          </p:cNvPr>
          <p:cNvSpPr txBox="1"/>
          <p:nvPr/>
        </p:nvSpPr>
        <p:spPr>
          <a:xfrm>
            <a:off x="218851" y="391422"/>
            <a:ext cx="6986180" cy="584775"/>
          </a:xfrm>
          <a:prstGeom prst="rect">
            <a:avLst/>
          </a:prstGeom>
          <a:noFill/>
        </p:spPr>
        <p:txBody>
          <a:bodyPr wrap="square">
            <a:spAutoFit/>
          </a:bodyPr>
          <a:lstStyle/>
          <a:p>
            <a:r>
              <a:rPr lang="en-US" sz="3200"/>
              <a:t>ExpandAI Approach</a:t>
            </a:r>
          </a:p>
        </p:txBody>
      </p:sp>
      <p:grpSp>
        <p:nvGrpSpPr>
          <p:cNvPr id="26" name="Group 25">
            <a:extLst>
              <a:ext uri="{FF2B5EF4-FFF2-40B4-BE49-F238E27FC236}">
                <a16:creationId xmlns:a16="http://schemas.microsoft.com/office/drawing/2014/main" id="{478EAB4D-36FB-F433-F23D-6DC36FB0BA23}"/>
              </a:ext>
            </a:extLst>
          </p:cNvPr>
          <p:cNvGrpSpPr/>
          <p:nvPr/>
        </p:nvGrpSpPr>
        <p:grpSpPr>
          <a:xfrm>
            <a:off x="659154" y="2099979"/>
            <a:ext cx="1102568" cy="1437620"/>
            <a:chOff x="1772815" y="1884784"/>
            <a:chExt cx="1102568" cy="1437620"/>
          </a:xfrm>
        </p:grpSpPr>
        <p:pic>
          <p:nvPicPr>
            <p:cNvPr id="16" name="Graphic 15" descr="Good Idea with solid fill">
              <a:extLst>
                <a:ext uri="{FF2B5EF4-FFF2-40B4-BE49-F238E27FC236}">
                  <a16:creationId xmlns:a16="http://schemas.microsoft.com/office/drawing/2014/main" id="{2268CE4C-3273-84A6-1852-464D48B91D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3877" y="2038739"/>
              <a:ext cx="760445" cy="760445"/>
            </a:xfrm>
            <a:prstGeom prst="rect">
              <a:avLst/>
            </a:prstGeom>
          </p:spPr>
        </p:pic>
        <p:sp>
          <p:nvSpPr>
            <p:cNvPr id="20" name="TextBox 19">
              <a:extLst>
                <a:ext uri="{FF2B5EF4-FFF2-40B4-BE49-F238E27FC236}">
                  <a16:creationId xmlns:a16="http://schemas.microsoft.com/office/drawing/2014/main" id="{7F85939F-9609-F305-451A-DEC01276A733}"/>
                </a:ext>
              </a:extLst>
            </p:cNvPr>
            <p:cNvSpPr txBox="1"/>
            <p:nvPr/>
          </p:nvSpPr>
          <p:spPr>
            <a:xfrm>
              <a:off x="1772815" y="2799184"/>
              <a:ext cx="1102568" cy="523220"/>
            </a:xfrm>
            <a:prstGeom prst="rect">
              <a:avLst/>
            </a:prstGeom>
            <a:noFill/>
          </p:spPr>
          <p:txBody>
            <a:bodyPr wrap="square">
              <a:spAutoFit/>
            </a:bodyPr>
            <a:lstStyle/>
            <a:p>
              <a:pPr algn="ctr"/>
              <a:r>
                <a:rPr lang="en-US" sz="2800" b="1"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Idea</a:t>
              </a:r>
              <a:endParaRPr lang="en-US" sz="2800" b="1"/>
            </a:p>
          </p:txBody>
        </p:sp>
        <p:sp>
          <p:nvSpPr>
            <p:cNvPr id="23" name="Rounded Rectangle 22">
              <a:extLst>
                <a:ext uri="{FF2B5EF4-FFF2-40B4-BE49-F238E27FC236}">
                  <a16:creationId xmlns:a16="http://schemas.microsoft.com/office/drawing/2014/main" id="{7D7D50F0-08AE-2A27-1CC2-3A5931D5D39E}"/>
                </a:ext>
              </a:extLst>
            </p:cNvPr>
            <p:cNvSpPr/>
            <p:nvPr/>
          </p:nvSpPr>
          <p:spPr>
            <a:xfrm>
              <a:off x="1772815" y="1884784"/>
              <a:ext cx="1102568" cy="14376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52E8151F-D00E-43C6-18C6-F94A65FFA068}"/>
              </a:ext>
            </a:extLst>
          </p:cNvPr>
          <p:cNvGrpSpPr/>
          <p:nvPr/>
        </p:nvGrpSpPr>
        <p:grpSpPr>
          <a:xfrm>
            <a:off x="2818026" y="2110903"/>
            <a:ext cx="1810139" cy="1437620"/>
            <a:chOff x="4012162" y="1884784"/>
            <a:chExt cx="1810139" cy="1437620"/>
          </a:xfrm>
        </p:grpSpPr>
        <p:sp>
          <p:nvSpPr>
            <p:cNvPr id="21" name="TextBox 20">
              <a:extLst>
                <a:ext uri="{FF2B5EF4-FFF2-40B4-BE49-F238E27FC236}">
                  <a16:creationId xmlns:a16="http://schemas.microsoft.com/office/drawing/2014/main" id="{07C498F1-D0C7-3245-2687-95F55DBE53C8}"/>
                </a:ext>
              </a:extLst>
            </p:cNvPr>
            <p:cNvSpPr txBox="1"/>
            <p:nvPr/>
          </p:nvSpPr>
          <p:spPr>
            <a:xfrm>
              <a:off x="4097692" y="2125047"/>
              <a:ext cx="1639078" cy="957093"/>
            </a:xfrm>
            <a:prstGeom prst="rect">
              <a:avLst/>
            </a:prstGeom>
            <a:noFill/>
          </p:spPr>
          <p:txBody>
            <a:bodyPr wrap="square">
              <a:spAutoFit/>
            </a:bodyPr>
            <a:lstStyle/>
            <a:p>
              <a:pPr algn="ctr"/>
              <a:r>
                <a:rPr lang="en-US" sz="2800" b="1"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Concept Outline</a:t>
              </a:r>
              <a:endParaRPr lang="en-US" sz="2800" b="1"/>
            </a:p>
          </p:txBody>
        </p:sp>
        <p:sp>
          <p:nvSpPr>
            <p:cNvPr id="24" name="Rounded Rectangle 23">
              <a:extLst>
                <a:ext uri="{FF2B5EF4-FFF2-40B4-BE49-F238E27FC236}">
                  <a16:creationId xmlns:a16="http://schemas.microsoft.com/office/drawing/2014/main" id="{E98EB934-46F6-9D04-84D0-7B317607AF10}"/>
                </a:ext>
              </a:extLst>
            </p:cNvPr>
            <p:cNvSpPr/>
            <p:nvPr/>
          </p:nvSpPr>
          <p:spPr>
            <a:xfrm>
              <a:off x="4012162" y="1884784"/>
              <a:ext cx="1810139" cy="14376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1D9AE5D1-7950-CA9C-4827-E81BF2859B40}"/>
              </a:ext>
            </a:extLst>
          </p:cNvPr>
          <p:cNvGrpSpPr/>
          <p:nvPr/>
        </p:nvGrpSpPr>
        <p:grpSpPr>
          <a:xfrm>
            <a:off x="8002348" y="2053415"/>
            <a:ext cx="2244013" cy="1437620"/>
            <a:chOff x="7422501" y="1884784"/>
            <a:chExt cx="2244013" cy="1437620"/>
          </a:xfrm>
        </p:grpSpPr>
        <p:sp>
          <p:nvSpPr>
            <p:cNvPr id="22" name="TextBox 21">
              <a:extLst>
                <a:ext uri="{FF2B5EF4-FFF2-40B4-BE49-F238E27FC236}">
                  <a16:creationId xmlns:a16="http://schemas.microsoft.com/office/drawing/2014/main" id="{E6E65CA6-1015-8713-60B8-4F4222201C82}"/>
                </a:ext>
              </a:extLst>
            </p:cNvPr>
            <p:cNvSpPr txBox="1"/>
            <p:nvPr/>
          </p:nvSpPr>
          <p:spPr>
            <a:xfrm>
              <a:off x="7465266" y="2128034"/>
              <a:ext cx="2158482" cy="954107"/>
            </a:xfrm>
            <a:prstGeom prst="rect">
              <a:avLst/>
            </a:prstGeom>
            <a:noFill/>
          </p:spPr>
          <p:txBody>
            <a:bodyPr wrap="square">
              <a:spAutoFit/>
            </a:bodyPr>
            <a:lstStyle/>
            <a:p>
              <a:pPr algn="ctr"/>
              <a:r>
                <a:rPr lang="en-US" sz="2800" b="1"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NSF Internal Review</a:t>
              </a:r>
              <a:endParaRPr lang="en-US" sz="2800" b="1"/>
            </a:p>
          </p:txBody>
        </p:sp>
        <p:sp>
          <p:nvSpPr>
            <p:cNvPr id="25" name="Rounded Rectangle 24">
              <a:extLst>
                <a:ext uri="{FF2B5EF4-FFF2-40B4-BE49-F238E27FC236}">
                  <a16:creationId xmlns:a16="http://schemas.microsoft.com/office/drawing/2014/main" id="{2631D69D-0944-5E7C-604D-A47177342F70}"/>
                </a:ext>
              </a:extLst>
            </p:cNvPr>
            <p:cNvSpPr/>
            <p:nvPr/>
          </p:nvSpPr>
          <p:spPr>
            <a:xfrm>
              <a:off x="7422501" y="1884784"/>
              <a:ext cx="2244013" cy="14376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ight Arrow 28">
            <a:extLst>
              <a:ext uri="{FF2B5EF4-FFF2-40B4-BE49-F238E27FC236}">
                <a16:creationId xmlns:a16="http://schemas.microsoft.com/office/drawing/2014/main" id="{8967D192-55F9-07F8-C234-2B34321F1C2E}"/>
              </a:ext>
            </a:extLst>
          </p:cNvPr>
          <p:cNvSpPr/>
          <p:nvPr/>
        </p:nvSpPr>
        <p:spPr>
          <a:xfrm>
            <a:off x="1761722" y="2667782"/>
            <a:ext cx="1013538" cy="3540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0D5B4B3-BF40-84DB-5CA4-F365299AB7B7}"/>
              </a:ext>
            </a:extLst>
          </p:cNvPr>
          <p:cNvSpPr txBox="1"/>
          <p:nvPr/>
        </p:nvSpPr>
        <p:spPr>
          <a:xfrm>
            <a:off x="4170576" y="2024268"/>
            <a:ext cx="4185559" cy="707886"/>
          </a:xfrm>
          <a:prstGeom prst="rect">
            <a:avLst/>
          </a:prstGeom>
          <a:noFill/>
        </p:spPr>
        <p:txBody>
          <a:bodyPr wrap="square">
            <a:spAutoFit/>
          </a:bodyPr>
          <a:lstStyle/>
          <a:p>
            <a:pPr algn="ctr"/>
            <a:r>
              <a:rPr lang="en-US" sz="20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Send CO as PDF to expandaiprogram@nsf.gov</a:t>
            </a:r>
            <a:endParaRPr lang="en-US" sz="2000"/>
          </a:p>
        </p:txBody>
      </p:sp>
      <p:sp>
        <p:nvSpPr>
          <p:cNvPr id="32" name="Right Arrow 31">
            <a:extLst>
              <a:ext uri="{FF2B5EF4-FFF2-40B4-BE49-F238E27FC236}">
                <a16:creationId xmlns:a16="http://schemas.microsoft.com/office/drawing/2014/main" id="{8F2BF6F9-4D27-302C-DCD2-F193EB9FCD89}"/>
              </a:ext>
            </a:extLst>
          </p:cNvPr>
          <p:cNvSpPr/>
          <p:nvPr/>
        </p:nvSpPr>
        <p:spPr>
          <a:xfrm rot="5400000">
            <a:off x="8648388" y="3813918"/>
            <a:ext cx="954108" cy="3540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F892AF3B-A93F-9EAE-3A01-E8FBC5D9C219}"/>
              </a:ext>
            </a:extLst>
          </p:cNvPr>
          <p:cNvGrpSpPr/>
          <p:nvPr/>
        </p:nvGrpSpPr>
        <p:grpSpPr>
          <a:xfrm>
            <a:off x="2641988" y="4516166"/>
            <a:ext cx="2158482" cy="1437620"/>
            <a:chOff x="7465266" y="1884784"/>
            <a:chExt cx="2158482" cy="1437620"/>
          </a:xfrm>
        </p:grpSpPr>
        <p:sp>
          <p:nvSpPr>
            <p:cNvPr id="34" name="TextBox 33">
              <a:extLst>
                <a:ext uri="{FF2B5EF4-FFF2-40B4-BE49-F238E27FC236}">
                  <a16:creationId xmlns:a16="http://schemas.microsoft.com/office/drawing/2014/main" id="{5E222FCB-E62C-A892-9BC8-1941963F80A8}"/>
                </a:ext>
              </a:extLst>
            </p:cNvPr>
            <p:cNvSpPr txBox="1"/>
            <p:nvPr/>
          </p:nvSpPr>
          <p:spPr>
            <a:xfrm>
              <a:off x="7465266" y="2128034"/>
              <a:ext cx="2158482" cy="954107"/>
            </a:xfrm>
            <a:prstGeom prst="rect">
              <a:avLst/>
            </a:prstGeom>
            <a:noFill/>
          </p:spPr>
          <p:txBody>
            <a:bodyPr wrap="square">
              <a:spAutoFit/>
            </a:bodyPr>
            <a:lstStyle/>
            <a:p>
              <a:pPr algn="ctr"/>
              <a:r>
                <a:rPr lang="en-US" sz="2800" b="1"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NSF </a:t>
              </a:r>
            </a:p>
            <a:p>
              <a:pPr algn="ctr"/>
              <a:r>
                <a:rPr lang="en-US" sz="2800" b="1"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Review</a:t>
              </a:r>
              <a:endParaRPr lang="en-US" sz="2800" b="1"/>
            </a:p>
          </p:txBody>
        </p:sp>
        <p:sp>
          <p:nvSpPr>
            <p:cNvPr id="35" name="Rounded Rectangle 34">
              <a:extLst>
                <a:ext uri="{FF2B5EF4-FFF2-40B4-BE49-F238E27FC236}">
                  <a16:creationId xmlns:a16="http://schemas.microsoft.com/office/drawing/2014/main" id="{D9A927F5-1FE1-73C0-826D-409BFE811384}"/>
                </a:ext>
              </a:extLst>
            </p:cNvPr>
            <p:cNvSpPr/>
            <p:nvPr/>
          </p:nvSpPr>
          <p:spPr>
            <a:xfrm>
              <a:off x="7639438" y="1884784"/>
              <a:ext cx="1810139" cy="14376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424C3FEF-B7F0-F8B9-F7F4-88D141741B98}"/>
              </a:ext>
            </a:extLst>
          </p:cNvPr>
          <p:cNvSpPr txBox="1"/>
          <p:nvPr/>
        </p:nvSpPr>
        <p:spPr>
          <a:xfrm>
            <a:off x="9347720" y="3797356"/>
            <a:ext cx="2158481" cy="369332"/>
          </a:xfrm>
          <a:prstGeom prst="rect">
            <a:avLst/>
          </a:prstGeom>
          <a:noFill/>
        </p:spPr>
        <p:txBody>
          <a:bodyPr wrap="square">
            <a:spAutoFit/>
          </a:bodyPr>
          <a:lstStyle/>
          <a:p>
            <a:pPr algn="ctr"/>
            <a:r>
              <a:rPr lang="en-US" sz="1800" b="1"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INVITE </a:t>
            </a:r>
            <a:r>
              <a:rPr lang="en-US" sz="18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Full Proposal</a:t>
            </a:r>
            <a:endParaRPr lang="en-US"/>
          </a:p>
        </p:txBody>
      </p:sp>
      <p:sp>
        <p:nvSpPr>
          <p:cNvPr id="39" name="U-Turn Arrow 38">
            <a:extLst>
              <a:ext uri="{FF2B5EF4-FFF2-40B4-BE49-F238E27FC236}">
                <a16:creationId xmlns:a16="http://schemas.microsoft.com/office/drawing/2014/main" id="{D6BBB31C-83D1-A006-2181-2FBCF3FC5D39}"/>
              </a:ext>
            </a:extLst>
          </p:cNvPr>
          <p:cNvSpPr/>
          <p:nvPr/>
        </p:nvSpPr>
        <p:spPr>
          <a:xfrm flipH="1">
            <a:off x="3554743" y="1363067"/>
            <a:ext cx="5666430" cy="690348"/>
          </a:xfrm>
          <a:prstGeom prst="uturnArrow">
            <a:avLst>
              <a:gd name="adj1" fmla="val 25000"/>
              <a:gd name="adj2" fmla="val 25000"/>
              <a:gd name="adj3" fmla="val 25000"/>
              <a:gd name="adj4" fmla="val 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3069EFAE-9470-D373-3F02-8B67DB8DA019}"/>
              </a:ext>
            </a:extLst>
          </p:cNvPr>
          <p:cNvSpPr txBox="1"/>
          <p:nvPr/>
        </p:nvSpPr>
        <p:spPr>
          <a:xfrm>
            <a:off x="3723095" y="976197"/>
            <a:ext cx="5267645" cy="369332"/>
          </a:xfrm>
          <a:prstGeom prst="rect">
            <a:avLst/>
          </a:prstGeom>
          <a:noFill/>
        </p:spPr>
        <p:txBody>
          <a:bodyPr wrap="square">
            <a:spAutoFit/>
          </a:bodyPr>
          <a:lstStyle/>
          <a:p>
            <a:pPr algn="ctr"/>
            <a:r>
              <a:rPr lang="en-US" sz="1800" b="1"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Do Not Invite </a:t>
            </a:r>
            <a:r>
              <a:rPr lang="en-US" sz="18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Revise and Resubmit or New Idea</a:t>
            </a:r>
            <a:endParaRPr lang="en-US"/>
          </a:p>
        </p:txBody>
      </p:sp>
      <p:grpSp>
        <p:nvGrpSpPr>
          <p:cNvPr id="2" name="Group 1">
            <a:extLst>
              <a:ext uri="{FF2B5EF4-FFF2-40B4-BE49-F238E27FC236}">
                <a16:creationId xmlns:a16="http://schemas.microsoft.com/office/drawing/2014/main" id="{92643DFD-58B6-0A8F-C830-E4A18608A91F}"/>
              </a:ext>
            </a:extLst>
          </p:cNvPr>
          <p:cNvGrpSpPr/>
          <p:nvPr/>
        </p:nvGrpSpPr>
        <p:grpSpPr>
          <a:xfrm>
            <a:off x="8002348" y="4516166"/>
            <a:ext cx="2244013" cy="1437620"/>
            <a:chOff x="7422501" y="1884784"/>
            <a:chExt cx="2244013" cy="1437620"/>
          </a:xfrm>
        </p:grpSpPr>
        <p:sp>
          <p:nvSpPr>
            <p:cNvPr id="3" name="TextBox 2">
              <a:extLst>
                <a:ext uri="{FF2B5EF4-FFF2-40B4-BE49-F238E27FC236}">
                  <a16:creationId xmlns:a16="http://schemas.microsoft.com/office/drawing/2014/main" id="{9311BCC1-6395-5914-0F90-5B1D3BBFCC59}"/>
                </a:ext>
              </a:extLst>
            </p:cNvPr>
            <p:cNvSpPr txBox="1"/>
            <p:nvPr/>
          </p:nvSpPr>
          <p:spPr>
            <a:xfrm>
              <a:off x="7465266" y="2128034"/>
              <a:ext cx="2158482" cy="954107"/>
            </a:xfrm>
            <a:prstGeom prst="rect">
              <a:avLst/>
            </a:prstGeom>
            <a:noFill/>
          </p:spPr>
          <p:txBody>
            <a:bodyPr wrap="square">
              <a:spAutoFit/>
            </a:bodyPr>
            <a:lstStyle/>
            <a:p>
              <a:pPr algn="ctr"/>
              <a:r>
                <a:rPr lang="en-US" sz="2800" b="1"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Full  Proposal</a:t>
              </a:r>
              <a:endParaRPr lang="en-US" sz="2800" b="1"/>
            </a:p>
          </p:txBody>
        </p:sp>
        <p:sp>
          <p:nvSpPr>
            <p:cNvPr id="4" name="Rounded Rectangle 3">
              <a:extLst>
                <a:ext uri="{FF2B5EF4-FFF2-40B4-BE49-F238E27FC236}">
                  <a16:creationId xmlns:a16="http://schemas.microsoft.com/office/drawing/2014/main" id="{6993EF11-0258-B641-2805-5717E3D385A6}"/>
                </a:ext>
              </a:extLst>
            </p:cNvPr>
            <p:cNvSpPr/>
            <p:nvPr/>
          </p:nvSpPr>
          <p:spPr>
            <a:xfrm>
              <a:off x="7422501" y="1884784"/>
              <a:ext cx="2244013" cy="14376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ight Arrow 4">
            <a:extLst>
              <a:ext uri="{FF2B5EF4-FFF2-40B4-BE49-F238E27FC236}">
                <a16:creationId xmlns:a16="http://schemas.microsoft.com/office/drawing/2014/main" id="{632E78B8-CEC1-AA3A-ED78-5C0EFF8A3371}"/>
              </a:ext>
            </a:extLst>
          </p:cNvPr>
          <p:cNvSpPr/>
          <p:nvPr/>
        </p:nvSpPr>
        <p:spPr>
          <a:xfrm>
            <a:off x="4626297" y="2652694"/>
            <a:ext cx="3376050" cy="3540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78AC98BF-12DD-955C-6931-FE2AE6D05E4F}"/>
              </a:ext>
            </a:extLst>
          </p:cNvPr>
          <p:cNvSpPr/>
          <p:nvPr/>
        </p:nvSpPr>
        <p:spPr>
          <a:xfrm rot="10800000">
            <a:off x="4626297" y="5057958"/>
            <a:ext cx="3376049" cy="3540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DC835E-FE79-8BE5-1B81-F01BB71DF210}"/>
              </a:ext>
            </a:extLst>
          </p:cNvPr>
          <p:cNvSpPr txBox="1"/>
          <p:nvPr/>
        </p:nvSpPr>
        <p:spPr>
          <a:xfrm>
            <a:off x="5077473" y="4433119"/>
            <a:ext cx="2371764" cy="707886"/>
          </a:xfrm>
          <a:prstGeom prst="rect">
            <a:avLst/>
          </a:prstGeom>
          <a:noFill/>
        </p:spPr>
        <p:txBody>
          <a:bodyPr wrap="square">
            <a:spAutoFit/>
          </a:bodyPr>
          <a:lstStyle/>
          <a:p>
            <a:pPr algn="ctr"/>
            <a:r>
              <a:rPr lang="en-US" sz="20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Submit full proposal to research.gov</a:t>
            </a:r>
            <a:endParaRPr lang="en-US" sz="2000"/>
          </a:p>
        </p:txBody>
      </p:sp>
      <p:sp>
        <p:nvSpPr>
          <p:cNvPr id="9" name="Right Arrow 8">
            <a:extLst>
              <a:ext uri="{FF2B5EF4-FFF2-40B4-BE49-F238E27FC236}">
                <a16:creationId xmlns:a16="http://schemas.microsoft.com/office/drawing/2014/main" id="{043214BD-CC79-E17A-7DBF-B67AF4BACB9B}"/>
              </a:ext>
            </a:extLst>
          </p:cNvPr>
          <p:cNvSpPr/>
          <p:nvPr/>
        </p:nvSpPr>
        <p:spPr>
          <a:xfrm rot="16200000">
            <a:off x="3252040" y="3840694"/>
            <a:ext cx="938378" cy="3540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7229B1E-6F90-1D49-8DD9-D70A65944152}"/>
              </a:ext>
            </a:extLst>
          </p:cNvPr>
          <p:cNvSpPr txBox="1"/>
          <p:nvPr/>
        </p:nvSpPr>
        <p:spPr>
          <a:xfrm>
            <a:off x="2364985" y="3906570"/>
            <a:ext cx="1189759" cy="369332"/>
          </a:xfrm>
          <a:prstGeom prst="rect">
            <a:avLst/>
          </a:prstGeom>
          <a:noFill/>
        </p:spPr>
        <p:txBody>
          <a:bodyPr wrap="square">
            <a:spAutoFit/>
          </a:bodyPr>
          <a:lstStyle/>
          <a:p>
            <a:pPr algn="ctr"/>
            <a:r>
              <a:rPr lang="en-US" sz="1800" b="1"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DECLINE</a:t>
            </a:r>
            <a:endParaRPr lang="en-US"/>
          </a:p>
        </p:txBody>
      </p:sp>
      <p:sp>
        <p:nvSpPr>
          <p:cNvPr id="14" name="TextBox 13">
            <a:extLst>
              <a:ext uri="{FF2B5EF4-FFF2-40B4-BE49-F238E27FC236}">
                <a16:creationId xmlns:a16="http://schemas.microsoft.com/office/drawing/2014/main" id="{0B637808-ADB9-F77D-07DA-A4D9786EEBBF}"/>
              </a:ext>
            </a:extLst>
          </p:cNvPr>
          <p:cNvSpPr txBox="1"/>
          <p:nvPr/>
        </p:nvSpPr>
        <p:spPr>
          <a:xfrm>
            <a:off x="659154" y="5013989"/>
            <a:ext cx="1189759" cy="369332"/>
          </a:xfrm>
          <a:prstGeom prst="rect">
            <a:avLst/>
          </a:prstGeom>
          <a:noFill/>
        </p:spPr>
        <p:txBody>
          <a:bodyPr wrap="square">
            <a:spAutoFit/>
          </a:bodyPr>
          <a:lstStyle/>
          <a:p>
            <a:pPr algn="ctr"/>
            <a:r>
              <a:rPr lang="en-US" b="1">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AWARD</a:t>
            </a:r>
            <a:endParaRPr lang="en-US"/>
          </a:p>
        </p:txBody>
      </p:sp>
      <p:sp>
        <p:nvSpPr>
          <p:cNvPr id="15" name="Right Arrow 14">
            <a:extLst>
              <a:ext uri="{FF2B5EF4-FFF2-40B4-BE49-F238E27FC236}">
                <a16:creationId xmlns:a16="http://schemas.microsoft.com/office/drawing/2014/main" id="{C90E8775-C08D-9488-5B0C-D13E4E1178E9}"/>
              </a:ext>
            </a:extLst>
          </p:cNvPr>
          <p:cNvSpPr/>
          <p:nvPr/>
        </p:nvSpPr>
        <p:spPr>
          <a:xfrm rot="10800000">
            <a:off x="1856400" y="5021637"/>
            <a:ext cx="938378" cy="3540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57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animBg="1"/>
      <p:bldP spid="37" grpId="0"/>
      <p:bldP spid="39" grpId="0" animBg="1"/>
      <p:bldP spid="40" grpId="0"/>
      <p:bldP spid="5" grpId="0" animBg="1"/>
      <p:bldP spid="7" grpId="0" animBg="1"/>
      <p:bldP spid="8" grpId="0"/>
      <p:bldP spid="9" grpId="0" animBg="1"/>
      <p:bldP spid="11" grpId="0"/>
      <p:bldP spid="1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E337F-64EB-C268-67F2-111304103A0A}"/>
              </a:ext>
            </a:extLst>
          </p:cNvPr>
          <p:cNvSpPr>
            <a:spLocks noGrp="1"/>
          </p:cNvSpPr>
          <p:nvPr>
            <p:ph type="title"/>
          </p:nvPr>
        </p:nvSpPr>
        <p:spPr>
          <a:xfrm>
            <a:off x="982579" y="0"/>
            <a:ext cx="10515600" cy="926757"/>
          </a:xfrm>
        </p:spPr>
        <p:txBody>
          <a:bodyPr/>
          <a:lstStyle/>
          <a:p>
            <a:pPr algn="ctr"/>
            <a:r>
              <a:rPr lang="en-US" b="1">
                <a:latin typeface="Tw Cen MT" panose="020B0602020104020603" pitchFamily="34" charset="77"/>
              </a:rPr>
              <a:t>Estimated Program Budget FY 2025</a:t>
            </a:r>
          </a:p>
        </p:txBody>
      </p:sp>
      <p:sp>
        <p:nvSpPr>
          <p:cNvPr id="3" name="Content Placeholder 2">
            <a:extLst>
              <a:ext uri="{FF2B5EF4-FFF2-40B4-BE49-F238E27FC236}">
                <a16:creationId xmlns:a16="http://schemas.microsoft.com/office/drawing/2014/main" id="{AA5020CD-6641-D7E8-02B5-9BA3329BA84C}"/>
              </a:ext>
            </a:extLst>
          </p:cNvPr>
          <p:cNvSpPr>
            <a:spLocks noGrp="1"/>
          </p:cNvSpPr>
          <p:nvPr>
            <p:ph idx="1"/>
          </p:nvPr>
        </p:nvSpPr>
        <p:spPr>
          <a:xfrm>
            <a:off x="468867" y="1023185"/>
            <a:ext cx="11543024" cy="4811629"/>
          </a:xfrm>
        </p:spPr>
        <p:txBody>
          <a:bodyPr>
            <a:normAutofit/>
          </a:bodyPr>
          <a:lstStyle/>
          <a:p>
            <a:pPr marL="0" indent="0">
              <a:buNone/>
            </a:pPr>
            <a:r>
              <a:rPr lang="en-US" sz="3200" b="1">
                <a:solidFill>
                  <a:srgbClr val="1B1B1B"/>
                </a:solidFill>
                <a:latin typeface="Tw Cen MT" panose="020B0602020104020603" pitchFamily="34" charset="77"/>
              </a:rPr>
              <a:t>Overall</a:t>
            </a:r>
            <a:r>
              <a:rPr lang="en-US" sz="3200" b="1" i="0">
                <a:solidFill>
                  <a:srgbClr val="1B1B1B"/>
                </a:solidFill>
                <a:effectLst/>
                <a:latin typeface="Tw Cen MT" panose="020B0602020104020603" pitchFamily="34" charset="77"/>
              </a:rPr>
              <a:t>:</a:t>
            </a:r>
            <a:r>
              <a:rPr lang="en-US" sz="3200" b="0" i="0">
                <a:solidFill>
                  <a:srgbClr val="1B1B1B"/>
                </a:solidFill>
                <a:effectLst/>
                <a:latin typeface="Tw Cen MT" panose="020B0602020104020603" pitchFamily="34" charset="77"/>
              </a:rPr>
              <a:t>  </a:t>
            </a:r>
            <a:r>
              <a:rPr lang="en-US" sz="3200" b="1" i="0">
                <a:solidFill>
                  <a:srgbClr val="1B1B1B"/>
                </a:solidFill>
                <a:effectLst/>
                <a:latin typeface="Tw Cen MT" panose="020B0602020104020603" pitchFamily="34" charset="77"/>
              </a:rPr>
              <a:t>$</a:t>
            </a:r>
            <a:r>
              <a:rPr lang="en-US" sz="3200" b="1">
                <a:solidFill>
                  <a:srgbClr val="1B1B1B"/>
                </a:solidFill>
                <a:latin typeface="Tw Cen MT" panose="020B0602020104020603" pitchFamily="34" charset="77"/>
              </a:rPr>
              <a:t>10-17million</a:t>
            </a:r>
            <a:r>
              <a:rPr lang="en-US" sz="3200" b="1" i="0">
                <a:solidFill>
                  <a:srgbClr val="1B1B1B"/>
                </a:solidFill>
                <a:effectLst/>
                <a:latin typeface="Tw Cen MT" panose="020B0602020104020603" pitchFamily="34" charset="77"/>
              </a:rPr>
              <a:t> </a:t>
            </a:r>
            <a:r>
              <a:rPr lang="en-US" sz="3200" b="0" i="0">
                <a:solidFill>
                  <a:srgbClr val="1B1B1B"/>
                </a:solidFill>
                <a:effectLst/>
                <a:latin typeface="Tw Cen MT" panose="020B0602020104020603" pitchFamily="34" charset="77"/>
              </a:rPr>
              <a:t>available to support </a:t>
            </a:r>
            <a:r>
              <a:rPr lang="en-US" sz="3200" b="1" i="0">
                <a:solidFill>
                  <a:srgbClr val="1B1B1B"/>
                </a:solidFill>
                <a:effectLst/>
                <a:latin typeface="Tw Cen MT" panose="020B0602020104020603" pitchFamily="34" charset="77"/>
              </a:rPr>
              <a:t>15 – 25 awards:</a:t>
            </a:r>
            <a:endParaRPr lang="en-US" sz="3200" b="0" i="0">
              <a:solidFill>
                <a:srgbClr val="1B1B1B"/>
              </a:solidFill>
              <a:effectLst/>
              <a:latin typeface="Tw Cen MT" panose="020B0602020104020603" pitchFamily="34" charset="77"/>
            </a:endParaRPr>
          </a:p>
          <a:p>
            <a:r>
              <a:rPr lang="en-US" sz="3200">
                <a:effectLst/>
                <a:latin typeface="Tw Cen MT" panose="020B0602020104020603" pitchFamily="34" charset="77"/>
              </a:rPr>
              <a:t>10-15 Capacity Building Pilots (CAP) awards</a:t>
            </a:r>
          </a:p>
          <a:p>
            <a:r>
              <a:rPr lang="en-US" sz="3200">
                <a:effectLst/>
                <a:latin typeface="Tw Cen MT" panose="020B0602020104020603" pitchFamily="34" charset="77"/>
              </a:rPr>
              <a:t>5-10 Partnership (PARTNER) awards</a:t>
            </a:r>
          </a:p>
          <a:p>
            <a:endParaRPr lang="en-US" sz="3200">
              <a:effectLst/>
              <a:latin typeface="Tw Cen MT" panose="020B0602020104020603" pitchFamily="34" charset="77"/>
            </a:endParaRPr>
          </a:p>
          <a:p>
            <a:r>
              <a:rPr lang="en-US" sz="3200">
                <a:effectLst/>
                <a:latin typeface="Tw Cen MT" panose="020B0602020104020603" pitchFamily="34" charset="77"/>
              </a:rPr>
              <a:t>CAP award - standard grant up to $400,000 total budget over two years</a:t>
            </a:r>
          </a:p>
          <a:p>
            <a:r>
              <a:rPr lang="en-US" sz="3200">
                <a:effectLst/>
                <a:latin typeface="Tw Cen MT" panose="020B0602020104020603" pitchFamily="34" charset="77"/>
              </a:rPr>
              <a:t>PARTNER award - continuing award in the range of $300,000 to $700,000/year for up to 4 years</a:t>
            </a:r>
            <a:endParaRPr lang="en-US" sz="3200">
              <a:latin typeface="Tw Cen MT" panose="020B0602020104020603" pitchFamily="34" charset="77"/>
            </a:endParaRPr>
          </a:p>
        </p:txBody>
      </p:sp>
    </p:spTree>
    <p:extLst>
      <p:ext uri="{BB962C8B-B14F-4D97-AF65-F5344CB8AC3E}">
        <p14:creationId xmlns:p14="http://schemas.microsoft.com/office/powerpoint/2010/main" val="1051789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33AC-8E97-96F0-1088-544CF870DD7F}"/>
              </a:ext>
            </a:extLst>
          </p:cNvPr>
          <p:cNvSpPr>
            <a:spLocks noGrp="1"/>
          </p:cNvSpPr>
          <p:nvPr>
            <p:ph type="title"/>
          </p:nvPr>
        </p:nvSpPr>
        <p:spPr>
          <a:xfrm>
            <a:off x="648620" y="1482811"/>
            <a:ext cx="10515600" cy="2945549"/>
          </a:xfrm>
        </p:spPr>
        <p:txBody>
          <a:bodyPr>
            <a:noAutofit/>
          </a:bodyPr>
          <a:lstStyle/>
          <a:p>
            <a:pPr algn="ctr"/>
            <a:r>
              <a:rPr lang="en-US" sz="5400" b="1">
                <a:latin typeface="Tw Cen MT" panose="020B0602020104020603" pitchFamily="34" charset="77"/>
              </a:rPr>
              <a:t>Part III: Eligibility </a:t>
            </a:r>
            <a:br>
              <a:rPr lang="en-US" sz="5400" b="1">
                <a:latin typeface="Tw Cen MT" panose="020B0602020104020603" pitchFamily="34" charset="77"/>
              </a:rPr>
            </a:br>
            <a:r>
              <a:rPr lang="en-US" sz="5400" b="1">
                <a:latin typeface="Tw Cen MT" panose="020B0602020104020603" pitchFamily="34" charset="77"/>
              </a:rPr>
              <a:t>Concept Outlines and Proposals</a:t>
            </a:r>
            <a:br>
              <a:rPr lang="en-US" sz="5400" b="1">
                <a:latin typeface="Tw Cen MT" panose="020B0602020104020603" pitchFamily="34" charset="77"/>
              </a:rPr>
            </a:br>
            <a:r>
              <a:rPr lang="en-US" sz="5400" b="1">
                <a:latin typeface="Tw Cen MT" panose="020B0602020104020603" pitchFamily="34" charset="77"/>
              </a:rPr>
              <a:t>CAP &amp; PARTNER</a:t>
            </a:r>
          </a:p>
        </p:txBody>
      </p:sp>
    </p:spTree>
    <p:extLst>
      <p:ext uri="{BB962C8B-B14F-4D97-AF65-F5344CB8AC3E}">
        <p14:creationId xmlns:p14="http://schemas.microsoft.com/office/powerpoint/2010/main" val="1693607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1C7B2-4D36-712B-738D-8702509080A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6F250EC-FA9D-9B5E-2E09-2149D93DF8E3}"/>
              </a:ext>
            </a:extLst>
          </p:cNvPr>
          <p:cNvSpPr txBox="1"/>
          <p:nvPr/>
        </p:nvSpPr>
        <p:spPr>
          <a:xfrm>
            <a:off x="231551" y="199220"/>
            <a:ext cx="6986180" cy="707886"/>
          </a:xfrm>
          <a:prstGeom prst="rect">
            <a:avLst/>
          </a:prstGeom>
          <a:noFill/>
        </p:spPr>
        <p:txBody>
          <a:bodyPr wrap="square">
            <a:spAutoFit/>
          </a:bodyPr>
          <a:lstStyle/>
          <a:p>
            <a:r>
              <a:rPr lang="en-US" sz="4000">
                <a:latin typeface="Tw Cen MT" panose="020B0602020104020603" pitchFamily="34" charset="77"/>
              </a:rPr>
              <a:t>Eligibility Information</a:t>
            </a:r>
          </a:p>
        </p:txBody>
      </p:sp>
      <p:pic>
        <p:nvPicPr>
          <p:cNvPr id="3" name="Graphic 2" descr="Schoolhouse with solid fill">
            <a:extLst>
              <a:ext uri="{FF2B5EF4-FFF2-40B4-BE49-F238E27FC236}">
                <a16:creationId xmlns:a16="http://schemas.microsoft.com/office/drawing/2014/main" id="{74B3600B-8E6F-201D-33AD-AAEB22FEE0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7358" y="1043554"/>
            <a:ext cx="2228325" cy="2228325"/>
          </a:xfrm>
          <a:prstGeom prst="rect">
            <a:avLst/>
          </a:prstGeom>
        </p:spPr>
      </p:pic>
      <p:sp>
        <p:nvSpPr>
          <p:cNvPr id="8" name="TextBox 7">
            <a:extLst>
              <a:ext uri="{FF2B5EF4-FFF2-40B4-BE49-F238E27FC236}">
                <a16:creationId xmlns:a16="http://schemas.microsoft.com/office/drawing/2014/main" id="{D4853F22-7A17-4D87-B2F6-F9720E2726D4}"/>
              </a:ext>
            </a:extLst>
          </p:cNvPr>
          <p:cNvSpPr txBox="1"/>
          <p:nvPr/>
        </p:nvSpPr>
        <p:spPr>
          <a:xfrm>
            <a:off x="231551" y="3162780"/>
            <a:ext cx="4599941" cy="1200329"/>
          </a:xfrm>
          <a:prstGeom prst="rect">
            <a:avLst/>
          </a:prstGeom>
          <a:noFill/>
        </p:spPr>
        <p:txBody>
          <a:bodyPr wrap="square">
            <a:spAutoFit/>
          </a:bodyPr>
          <a:lstStyle/>
          <a:p>
            <a:pPr algn="ctr">
              <a:lnSpc>
                <a:spcPct val="100000"/>
              </a:lnSpc>
            </a:pPr>
            <a:r>
              <a:rPr lang="en-US" sz="3600" b="1">
                <a:latin typeface="Tw Cen MT" panose="020B0602020104020603" pitchFamily="34" charset="77"/>
              </a:rPr>
              <a:t>What organizations </a:t>
            </a:r>
          </a:p>
          <a:p>
            <a:pPr algn="ctr">
              <a:lnSpc>
                <a:spcPct val="100000"/>
              </a:lnSpc>
            </a:pPr>
            <a:r>
              <a:rPr lang="en-US" sz="3600" b="1">
                <a:latin typeface="Tw Cen MT" panose="020B0602020104020603" pitchFamily="34" charset="77"/>
              </a:rPr>
              <a:t>can submit?</a:t>
            </a:r>
          </a:p>
        </p:txBody>
      </p:sp>
      <p:sp>
        <p:nvSpPr>
          <p:cNvPr id="9" name="TextBox 8">
            <a:extLst>
              <a:ext uri="{FF2B5EF4-FFF2-40B4-BE49-F238E27FC236}">
                <a16:creationId xmlns:a16="http://schemas.microsoft.com/office/drawing/2014/main" id="{DA9D2065-78B8-4EA4-F21E-C4DE375D8BDE}"/>
              </a:ext>
            </a:extLst>
          </p:cNvPr>
          <p:cNvSpPr txBox="1"/>
          <p:nvPr/>
        </p:nvSpPr>
        <p:spPr>
          <a:xfrm>
            <a:off x="6449785" y="3116613"/>
            <a:ext cx="4688115" cy="646331"/>
          </a:xfrm>
          <a:prstGeom prst="rect">
            <a:avLst/>
          </a:prstGeom>
          <a:noFill/>
        </p:spPr>
        <p:txBody>
          <a:bodyPr wrap="square">
            <a:spAutoFit/>
          </a:bodyPr>
          <a:lstStyle/>
          <a:p>
            <a:pPr algn="ctr">
              <a:lnSpc>
                <a:spcPct val="100000"/>
              </a:lnSpc>
            </a:pPr>
            <a:r>
              <a:rPr lang="en-US" sz="3600" b="1">
                <a:latin typeface="Tw Cen MT" panose="020B0602020104020603" pitchFamily="34" charset="77"/>
              </a:rPr>
              <a:t>Who may serve as PI?</a:t>
            </a:r>
          </a:p>
        </p:txBody>
      </p:sp>
      <p:sp>
        <p:nvSpPr>
          <p:cNvPr id="18" name="TextBox 17">
            <a:extLst>
              <a:ext uri="{FF2B5EF4-FFF2-40B4-BE49-F238E27FC236}">
                <a16:creationId xmlns:a16="http://schemas.microsoft.com/office/drawing/2014/main" id="{A3871F7C-0074-F3EC-7BFC-1EB0A48C8B5B}"/>
              </a:ext>
            </a:extLst>
          </p:cNvPr>
          <p:cNvSpPr txBox="1"/>
          <p:nvPr/>
        </p:nvSpPr>
        <p:spPr>
          <a:xfrm>
            <a:off x="698500" y="4677715"/>
            <a:ext cx="10439400" cy="1508105"/>
          </a:xfrm>
          <a:prstGeom prst="rect">
            <a:avLst/>
          </a:prstGeom>
          <a:noFill/>
        </p:spPr>
        <p:txBody>
          <a:bodyPr wrap="square">
            <a:spAutoFit/>
          </a:bodyPr>
          <a:lstStyle/>
          <a:p>
            <a:pPr>
              <a:lnSpc>
                <a:spcPct val="100000"/>
              </a:lnSpc>
            </a:pPr>
            <a:r>
              <a:rPr lang="en-US" sz="2000"/>
              <a:t>Limit on Number of Proposals per Organizations:</a:t>
            </a:r>
          </a:p>
          <a:p>
            <a:pPr marL="628650" lvl="1" indent="-171450">
              <a:lnSpc>
                <a:spcPct val="100000"/>
              </a:lnSpc>
              <a:buFont typeface="Arial" panose="020B0604020202020204" pitchFamily="34" charset="0"/>
              <a:buChar char="•"/>
            </a:pPr>
            <a:r>
              <a:rPr lang="en-US" sz="1200" b="0" i="0" u="none" strike="noStrike">
                <a:solidFill>
                  <a:srgbClr val="1B1B1B"/>
                </a:solidFill>
                <a:effectLst/>
              </a:rPr>
              <a:t>An organization may submit one proposal per submission window</a:t>
            </a:r>
          </a:p>
          <a:p>
            <a:pPr marL="628650" lvl="1" indent="-171450">
              <a:lnSpc>
                <a:spcPct val="100000"/>
              </a:lnSpc>
              <a:buFont typeface="Arial" panose="020B0604020202020204" pitchFamily="34" charset="0"/>
              <a:buChar char="•"/>
            </a:pPr>
            <a:r>
              <a:rPr lang="en-US" sz="1200" b="0" i="0" u="none" strike="noStrike">
                <a:solidFill>
                  <a:srgbClr val="1B1B1B"/>
                </a:solidFill>
                <a:effectLst/>
              </a:rPr>
              <a:t>An organization must wait for a determination from NSF (e.g., Award, Decline, or Returned Without Review) on the pending proposal before submitting a new proposal in the next window.</a:t>
            </a:r>
          </a:p>
          <a:p>
            <a:pPr marL="628650" lvl="1" indent="-171450">
              <a:lnSpc>
                <a:spcPct val="100000"/>
              </a:lnSpc>
              <a:buFont typeface="Arial" panose="020B0604020202020204" pitchFamily="34" charset="0"/>
              <a:buChar char="•"/>
            </a:pPr>
            <a:r>
              <a:rPr lang="en-US" sz="1200" b="0" i="0" u="none" strike="noStrike">
                <a:solidFill>
                  <a:srgbClr val="1B1B1B"/>
                </a:solidFill>
                <a:effectLst/>
              </a:rPr>
              <a:t>Declined proposals require a new invitation to submit (via the Concept Outline process) and significant revision</a:t>
            </a:r>
            <a:r>
              <a:rPr lang="en-US" sz="1200">
                <a:solidFill>
                  <a:srgbClr val="1B1B1B"/>
                </a:solidFill>
              </a:rPr>
              <a:t>.</a:t>
            </a:r>
          </a:p>
          <a:p>
            <a:pPr marL="628650" lvl="1" indent="-171450">
              <a:lnSpc>
                <a:spcPct val="100000"/>
              </a:lnSpc>
              <a:buFont typeface="Arial" panose="020B0604020202020204" pitchFamily="34" charset="0"/>
              <a:buChar char="•"/>
            </a:pPr>
            <a:r>
              <a:rPr lang="en-US" sz="1200"/>
              <a:t>An organization that has received an invitation to submit a full proposal must wait for that proposal to be submitted and resolved before submitting another Concept Outline</a:t>
            </a:r>
          </a:p>
        </p:txBody>
      </p:sp>
      <p:pic>
        <p:nvPicPr>
          <p:cNvPr id="2" name="Picture 1">
            <a:extLst>
              <a:ext uri="{FF2B5EF4-FFF2-40B4-BE49-F238E27FC236}">
                <a16:creationId xmlns:a16="http://schemas.microsoft.com/office/drawing/2014/main" id="{7BD098F6-90D1-E475-9A16-156A37836117}"/>
              </a:ext>
            </a:extLst>
          </p:cNvPr>
          <p:cNvPicPr>
            <a:picLocks noChangeAspect="1"/>
          </p:cNvPicPr>
          <p:nvPr/>
        </p:nvPicPr>
        <p:blipFill>
          <a:blip r:embed="rId4"/>
          <a:stretch>
            <a:fillRect/>
          </a:stretch>
        </p:blipFill>
        <p:spPr>
          <a:xfrm>
            <a:off x="6995812" y="934455"/>
            <a:ext cx="1715701" cy="1921250"/>
          </a:xfrm>
          <a:prstGeom prst="rect">
            <a:avLst/>
          </a:prstGeom>
        </p:spPr>
      </p:pic>
    </p:spTree>
    <p:extLst>
      <p:ext uri="{BB962C8B-B14F-4D97-AF65-F5344CB8AC3E}">
        <p14:creationId xmlns:p14="http://schemas.microsoft.com/office/powerpoint/2010/main" val="1347457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6E690-509D-9394-8844-2503DC53417B}"/>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69A9598-A0D4-C78B-A1E9-FE527107F5DE}"/>
              </a:ext>
            </a:extLst>
          </p:cNvPr>
          <p:cNvSpPr>
            <a:spLocks noGrp="1"/>
          </p:cNvSpPr>
          <p:nvPr>
            <p:ph idx="1"/>
          </p:nvPr>
        </p:nvSpPr>
        <p:spPr>
          <a:xfrm>
            <a:off x="390814" y="910430"/>
            <a:ext cx="11558170" cy="5576867"/>
          </a:xfrm>
        </p:spPr>
        <p:txBody>
          <a:bodyPr>
            <a:normAutofit/>
          </a:bodyPr>
          <a:lstStyle/>
          <a:p>
            <a:pPr>
              <a:lnSpc>
                <a:spcPct val="100000"/>
              </a:lnSpc>
            </a:pPr>
            <a:r>
              <a:rPr lang="en-US" sz="2400" err="1">
                <a:latin typeface="Tw Cen MT" panose="020B0602020104020603" pitchFamily="34" charset="77"/>
              </a:rPr>
              <a:t>ExpandAI</a:t>
            </a:r>
            <a:r>
              <a:rPr lang="en-US" sz="2400">
                <a:latin typeface="Tw Cen MT" panose="020B0602020104020603" pitchFamily="34" charset="77"/>
              </a:rPr>
              <a:t> proposals may be submitted by accredited Institutions of Higher Education that belong to at least one of the following classifications as a minority-serving institution (MSI):</a:t>
            </a:r>
          </a:p>
          <a:p>
            <a:pPr lvl="1">
              <a:lnSpc>
                <a:spcPct val="100000"/>
              </a:lnSpc>
            </a:pPr>
            <a:r>
              <a:rPr lang="en-US" sz="2000">
                <a:latin typeface="Tw Cen MT" panose="020B0602020104020603" pitchFamily="34" charset="77"/>
              </a:rPr>
              <a:t>Alaska Native Serving Institutions (ANSI)</a:t>
            </a:r>
          </a:p>
          <a:p>
            <a:pPr lvl="1">
              <a:lnSpc>
                <a:spcPct val="100000"/>
              </a:lnSpc>
            </a:pPr>
            <a:r>
              <a:rPr lang="en-US" sz="2000">
                <a:latin typeface="Tw Cen MT" panose="020B0602020104020603" pitchFamily="34" charset="77"/>
              </a:rPr>
              <a:t>Hispanic Serving Institutions (HSI)</a:t>
            </a:r>
          </a:p>
          <a:p>
            <a:pPr lvl="1">
              <a:lnSpc>
                <a:spcPct val="100000"/>
              </a:lnSpc>
            </a:pPr>
            <a:r>
              <a:rPr lang="en-US" sz="2000">
                <a:latin typeface="Tw Cen MT" panose="020B0602020104020603" pitchFamily="34" charset="77"/>
              </a:rPr>
              <a:t>Historically Black Colleges and Universities (HBCU)</a:t>
            </a:r>
          </a:p>
          <a:p>
            <a:pPr lvl="1">
              <a:lnSpc>
                <a:spcPct val="100000"/>
              </a:lnSpc>
            </a:pPr>
            <a:r>
              <a:rPr lang="en-US" sz="2000">
                <a:latin typeface="Tw Cen MT" panose="020B0602020104020603" pitchFamily="34" charset="77"/>
              </a:rPr>
              <a:t>Predominantly Black Institutions (PBI)</a:t>
            </a:r>
          </a:p>
          <a:p>
            <a:pPr lvl="1">
              <a:lnSpc>
                <a:spcPct val="100000"/>
              </a:lnSpc>
            </a:pPr>
            <a:r>
              <a:rPr lang="en-US" sz="2000">
                <a:latin typeface="Tw Cen MT" panose="020B0602020104020603" pitchFamily="34" charset="77"/>
              </a:rPr>
              <a:t>Native Hawaiian Serving Institutions (NHSI)</a:t>
            </a:r>
          </a:p>
          <a:p>
            <a:pPr lvl="1">
              <a:lnSpc>
                <a:spcPct val="100000"/>
              </a:lnSpc>
            </a:pPr>
            <a:r>
              <a:rPr lang="en-US" sz="2000">
                <a:latin typeface="Tw Cen MT" panose="020B0602020104020603" pitchFamily="34" charset="77"/>
              </a:rPr>
              <a:t>Native American-serving, non-Tribal Institutions and Tribal Colleges and Universities (TCU)</a:t>
            </a:r>
          </a:p>
          <a:p>
            <a:pPr lvl="1">
              <a:lnSpc>
                <a:spcPct val="100000"/>
              </a:lnSpc>
            </a:pPr>
            <a:r>
              <a:rPr lang="en-US" sz="2000">
                <a:latin typeface="Tw Cen MT" panose="020B0602020104020603" pitchFamily="34" charset="77"/>
              </a:rPr>
              <a:t>Other Minority-Serving Institutions (MSI)</a:t>
            </a:r>
          </a:p>
          <a:p>
            <a:pPr algn="l"/>
            <a:r>
              <a:rPr lang="en-US" sz="2400" b="0" i="0" u="none" strike="noStrike">
                <a:solidFill>
                  <a:srgbClr val="1B1B1B"/>
                </a:solidFill>
                <a:effectLst/>
                <a:latin typeface="Tw Cen MT" panose="020B0602020104020603" pitchFamily="34" charset="77"/>
              </a:rPr>
              <a:t>Eligibility as a minority-serving institution may be determined by reference to the Integrated Postsecondary Education Data System (IPEDS) of the US Department of Education National Center for Education Statistics (</a:t>
            </a:r>
            <a:r>
              <a:rPr lang="en-US" sz="2400" b="0" i="0" u="none" strike="noStrike">
                <a:solidFill>
                  <a:srgbClr val="0076D6"/>
                </a:solidFill>
                <a:effectLst/>
                <a:latin typeface="Tw Cen MT" panose="020B0602020104020603" pitchFamily="34" charset="77"/>
                <a:hlinkClick r:id="rId2"/>
              </a:rPr>
              <a:t>http://nces.ed.gov/ipeds/</a:t>
            </a:r>
            <a:r>
              <a:rPr lang="en-US" sz="2400" b="0" i="0" u="none" strike="noStrike">
                <a:solidFill>
                  <a:srgbClr val="1B1B1B"/>
                </a:solidFill>
                <a:effectLst/>
                <a:latin typeface="Tw Cen MT" panose="020B0602020104020603" pitchFamily="34" charset="77"/>
              </a:rPr>
              <a:t>).</a:t>
            </a:r>
          </a:p>
          <a:p>
            <a:pPr algn="l"/>
            <a:r>
              <a:rPr lang="en-US" sz="2400">
                <a:solidFill>
                  <a:srgbClr val="1B1B1B"/>
                </a:solidFill>
                <a:latin typeface="Tw Cen MT" panose="020B0602020104020603" pitchFamily="34" charset="77"/>
              </a:rPr>
              <a:t>Please review solicitation NSF 23-506 for more details.</a:t>
            </a:r>
            <a:endParaRPr lang="en-US" sz="2400" b="0" i="0" u="none" strike="noStrike">
              <a:solidFill>
                <a:srgbClr val="1B1B1B"/>
              </a:solidFill>
              <a:effectLst/>
              <a:latin typeface="Tw Cen MT" panose="020B0602020104020603" pitchFamily="34" charset="77"/>
            </a:endParaRPr>
          </a:p>
        </p:txBody>
      </p:sp>
      <p:sp>
        <p:nvSpPr>
          <p:cNvPr id="6" name="TextBox 5">
            <a:extLst>
              <a:ext uri="{FF2B5EF4-FFF2-40B4-BE49-F238E27FC236}">
                <a16:creationId xmlns:a16="http://schemas.microsoft.com/office/drawing/2014/main" id="{61A8BFAC-D6AD-AD98-EB6D-6ECF53F09834}"/>
              </a:ext>
            </a:extLst>
          </p:cNvPr>
          <p:cNvSpPr txBox="1"/>
          <p:nvPr/>
        </p:nvSpPr>
        <p:spPr>
          <a:xfrm>
            <a:off x="390814" y="26437"/>
            <a:ext cx="6986180" cy="707886"/>
          </a:xfrm>
          <a:prstGeom prst="rect">
            <a:avLst/>
          </a:prstGeom>
          <a:noFill/>
        </p:spPr>
        <p:txBody>
          <a:bodyPr wrap="square">
            <a:spAutoFit/>
          </a:bodyPr>
          <a:lstStyle/>
          <a:p>
            <a:r>
              <a:rPr lang="en-US" sz="4000">
                <a:latin typeface="Tw Cen MT" panose="020B0602020104020603" pitchFamily="34" charset="77"/>
              </a:rPr>
              <a:t>Institutional Eligibility</a:t>
            </a:r>
          </a:p>
        </p:txBody>
      </p:sp>
      <p:pic>
        <p:nvPicPr>
          <p:cNvPr id="2" name="Graphic 1" descr="Schoolhouse with solid fill">
            <a:extLst>
              <a:ext uri="{FF2B5EF4-FFF2-40B4-BE49-F238E27FC236}">
                <a16:creationId xmlns:a16="http://schemas.microsoft.com/office/drawing/2014/main" id="{24000744-597F-9EAF-D955-F57FF573D0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5716" y="1705233"/>
            <a:ext cx="1268908" cy="1268908"/>
          </a:xfrm>
          <a:prstGeom prst="rect">
            <a:avLst/>
          </a:prstGeom>
        </p:spPr>
      </p:pic>
    </p:spTree>
    <p:extLst>
      <p:ext uri="{BB962C8B-B14F-4D97-AF65-F5344CB8AC3E}">
        <p14:creationId xmlns:p14="http://schemas.microsoft.com/office/powerpoint/2010/main" val="300940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723C1-6935-FD74-18C8-D2952E0037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A34E13-5263-9AFF-AF36-F9B382656C02}"/>
              </a:ext>
            </a:extLst>
          </p:cNvPr>
          <p:cNvSpPr>
            <a:spLocks noGrp="1"/>
          </p:cNvSpPr>
          <p:nvPr>
            <p:ph type="title"/>
          </p:nvPr>
        </p:nvSpPr>
        <p:spPr>
          <a:xfrm>
            <a:off x="457200" y="242579"/>
            <a:ext cx="10515600" cy="740083"/>
          </a:xfrm>
        </p:spPr>
        <p:txBody>
          <a:bodyPr/>
          <a:lstStyle/>
          <a:p>
            <a:r>
              <a:rPr lang="en-US"/>
              <a:t>Webinar  Agenda</a:t>
            </a:r>
          </a:p>
        </p:txBody>
      </p:sp>
      <p:sp>
        <p:nvSpPr>
          <p:cNvPr id="5" name="Content Placeholder 4">
            <a:extLst>
              <a:ext uri="{FF2B5EF4-FFF2-40B4-BE49-F238E27FC236}">
                <a16:creationId xmlns:a16="http://schemas.microsoft.com/office/drawing/2014/main" id="{5D34652C-835A-A76D-F0F3-B6FF70CF1C62}"/>
              </a:ext>
            </a:extLst>
          </p:cNvPr>
          <p:cNvSpPr>
            <a:spLocks noGrp="1"/>
          </p:cNvSpPr>
          <p:nvPr>
            <p:ph idx="1"/>
          </p:nvPr>
        </p:nvSpPr>
        <p:spPr>
          <a:xfrm>
            <a:off x="1113986" y="1442776"/>
            <a:ext cx="5719300" cy="4439041"/>
          </a:xfrm>
        </p:spPr>
        <p:txBody>
          <a:bodyPr vert="horz" lIns="91440" tIns="45720" rIns="91440" bIns="45720" rtlCol="0" anchor="t">
            <a:normAutofit/>
          </a:bodyPr>
          <a:lstStyle/>
          <a:p>
            <a:r>
              <a:rPr lang="en-US" sz="3200">
                <a:ea typeface="Calibri"/>
                <a:cs typeface="Calibri"/>
              </a:rPr>
              <a:t>Opening Remarks </a:t>
            </a:r>
          </a:p>
          <a:p>
            <a:pPr marL="0" indent="0">
              <a:buNone/>
            </a:pPr>
            <a:endParaRPr lang="en-US" sz="3200">
              <a:ea typeface="Calibri"/>
              <a:cs typeface="Calibri"/>
            </a:endParaRPr>
          </a:p>
          <a:p>
            <a:r>
              <a:rPr lang="en-US" sz="3200">
                <a:ea typeface="Calibri"/>
                <a:cs typeface="Calibri"/>
              </a:rPr>
              <a:t>Presentation</a:t>
            </a:r>
          </a:p>
          <a:p>
            <a:endParaRPr lang="en-US" sz="3200">
              <a:ea typeface="Calibri"/>
              <a:cs typeface="Calibri"/>
            </a:endParaRPr>
          </a:p>
          <a:p>
            <a:r>
              <a:rPr lang="en-US" sz="3200">
                <a:ea typeface="Calibri"/>
                <a:cs typeface="Calibri"/>
              </a:rPr>
              <a:t>Partnership Opportunities</a:t>
            </a:r>
          </a:p>
          <a:p>
            <a:endParaRPr lang="en-US" sz="3200">
              <a:ea typeface="Calibri"/>
              <a:cs typeface="Calibri"/>
            </a:endParaRPr>
          </a:p>
          <a:p>
            <a:r>
              <a:rPr lang="en-US" sz="3200">
                <a:ea typeface="Calibri"/>
                <a:cs typeface="Calibri"/>
              </a:rPr>
              <a:t>Q&amp;A</a:t>
            </a:r>
          </a:p>
          <a:p>
            <a:endParaRPr lang="en-US" sz="3200">
              <a:ea typeface="Calibri"/>
              <a:cs typeface="Calibri"/>
            </a:endParaRPr>
          </a:p>
        </p:txBody>
      </p:sp>
    </p:spTree>
    <p:extLst>
      <p:ext uri="{BB962C8B-B14F-4D97-AF65-F5344CB8AC3E}">
        <p14:creationId xmlns:p14="http://schemas.microsoft.com/office/powerpoint/2010/main" val="205443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D1998-65B8-915C-4A3A-99154004375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A5D77C4-5C1D-18CB-8AB1-1D8FE529796D}"/>
              </a:ext>
            </a:extLst>
          </p:cNvPr>
          <p:cNvSpPr txBox="1"/>
          <p:nvPr/>
        </p:nvSpPr>
        <p:spPr>
          <a:xfrm>
            <a:off x="231551" y="199220"/>
            <a:ext cx="6986180" cy="707886"/>
          </a:xfrm>
          <a:prstGeom prst="rect">
            <a:avLst/>
          </a:prstGeom>
          <a:noFill/>
        </p:spPr>
        <p:txBody>
          <a:bodyPr wrap="square">
            <a:spAutoFit/>
          </a:bodyPr>
          <a:lstStyle/>
          <a:p>
            <a:r>
              <a:rPr lang="en-US" sz="4000">
                <a:latin typeface="Tw Cen MT" panose="020B0602020104020603" pitchFamily="34" charset="77"/>
              </a:rPr>
              <a:t>PI Eligibility</a:t>
            </a:r>
          </a:p>
        </p:txBody>
      </p:sp>
      <p:sp>
        <p:nvSpPr>
          <p:cNvPr id="14" name="TextBox 13">
            <a:extLst>
              <a:ext uri="{FF2B5EF4-FFF2-40B4-BE49-F238E27FC236}">
                <a16:creationId xmlns:a16="http://schemas.microsoft.com/office/drawing/2014/main" id="{82CFC490-812D-E4E2-8C69-26DE4C19276E}"/>
              </a:ext>
            </a:extLst>
          </p:cNvPr>
          <p:cNvSpPr txBox="1"/>
          <p:nvPr/>
        </p:nvSpPr>
        <p:spPr>
          <a:xfrm>
            <a:off x="231551" y="1292691"/>
            <a:ext cx="11025454" cy="3539430"/>
          </a:xfrm>
          <a:prstGeom prst="rect">
            <a:avLst/>
          </a:prstGeom>
          <a:noFill/>
        </p:spPr>
        <p:txBody>
          <a:bodyPr wrap="square">
            <a:spAutoFit/>
          </a:bodyPr>
          <a:lstStyle/>
          <a:p>
            <a:pPr marL="742950" lvl="1" indent="-285750">
              <a:lnSpc>
                <a:spcPct val="100000"/>
              </a:lnSpc>
              <a:buFont typeface="Arial" panose="020B0604020202020204" pitchFamily="34" charset="0"/>
              <a:buChar char="•"/>
            </a:pPr>
            <a:r>
              <a:rPr lang="en-US" sz="2800" i="0" u="none" strike="noStrike">
                <a:solidFill>
                  <a:srgbClr val="1B1B1B"/>
                </a:solidFill>
                <a:effectLst/>
                <a:latin typeface="Tw Cen MT" panose="020B0602020104020603" pitchFamily="34" charset="77"/>
              </a:rPr>
              <a:t>The Principal Investigator must hold a </a:t>
            </a:r>
            <a:r>
              <a:rPr lang="en-US" sz="2800" i="0" u="sng" strike="noStrike">
                <a:solidFill>
                  <a:srgbClr val="1B1B1B"/>
                </a:solidFill>
                <a:effectLst/>
                <a:latin typeface="Tw Cen MT" panose="020B0602020104020603" pitchFamily="34" charset="77"/>
              </a:rPr>
              <a:t>full-time faculty</a:t>
            </a:r>
            <a:r>
              <a:rPr lang="en-US" sz="2800" i="0" u="none" strike="noStrike">
                <a:solidFill>
                  <a:srgbClr val="1B1B1B"/>
                </a:solidFill>
                <a:effectLst/>
                <a:latin typeface="Tw Cen MT" panose="020B0602020104020603" pitchFamily="34" charset="77"/>
              </a:rPr>
              <a:t> appointment or be a </a:t>
            </a:r>
            <a:r>
              <a:rPr lang="en-US" sz="2800" i="0" u="sng" strike="noStrike">
                <a:solidFill>
                  <a:srgbClr val="1B1B1B"/>
                </a:solidFill>
                <a:effectLst/>
                <a:latin typeface="Tw Cen MT" panose="020B0602020104020603" pitchFamily="34" charset="77"/>
              </a:rPr>
              <a:t>senior administrator </a:t>
            </a:r>
            <a:r>
              <a:rPr lang="en-US" sz="2800" i="0" u="none" strike="noStrike">
                <a:solidFill>
                  <a:srgbClr val="1B1B1B"/>
                </a:solidFill>
                <a:effectLst/>
                <a:latin typeface="Tw Cen MT" panose="020B0602020104020603" pitchFamily="34" charset="77"/>
              </a:rPr>
              <a:t>at an eligible Institution as defined in the 'Eligible Institutions of Higher Education' section</a:t>
            </a:r>
          </a:p>
          <a:p>
            <a:pPr lvl="1">
              <a:lnSpc>
                <a:spcPct val="100000"/>
              </a:lnSpc>
            </a:pPr>
            <a:endParaRPr lang="en-US" sz="2800" i="0" u="none" strike="noStrike">
              <a:solidFill>
                <a:srgbClr val="1B1B1B"/>
              </a:solidFill>
              <a:effectLst/>
              <a:latin typeface="Tw Cen MT" panose="020B0602020104020603" pitchFamily="34" charset="77"/>
            </a:endParaRPr>
          </a:p>
          <a:p>
            <a:pPr marL="742950" lvl="1" indent="-285750">
              <a:lnSpc>
                <a:spcPct val="100000"/>
              </a:lnSpc>
              <a:buFont typeface="Arial" panose="020B0604020202020204" pitchFamily="34" charset="0"/>
              <a:buChar char="•"/>
            </a:pPr>
            <a:r>
              <a:rPr lang="en-US" sz="2800">
                <a:solidFill>
                  <a:srgbClr val="1B1B1B"/>
                </a:solidFill>
                <a:effectLst/>
                <a:latin typeface="Tw Cen MT" panose="020B0602020104020603" pitchFamily="34" charset="77"/>
              </a:rPr>
              <a:t>In PARTNER proposals only, a </a:t>
            </a:r>
            <a:r>
              <a:rPr lang="en-US" sz="2800" u="sng">
                <a:solidFill>
                  <a:srgbClr val="1B1B1B"/>
                </a:solidFill>
                <a:effectLst/>
                <a:latin typeface="Tw Cen MT" panose="020B0602020104020603" pitchFamily="34" charset="77"/>
              </a:rPr>
              <a:t>co-PI must be identified to represent each partnering AI Institute</a:t>
            </a:r>
            <a:r>
              <a:rPr lang="en-US" sz="2800">
                <a:solidFill>
                  <a:srgbClr val="1B1B1B"/>
                </a:solidFill>
                <a:effectLst/>
                <a:latin typeface="Tw Cen MT" panose="020B0602020104020603" pitchFamily="34" charset="77"/>
              </a:rPr>
              <a:t>. That co-PI must be verified by the Institute Director in the Institute Integration Plan as being among the senior personnel of the institute.</a:t>
            </a:r>
          </a:p>
        </p:txBody>
      </p:sp>
      <p:pic>
        <p:nvPicPr>
          <p:cNvPr id="4" name="Picture 3">
            <a:extLst>
              <a:ext uri="{FF2B5EF4-FFF2-40B4-BE49-F238E27FC236}">
                <a16:creationId xmlns:a16="http://schemas.microsoft.com/office/drawing/2014/main" id="{F0B98262-A6A2-3051-35E4-F0C39B1B8E93}"/>
              </a:ext>
            </a:extLst>
          </p:cNvPr>
          <p:cNvPicPr>
            <a:picLocks noChangeAspect="1"/>
          </p:cNvPicPr>
          <p:nvPr/>
        </p:nvPicPr>
        <p:blipFill>
          <a:blip r:embed="rId2"/>
          <a:stretch>
            <a:fillRect/>
          </a:stretch>
        </p:blipFill>
        <p:spPr>
          <a:xfrm>
            <a:off x="10921819" y="140553"/>
            <a:ext cx="1001559" cy="1121550"/>
          </a:xfrm>
          <a:prstGeom prst="rect">
            <a:avLst/>
          </a:prstGeom>
        </p:spPr>
      </p:pic>
    </p:spTree>
    <p:extLst>
      <p:ext uri="{BB962C8B-B14F-4D97-AF65-F5344CB8AC3E}">
        <p14:creationId xmlns:p14="http://schemas.microsoft.com/office/powerpoint/2010/main" val="1433507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EB4F3-BD16-B5A4-A117-8EC9FBDE0F6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ABAFD71-F969-D805-0EB9-D407B07B310F}"/>
              </a:ext>
            </a:extLst>
          </p:cNvPr>
          <p:cNvSpPr txBox="1"/>
          <p:nvPr/>
        </p:nvSpPr>
        <p:spPr>
          <a:xfrm>
            <a:off x="231551" y="199220"/>
            <a:ext cx="6986180" cy="707886"/>
          </a:xfrm>
          <a:prstGeom prst="rect">
            <a:avLst/>
          </a:prstGeom>
          <a:noFill/>
        </p:spPr>
        <p:txBody>
          <a:bodyPr wrap="square">
            <a:spAutoFit/>
          </a:bodyPr>
          <a:lstStyle/>
          <a:p>
            <a:r>
              <a:rPr lang="en-US" sz="4000">
                <a:latin typeface="Tw Cen MT" panose="020B0602020104020603" pitchFamily="34" charset="77"/>
              </a:rPr>
              <a:t>Additional Information</a:t>
            </a:r>
          </a:p>
        </p:txBody>
      </p:sp>
      <p:sp>
        <p:nvSpPr>
          <p:cNvPr id="12" name="TextBox 11">
            <a:extLst>
              <a:ext uri="{FF2B5EF4-FFF2-40B4-BE49-F238E27FC236}">
                <a16:creationId xmlns:a16="http://schemas.microsoft.com/office/drawing/2014/main" id="{DB449CAF-43C9-C6FA-10CD-09BA183721E6}"/>
              </a:ext>
            </a:extLst>
          </p:cNvPr>
          <p:cNvSpPr txBox="1"/>
          <p:nvPr/>
        </p:nvSpPr>
        <p:spPr>
          <a:xfrm>
            <a:off x="123568" y="912169"/>
            <a:ext cx="11541211" cy="1631216"/>
          </a:xfrm>
          <a:prstGeom prst="rect">
            <a:avLst/>
          </a:prstGeom>
          <a:noFill/>
        </p:spPr>
        <p:txBody>
          <a:bodyPr wrap="square">
            <a:spAutoFit/>
          </a:bodyPr>
          <a:lstStyle/>
          <a:p>
            <a:pPr marL="742950" lvl="1" indent="-285750">
              <a:lnSpc>
                <a:spcPct val="100000"/>
              </a:lnSpc>
              <a:buFont typeface="Arial" panose="020B0604020202020204" pitchFamily="34" charset="0"/>
              <a:buChar char="•"/>
            </a:pPr>
            <a:r>
              <a:rPr lang="en-US" sz="2000">
                <a:solidFill>
                  <a:srgbClr val="1B1B1B"/>
                </a:solidFill>
                <a:effectLst/>
                <a:latin typeface="Tw Cen MT" panose="020B0602020104020603" pitchFamily="34" charset="77"/>
              </a:rPr>
              <a:t>Only eligible organizations that have </a:t>
            </a:r>
            <a:r>
              <a:rPr lang="en-US" sz="2000" b="1">
                <a:solidFill>
                  <a:srgbClr val="1B1B1B"/>
                </a:solidFill>
                <a:effectLst/>
                <a:latin typeface="Tw Cen MT" panose="020B0602020104020603" pitchFamily="34" charset="77"/>
              </a:rPr>
              <a:t>received an official Program Officer Concurrence Email inviting a full proposal</a:t>
            </a:r>
            <a:r>
              <a:rPr lang="en-US" sz="2000">
                <a:solidFill>
                  <a:srgbClr val="1B1B1B"/>
                </a:solidFill>
                <a:effectLst/>
                <a:latin typeface="Tw Cen MT" panose="020B0602020104020603" pitchFamily="34" charset="77"/>
              </a:rPr>
              <a:t> may submit a full proposal</a:t>
            </a:r>
            <a:endParaRPr lang="en-US" sz="2000">
              <a:solidFill>
                <a:srgbClr val="1B1B1B"/>
              </a:solidFill>
              <a:latin typeface="Tw Cen MT" panose="020B0602020104020603" pitchFamily="34" charset="77"/>
            </a:endParaRPr>
          </a:p>
          <a:p>
            <a:pPr marL="742950" lvl="1" indent="-285750">
              <a:lnSpc>
                <a:spcPct val="100000"/>
              </a:lnSpc>
              <a:buFont typeface="Arial" panose="020B0604020202020204" pitchFamily="34" charset="0"/>
              <a:buChar char="•"/>
            </a:pPr>
            <a:r>
              <a:rPr lang="en-US" sz="2000">
                <a:solidFill>
                  <a:srgbClr val="1B1B1B"/>
                </a:solidFill>
                <a:effectLst/>
                <a:latin typeface="Tw Cen MT" panose="020B0602020104020603" pitchFamily="34" charset="77"/>
              </a:rPr>
              <a:t>To receive the invitation, potential proposers must submit a Concept Outline document and receive an official response (via email) from a cognizant Program Director. </a:t>
            </a:r>
            <a:r>
              <a:rPr lang="en-US" sz="2000" i="1">
                <a:solidFill>
                  <a:srgbClr val="1B1B1B"/>
                </a:solidFill>
                <a:effectLst/>
                <a:latin typeface="Tw Cen MT" panose="020B0602020104020603" pitchFamily="34" charset="77"/>
              </a:rPr>
              <a:t>Please see section V.A of the solicitation for details</a:t>
            </a:r>
            <a:endParaRPr lang="en-US" sz="2000" b="0" i="0" u="none" strike="noStrike">
              <a:solidFill>
                <a:srgbClr val="1B1B1B"/>
              </a:solidFill>
              <a:effectLst/>
              <a:latin typeface="Tw Cen MT" panose="020B0602020104020603" pitchFamily="34" charset="77"/>
            </a:endParaRPr>
          </a:p>
        </p:txBody>
      </p:sp>
      <p:sp>
        <p:nvSpPr>
          <p:cNvPr id="18" name="TextBox 17">
            <a:extLst>
              <a:ext uri="{FF2B5EF4-FFF2-40B4-BE49-F238E27FC236}">
                <a16:creationId xmlns:a16="http://schemas.microsoft.com/office/drawing/2014/main" id="{1237A437-588C-0A47-1652-9CBE89AC79FC}"/>
              </a:ext>
            </a:extLst>
          </p:cNvPr>
          <p:cNvSpPr txBox="1"/>
          <p:nvPr/>
        </p:nvSpPr>
        <p:spPr>
          <a:xfrm>
            <a:off x="414981" y="2883455"/>
            <a:ext cx="11541210" cy="2616101"/>
          </a:xfrm>
          <a:prstGeom prst="rect">
            <a:avLst/>
          </a:prstGeom>
          <a:noFill/>
        </p:spPr>
        <p:txBody>
          <a:bodyPr wrap="square">
            <a:spAutoFit/>
          </a:bodyPr>
          <a:lstStyle/>
          <a:p>
            <a:pPr>
              <a:lnSpc>
                <a:spcPct val="100000"/>
              </a:lnSpc>
            </a:pPr>
            <a:r>
              <a:rPr lang="en-US" sz="2400" b="1">
                <a:latin typeface="Tw Cen MT" panose="020B0602020104020603" pitchFamily="34" charset="77"/>
              </a:rPr>
              <a:t>Limit on Number of Proposals per Organization:</a:t>
            </a:r>
          </a:p>
          <a:p>
            <a:pPr marL="628650" lvl="1" indent="-171450">
              <a:lnSpc>
                <a:spcPct val="100000"/>
              </a:lnSpc>
              <a:buFont typeface="Arial" panose="020B0604020202020204" pitchFamily="34" charset="0"/>
              <a:buChar char="•"/>
            </a:pPr>
            <a:r>
              <a:rPr lang="en-US" sz="2000" b="0" i="0" u="none" strike="noStrike">
                <a:solidFill>
                  <a:srgbClr val="1B1B1B"/>
                </a:solidFill>
                <a:effectLst/>
                <a:latin typeface="Tw Cen MT" panose="020B0602020104020603" pitchFamily="34" charset="77"/>
              </a:rPr>
              <a:t>An organization may submit one proposal per submission window</a:t>
            </a:r>
          </a:p>
          <a:p>
            <a:pPr marL="628650" lvl="1" indent="-171450">
              <a:lnSpc>
                <a:spcPct val="100000"/>
              </a:lnSpc>
              <a:buFont typeface="Arial" panose="020B0604020202020204" pitchFamily="34" charset="0"/>
              <a:buChar char="•"/>
            </a:pPr>
            <a:r>
              <a:rPr lang="en-US" sz="2000" b="0" i="0" u="none" strike="noStrike">
                <a:solidFill>
                  <a:srgbClr val="1B1B1B"/>
                </a:solidFill>
                <a:effectLst/>
                <a:latin typeface="Tw Cen MT" panose="020B0602020104020603" pitchFamily="34" charset="77"/>
              </a:rPr>
              <a:t>An organization must wait for a determination from NSF (e.g., Award, Decline, or Returned Without Review) on the pending proposal before submitting a new proposal in the next window.</a:t>
            </a:r>
          </a:p>
          <a:p>
            <a:pPr marL="628650" lvl="1" indent="-171450">
              <a:lnSpc>
                <a:spcPct val="100000"/>
              </a:lnSpc>
              <a:buFont typeface="Arial" panose="020B0604020202020204" pitchFamily="34" charset="0"/>
              <a:buChar char="•"/>
            </a:pPr>
            <a:r>
              <a:rPr lang="en-US" sz="2000" b="0" i="0" u="none" strike="noStrike">
                <a:solidFill>
                  <a:srgbClr val="1B1B1B"/>
                </a:solidFill>
                <a:effectLst/>
                <a:latin typeface="Tw Cen MT" panose="020B0602020104020603" pitchFamily="34" charset="77"/>
              </a:rPr>
              <a:t>Declined proposals require a new invitation to submit (via the Concept Outline process) and significant revision</a:t>
            </a:r>
            <a:r>
              <a:rPr lang="en-US" sz="2000">
                <a:solidFill>
                  <a:srgbClr val="1B1B1B"/>
                </a:solidFill>
                <a:latin typeface="Tw Cen MT" panose="020B0602020104020603" pitchFamily="34" charset="77"/>
              </a:rPr>
              <a:t>.</a:t>
            </a:r>
          </a:p>
          <a:p>
            <a:pPr marL="628650" lvl="1" indent="-171450">
              <a:lnSpc>
                <a:spcPct val="100000"/>
              </a:lnSpc>
              <a:buFont typeface="Arial" panose="020B0604020202020204" pitchFamily="34" charset="0"/>
              <a:buChar char="•"/>
            </a:pPr>
            <a:r>
              <a:rPr lang="en-US" sz="2000">
                <a:latin typeface="Tw Cen MT" panose="020B0602020104020603" pitchFamily="34" charset="77"/>
              </a:rPr>
              <a:t>An organization that has received an invitation to submit a full proposal must wait for that proposal to be submitted and resolved before submitting another Concept Outline</a:t>
            </a:r>
          </a:p>
        </p:txBody>
      </p:sp>
    </p:spTree>
    <p:extLst>
      <p:ext uri="{BB962C8B-B14F-4D97-AF65-F5344CB8AC3E}">
        <p14:creationId xmlns:p14="http://schemas.microsoft.com/office/powerpoint/2010/main" val="1640146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33AC-8E97-96F0-1088-544CF870DD7F}"/>
              </a:ext>
            </a:extLst>
          </p:cNvPr>
          <p:cNvSpPr>
            <a:spLocks noGrp="1"/>
          </p:cNvSpPr>
          <p:nvPr>
            <p:ph type="title"/>
          </p:nvPr>
        </p:nvSpPr>
        <p:spPr>
          <a:xfrm>
            <a:off x="264695" y="1334530"/>
            <a:ext cx="11709002" cy="2389495"/>
          </a:xfrm>
        </p:spPr>
        <p:txBody>
          <a:bodyPr/>
          <a:lstStyle/>
          <a:p>
            <a:pPr algn="ctr"/>
            <a:r>
              <a:rPr lang="en-US" b="1">
                <a:latin typeface="Tw Cen MT" panose="020B0602020104020603" pitchFamily="34" charset="77"/>
              </a:rPr>
              <a:t>Part IV: </a:t>
            </a:r>
            <a:r>
              <a:rPr lang="en-US" b="1" kern="100">
                <a:latin typeface="Tw Cen MT" panose="020B0602020104020603" pitchFamily="34" charset="77"/>
                <a:ea typeface="Aptos" panose="020B0004020202020204" pitchFamily="34" charset="0"/>
                <a:cs typeface="Times New Roman" panose="02020603050405020304" pitchFamily="18" charset="0"/>
              </a:rPr>
              <a:t>Crafting Quality Concept Outlines​ </a:t>
            </a:r>
            <a:r>
              <a:rPr lang="en-US" b="1">
                <a:latin typeface="Tw Cen MT" panose="020B0602020104020603" pitchFamily="34" charset="77"/>
              </a:rPr>
              <a:t>(COs)</a:t>
            </a:r>
          </a:p>
        </p:txBody>
      </p:sp>
    </p:spTree>
    <p:extLst>
      <p:ext uri="{BB962C8B-B14F-4D97-AF65-F5344CB8AC3E}">
        <p14:creationId xmlns:p14="http://schemas.microsoft.com/office/powerpoint/2010/main" val="298386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78996-4F9B-0C3F-5D4D-D11918FE76BC}"/>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862563E-3D73-C845-E255-4F40D79E1534}"/>
              </a:ext>
            </a:extLst>
          </p:cNvPr>
          <p:cNvSpPr>
            <a:spLocks noGrp="1"/>
          </p:cNvSpPr>
          <p:nvPr>
            <p:ph idx="1"/>
          </p:nvPr>
        </p:nvSpPr>
        <p:spPr>
          <a:xfrm>
            <a:off x="380649" y="1241376"/>
            <a:ext cx="11183565" cy="4375247"/>
          </a:xfrm>
        </p:spPr>
        <p:txBody>
          <a:bodyPr>
            <a:noAutofit/>
          </a:bodyPr>
          <a:lstStyle/>
          <a:p>
            <a:pPr>
              <a:lnSpc>
                <a:spcPct val="100000"/>
              </a:lnSpc>
            </a:pPr>
            <a:r>
              <a:rPr lang="en-US" sz="2400" b="0" i="0" u="none" strike="noStrike">
                <a:solidFill>
                  <a:srgbClr val="1B1B1B"/>
                </a:solidFill>
                <a:effectLst/>
                <a:latin typeface="Tw Cen MT" panose="020B0602020104020603" pitchFamily="34" charset="77"/>
              </a:rPr>
              <a:t>All proposers</a:t>
            </a:r>
            <a:r>
              <a:rPr lang="en-US" sz="2400">
                <a:solidFill>
                  <a:srgbClr val="1B1B1B"/>
                </a:solidFill>
                <a:latin typeface="Tw Cen MT" panose="020B0602020104020603" pitchFamily="34" charset="77"/>
              </a:rPr>
              <a:t> must first submit a </a:t>
            </a:r>
            <a:r>
              <a:rPr lang="en-US" sz="2400" b="1" u="sng">
                <a:solidFill>
                  <a:srgbClr val="1B1B1B"/>
                </a:solidFill>
                <a:latin typeface="Tw Cen MT" panose="020B0602020104020603" pitchFamily="34" charset="77"/>
              </a:rPr>
              <a:t>two-page</a:t>
            </a:r>
            <a:r>
              <a:rPr lang="en-US" sz="2400">
                <a:solidFill>
                  <a:srgbClr val="1B1B1B"/>
                </a:solidFill>
                <a:latin typeface="Tw Cen MT" panose="020B0602020104020603" pitchFamily="34" charset="77"/>
              </a:rPr>
              <a:t> concept outline</a:t>
            </a:r>
          </a:p>
          <a:p>
            <a:r>
              <a:rPr lang="en-US" sz="2400">
                <a:latin typeface="Tw Cen MT" panose="020B0602020104020603" pitchFamily="34" charset="77"/>
                <a:ea typeface="+mn-lt"/>
                <a:cs typeface="+mn-lt"/>
              </a:rPr>
              <a:t>NSF will review Concept Outlines on an ongoing basis</a:t>
            </a:r>
            <a:r>
              <a:rPr lang="en-US" sz="2400">
                <a:effectLst/>
                <a:latin typeface="Tw Cen MT" panose="020B0602020104020603" pitchFamily="34" charset="77"/>
                <a:cs typeface="Arial"/>
              </a:rPr>
              <a:t> for potential to be responsive to </a:t>
            </a:r>
            <a:r>
              <a:rPr lang="en-US" sz="2400" err="1">
                <a:effectLst/>
                <a:latin typeface="Tw Cen MT" panose="020B0602020104020603" pitchFamily="34" charset="77"/>
                <a:cs typeface="Arial"/>
              </a:rPr>
              <a:t>ExpandAI</a:t>
            </a:r>
            <a:r>
              <a:rPr lang="en-US" sz="2400">
                <a:effectLst/>
                <a:latin typeface="Tw Cen MT" panose="020B0602020104020603" pitchFamily="34" charset="77"/>
                <a:cs typeface="Arial"/>
              </a:rPr>
              <a:t> program goals</a:t>
            </a:r>
          </a:p>
          <a:p>
            <a:pPr>
              <a:lnSpc>
                <a:spcPct val="100000"/>
              </a:lnSpc>
            </a:pPr>
            <a:r>
              <a:rPr lang="en-US" sz="2400">
                <a:solidFill>
                  <a:srgbClr val="1B1B1B"/>
                </a:solidFill>
                <a:latin typeface="Tw Cen MT" panose="020B0602020104020603" pitchFamily="34" charset="77"/>
              </a:rPr>
              <a:t>Process ensures proposers do not expend time or resources preparing full proposals that do not have strong potential to be responsive to the program objectives</a:t>
            </a:r>
          </a:p>
          <a:p>
            <a:pPr>
              <a:lnSpc>
                <a:spcPct val="100000"/>
              </a:lnSpc>
            </a:pPr>
            <a:r>
              <a:rPr lang="en-US" sz="2400">
                <a:solidFill>
                  <a:srgbClr val="1B1B1B"/>
                </a:solidFill>
                <a:latin typeface="Tw Cen MT" panose="020B0602020104020603" pitchFamily="34" charset="77"/>
              </a:rPr>
              <a:t>COs are </a:t>
            </a:r>
            <a:r>
              <a:rPr lang="en-US" sz="2400" u="sng">
                <a:solidFill>
                  <a:srgbClr val="1B1B1B"/>
                </a:solidFill>
                <a:latin typeface="Tw Cen MT" panose="020B0602020104020603" pitchFamily="34" charset="77"/>
              </a:rPr>
              <a:t>required</a:t>
            </a:r>
            <a:r>
              <a:rPr lang="en-US" sz="2400">
                <a:solidFill>
                  <a:srgbClr val="1B1B1B"/>
                </a:solidFill>
                <a:latin typeface="Tw Cen MT" panose="020B0602020104020603" pitchFamily="34" charset="77"/>
              </a:rPr>
              <a:t> for both tracks (CAP and PARTNER)</a:t>
            </a:r>
          </a:p>
          <a:p>
            <a:pPr>
              <a:lnSpc>
                <a:spcPct val="100000"/>
              </a:lnSpc>
            </a:pPr>
            <a:r>
              <a:rPr lang="en-US" sz="2400">
                <a:solidFill>
                  <a:srgbClr val="1B1B1B"/>
                </a:solidFill>
                <a:latin typeface="Tw Cen MT" panose="020B0602020104020603" pitchFamily="34" charset="77"/>
              </a:rPr>
              <a:t>COs must be sent as PDF attachment in an email sent to: </a:t>
            </a:r>
            <a:r>
              <a:rPr lang="en-US" sz="2400">
                <a:solidFill>
                  <a:srgbClr val="1B1B1B"/>
                </a:solidFill>
                <a:latin typeface="Tw Cen MT" panose="020B0602020104020603" pitchFamily="34" charset="77"/>
                <a:hlinkClick r:id="rId2"/>
              </a:rPr>
              <a:t>expandaiprogram@nsf.gov</a:t>
            </a:r>
            <a:r>
              <a:rPr lang="en-US" sz="2400">
                <a:solidFill>
                  <a:srgbClr val="1B1B1B"/>
                </a:solidFill>
                <a:latin typeface="Tw Cen MT" panose="020B0602020104020603" pitchFamily="34" charset="77"/>
              </a:rPr>
              <a:t> </a:t>
            </a:r>
          </a:p>
          <a:p>
            <a:pPr>
              <a:lnSpc>
                <a:spcPct val="100000"/>
              </a:lnSpc>
            </a:pPr>
            <a:r>
              <a:rPr lang="en-US" sz="2400">
                <a:solidFill>
                  <a:srgbClr val="1B1B1B"/>
                </a:solidFill>
                <a:latin typeface="Tw Cen MT" panose="020B0602020104020603" pitchFamily="34" charset="77"/>
              </a:rPr>
              <a:t>Format SUBJECT line: “CO: [Title as it appears in Concept Outline]”</a:t>
            </a:r>
          </a:p>
          <a:p>
            <a:pPr marL="457200" lvl="1" indent="0">
              <a:lnSpc>
                <a:spcPct val="100000"/>
              </a:lnSpc>
              <a:buNone/>
            </a:pPr>
            <a:r>
              <a:rPr lang="en-US">
                <a:solidFill>
                  <a:srgbClr val="1B1B1B"/>
                </a:solidFill>
                <a:latin typeface="Tw Cen MT" panose="020B0602020104020603" pitchFamily="34" charset="77"/>
              </a:rPr>
              <a:t>(For Example CO: CAP: AI Capacity Building in XYZ University)</a:t>
            </a:r>
          </a:p>
        </p:txBody>
      </p:sp>
      <p:sp>
        <p:nvSpPr>
          <p:cNvPr id="6" name="TextBox 5">
            <a:extLst>
              <a:ext uri="{FF2B5EF4-FFF2-40B4-BE49-F238E27FC236}">
                <a16:creationId xmlns:a16="http://schemas.microsoft.com/office/drawing/2014/main" id="{5E7F3443-473B-F379-C8D4-C85AC96A4FB5}"/>
              </a:ext>
            </a:extLst>
          </p:cNvPr>
          <p:cNvSpPr txBox="1"/>
          <p:nvPr/>
        </p:nvSpPr>
        <p:spPr>
          <a:xfrm>
            <a:off x="243565" y="105509"/>
            <a:ext cx="6986180" cy="646331"/>
          </a:xfrm>
          <a:prstGeom prst="rect">
            <a:avLst/>
          </a:prstGeom>
          <a:noFill/>
        </p:spPr>
        <p:txBody>
          <a:bodyPr wrap="square">
            <a:spAutoFit/>
          </a:bodyPr>
          <a:lstStyle/>
          <a:p>
            <a:r>
              <a:rPr lang="en-US" sz="3600" b="1">
                <a:latin typeface="Tw Cen MT" panose="020B0602020104020603" pitchFamily="34" charset="77"/>
              </a:rPr>
              <a:t>Concept Outlines</a:t>
            </a:r>
          </a:p>
        </p:txBody>
      </p:sp>
    </p:spTree>
    <p:extLst>
      <p:ext uri="{BB962C8B-B14F-4D97-AF65-F5344CB8AC3E}">
        <p14:creationId xmlns:p14="http://schemas.microsoft.com/office/powerpoint/2010/main" val="1806072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F3759-88BD-33AF-0FF5-6A163BE8393F}"/>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57BD2D5-EDBB-5E20-5816-EB236AFCA85C}"/>
              </a:ext>
            </a:extLst>
          </p:cNvPr>
          <p:cNvSpPr>
            <a:spLocks noGrp="1"/>
          </p:cNvSpPr>
          <p:nvPr>
            <p:ph idx="1"/>
          </p:nvPr>
        </p:nvSpPr>
        <p:spPr>
          <a:xfrm>
            <a:off x="231209" y="753730"/>
            <a:ext cx="11729582" cy="5327717"/>
          </a:xfrm>
        </p:spPr>
        <p:txBody>
          <a:bodyPr>
            <a:noAutofit/>
          </a:bodyPr>
          <a:lstStyle/>
          <a:p>
            <a:pPr>
              <a:lnSpc>
                <a:spcPct val="100000"/>
              </a:lnSpc>
            </a:pPr>
            <a:r>
              <a:rPr lang="en-US" sz="2400">
                <a:effectLst/>
                <a:latin typeface="Tw Cen MT" panose="020B0602020104020603" pitchFamily="34" charset="77"/>
                <a:cs typeface="Arial"/>
              </a:rPr>
              <a:t>If Concept Outline is </a:t>
            </a:r>
            <a:r>
              <a:rPr lang="en-US" sz="2400" b="1" u="sng">
                <a:effectLst/>
                <a:latin typeface="Tw Cen MT" panose="020B0602020104020603" pitchFamily="34" charset="77"/>
                <a:cs typeface="Arial"/>
              </a:rPr>
              <a:t>responsive </a:t>
            </a:r>
            <a:r>
              <a:rPr lang="en-US" sz="2400">
                <a:effectLst/>
                <a:latin typeface="Tw Cen MT" panose="020B0602020104020603" pitchFamily="34" charset="77"/>
                <a:cs typeface="Arial"/>
              </a:rPr>
              <a:t>to </a:t>
            </a:r>
            <a:r>
              <a:rPr lang="en-US" sz="2400" err="1">
                <a:effectLst/>
                <a:latin typeface="Tw Cen MT" panose="020B0602020104020603" pitchFamily="34" charset="77"/>
                <a:cs typeface="Arial"/>
              </a:rPr>
              <a:t>ExpandAI</a:t>
            </a:r>
            <a:r>
              <a:rPr lang="en-US" sz="2400">
                <a:effectLst/>
                <a:latin typeface="Tw Cen MT" panose="020B0602020104020603" pitchFamily="34" charset="77"/>
                <a:cs typeface="Arial"/>
              </a:rPr>
              <a:t> program </a:t>
            </a:r>
            <a:r>
              <a:rPr lang="en-US" sz="2400">
                <a:latin typeface="Tw Cen MT" panose="020B0602020104020603" pitchFamily="34" charset="77"/>
                <a:cs typeface="Arial"/>
              </a:rPr>
              <a:t>goal</a:t>
            </a:r>
            <a:r>
              <a:rPr lang="en-US" sz="2400">
                <a:effectLst/>
                <a:latin typeface="Tw Cen MT" panose="020B0602020104020603" pitchFamily="34" charset="77"/>
                <a:cs typeface="Arial"/>
              </a:rPr>
              <a:t>s, proposer will receive an </a:t>
            </a:r>
            <a:r>
              <a:rPr lang="en-US" sz="2400">
                <a:solidFill>
                  <a:srgbClr val="1B1B1B"/>
                </a:solidFill>
                <a:latin typeface="Tw Cen MT" panose="020B0602020104020603" pitchFamily="34" charset="77"/>
              </a:rPr>
              <a:t>official invitation to submit a full proposal - </a:t>
            </a:r>
            <a:r>
              <a:rPr lang="en-US" sz="2400" b="1">
                <a:effectLst/>
                <a:latin typeface="Tw Cen MT" panose="020B0602020104020603" pitchFamily="34" charset="77"/>
                <a:cs typeface="Arial"/>
              </a:rPr>
              <a:t>Program Officer Concurrence Email </a:t>
            </a:r>
            <a:endParaRPr lang="en-US" sz="2400">
              <a:solidFill>
                <a:srgbClr val="1B1B1B"/>
              </a:solidFill>
              <a:latin typeface="Tw Cen MT" panose="020B0602020104020603" pitchFamily="34" charset="77"/>
            </a:endParaRPr>
          </a:p>
          <a:p>
            <a:pPr>
              <a:lnSpc>
                <a:spcPct val="100000"/>
              </a:lnSpc>
            </a:pPr>
            <a:r>
              <a:rPr lang="en-US" sz="2400">
                <a:solidFill>
                  <a:srgbClr val="1B1B1B"/>
                </a:solidFill>
                <a:latin typeface="Tw Cen MT" panose="020B0602020104020603" pitchFamily="34" charset="77"/>
              </a:rPr>
              <a:t>Proposers have up to 12 months from date of Program Officer Concurrence Email to submit full proposal</a:t>
            </a:r>
          </a:p>
          <a:p>
            <a:pPr>
              <a:lnSpc>
                <a:spcPct val="100000"/>
              </a:lnSpc>
            </a:pPr>
            <a:r>
              <a:rPr lang="en-US" sz="2400">
                <a:effectLst/>
                <a:latin typeface="Tw Cen MT" panose="020B0602020104020603" pitchFamily="34" charset="77"/>
                <a:cs typeface="Arial"/>
              </a:rPr>
              <a:t>If Concept Outline is </a:t>
            </a:r>
            <a:r>
              <a:rPr lang="en-US" sz="2400" b="1" u="sng">
                <a:effectLst/>
                <a:latin typeface="Tw Cen MT" panose="020B0602020104020603" pitchFamily="34" charset="77"/>
                <a:cs typeface="Arial"/>
              </a:rPr>
              <a:t>not responsive </a:t>
            </a:r>
            <a:r>
              <a:rPr lang="en-US" sz="2400">
                <a:effectLst/>
                <a:latin typeface="Tw Cen MT" panose="020B0602020104020603" pitchFamily="34" charset="77"/>
                <a:cs typeface="Arial"/>
              </a:rPr>
              <a:t>to </a:t>
            </a:r>
            <a:r>
              <a:rPr lang="en-US" sz="2400" err="1">
                <a:effectLst/>
                <a:latin typeface="Tw Cen MT" panose="020B0602020104020603" pitchFamily="34" charset="77"/>
                <a:cs typeface="Arial"/>
              </a:rPr>
              <a:t>ExpandAI</a:t>
            </a:r>
            <a:r>
              <a:rPr lang="en-US" sz="2400">
                <a:effectLst/>
                <a:latin typeface="Tw Cen MT" panose="020B0602020104020603" pitchFamily="34" charset="77"/>
                <a:cs typeface="Arial"/>
              </a:rPr>
              <a:t> program </a:t>
            </a:r>
            <a:r>
              <a:rPr lang="en-US" sz="2400">
                <a:latin typeface="Tw Cen MT" panose="020B0602020104020603" pitchFamily="34" charset="77"/>
                <a:cs typeface="Arial"/>
              </a:rPr>
              <a:t>goal</a:t>
            </a:r>
            <a:r>
              <a:rPr lang="en-US" sz="2400">
                <a:effectLst/>
                <a:latin typeface="Tw Cen MT" panose="020B0602020104020603" pitchFamily="34" charset="77"/>
                <a:cs typeface="Arial"/>
              </a:rPr>
              <a:t>s, proposer will receive notice </a:t>
            </a:r>
            <a:r>
              <a:rPr lang="en-US" sz="2400" b="1" u="sng">
                <a:effectLst/>
                <a:latin typeface="Tw Cen MT" panose="020B0602020104020603" pitchFamily="34" charset="77"/>
                <a:cs typeface="Arial"/>
              </a:rPr>
              <a:t>not</a:t>
            </a:r>
            <a:r>
              <a:rPr lang="en-US" sz="2400">
                <a:effectLst/>
                <a:latin typeface="Tw Cen MT" panose="020B0602020104020603" pitchFamily="34" charset="77"/>
                <a:cs typeface="Arial"/>
              </a:rPr>
              <a:t> to submit a proposal</a:t>
            </a:r>
          </a:p>
          <a:p>
            <a:pPr>
              <a:lnSpc>
                <a:spcPct val="100000"/>
              </a:lnSpc>
            </a:pPr>
            <a:r>
              <a:rPr lang="en-US" sz="2400">
                <a:effectLst/>
                <a:latin typeface="Tw Cen MT" panose="020B0602020104020603" pitchFamily="34" charset="77"/>
                <a:cs typeface="Arial"/>
              </a:rPr>
              <a:t>Proposers </a:t>
            </a:r>
            <a:r>
              <a:rPr lang="en-US" sz="2400" b="1" u="sng">
                <a:effectLst/>
                <a:latin typeface="Tw Cen MT" panose="020B0602020104020603" pitchFamily="34" charset="77"/>
                <a:cs typeface="Arial"/>
              </a:rPr>
              <a:t>not invited to submit </a:t>
            </a:r>
            <a:r>
              <a:rPr lang="en-US" sz="2400">
                <a:effectLst/>
                <a:latin typeface="Tw Cen MT" panose="020B0602020104020603" pitchFamily="34" charset="77"/>
                <a:cs typeface="Arial"/>
              </a:rPr>
              <a:t>a full proposal in response to a Concept Outline may submit a new Concept Outline </a:t>
            </a:r>
            <a:r>
              <a:rPr lang="en-US" sz="2400">
                <a:effectLst/>
                <a:latin typeface="Tw Cen MT" panose="020B0602020104020603" pitchFamily="34" charset="77"/>
                <a:cs typeface="Helvetica"/>
              </a:rPr>
              <a:t>after the start of the next submission window (sooner, by exception, if specifically invited by the program)</a:t>
            </a:r>
            <a:endParaRPr lang="en-US" sz="2400">
              <a:solidFill>
                <a:srgbClr val="1B1B1B"/>
              </a:solidFill>
              <a:latin typeface="Tw Cen MT" panose="020B0602020104020603" pitchFamily="34" charset="77"/>
            </a:endParaRPr>
          </a:p>
          <a:p>
            <a:pPr>
              <a:lnSpc>
                <a:spcPct val="100000"/>
              </a:lnSpc>
            </a:pPr>
            <a:r>
              <a:rPr lang="en-US" sz="2400">
                <a:solidFill>
                  <a:srgbClr val="1B1B1B"/>
                </a:solidFill>
                <a:latin typeface="Tw Cen MT" panose="020B0602020104020603" pitchFamily="34" charset="77"/>
              </a:rPr>
              <a:t>Resubmitted COs need to have been substantially revised according to reviewers' comments</a:t>
            </a:r>
          </a:p>
          <a:p>
            <a:pPr>
              <a:lnSpc>
                <a:spcPct val="100000"/>
              </a:lnSpc>
            </a:pPr>
            <a:r>
              <a:rPr lang="en-US" sz="2400">
                <a:effectLst/>
                <a:latin typeface="Tw Cen MT" panose="020B0602020104020603" pitchFamily="34" charset="77"/>
                <a:cs typeface="Arial"/>
              </a:rPr>
              <a:t>Proposers who do not receive an invitation to submit a proposal are not eligible to apply for </a:t>
            </a:r>
            <a:r>
              <a:rPr lang="en-US" sz="2400" err="1">
                <a:effectLst/>
                <a:latin typeface="Tw Cen MT" panose="020B0602020104020603" pitchFamily="34" charset="77"/>
                <a:cs typeface="Arial"/>
              </a:rPr>
              <a:t>ExpandAI</a:t>
            </a:r>
            <a:r>
              <a:rPr lang="en-US" sz="2400">
                <a:effectLst/>
                <a:latin typeface="Tw Cen MT" panose="020B0602020104020603" pitchFamily="34" charset="77"/>
                <a:cs typeface="Arial"/>
              </a:rPr>
              <a:t> funding. Proposals will be RWR</a:t>
            </a:r>
          </a:p>
          <a:p>
            <a:pPr>
              <a:lnSpc>
                <a:spcPct val="100000"/>
              </a:lnSpc>
            </a:pPr>
            <a:endParaRPr lang="en-US" sz="2400">
              <a:solidFill>
                <a:srgbClr val="1B1B1B"/>
              </a:solidFill>
              <a:latin typeface="Tw Cen MT" panose="020B0602020104020603" pitchFamily="34" charset="77"/>
            </a:endParaRPr>
          </a:p>
          <a:p>
            <a:pPr>
              <a:lnSpc>
                <a:spcPct val="100000"/>
              </a:lnSpc>
            </a:pPr>
            <a:endParaRPr lang="en-US" sz="2400">
              <a:solidFill>
                <a:srgbClr val="1B1B1B"/>
              </a:solidFill>
              <a:latin typeface="Tw Cen MT" panose="020B0602020104020603" pitchFamily="34" charset="77"/>
            </a:endParaRPr>
          </a:p>
        </p:txBody>
      </p:sp>
      <p:sp>
        <p:nvSpPr>
          <p:cNvPr id="6" name="TextBox 5">
            <a:extLst>
              <a:ext uri="{FF2B5EF4-FFF2-40B4-BE49-F238E27FC236}">
                <a16:creationId xmlns:a16="http://schemas.microsoft.com/office/drawing/2014/main" id="{542F3FD2-2B1D-F698-49C9-C49797F5B078}"/>
              </a:ext>
            </a:extLst>
          </p:cNvPr>
          <p:cNvSpPr txBox="1"/>
          <p:nvPr/>
        </p:nvSpPr>
        <p:spPr>
          <a:xfrm>
            <a:off x="231209" y="107399"/>
            <a:ext cx="6986180" cy="646331"/>
          </a:xfrm>
          <a:prstGeom prst="rect">
            <a:avLst/>
          </a:prstGeom>
          <a:noFill/>
        </p:spPr>
        <p:txBody>
          <a:bodyPr wrap="square">
            <a:spAutoFit/>
          </a:bodyPr>
          <a:lstStyle/>
          <a:p>
            <a:r>
              <a:rPr lang="en-US" sz="3600" b="1">
                <a:latin typeface="Tw Cen MT" panose="020B0602020104020603" pitchFamily="34" charset="77"/>
              </a:rPr>
              <a:t>Concept Outlines (contd.)</a:t>
            </a:r>
          </a:p>
        </p:txBody>
      </p:sp>
    </p:spTree>
    <p:extLst>
      <p:ext uri="{BB962C8B-B14F-4D97-AF65-F5344CB8AC3E}">
        <p14:creationId xmlns:p14="http://schemas.microsoft.com/office/powerpoint/2010/main" val="651394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5F7FB-ED78-422C-ED84-BB83A43AEAD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002B40E-8024-4071-7E40-E985E2E3D696}"/>
              </a:ext>
            </a:extLst>
          </p:cNvPr>
          <p:cNvSpPr txBox="1"/>
          <p:nvPr/>
        </p:nvSpPr>
        <p:spPr>
          <a:xfrm>
            <a:off x="218851" y="391422"/>
            <a:ext cx="6986180" cy="584775"/>
          </a:xfrm>
          <a:prstGeom prst="rect">
            <a:avLst/>
          </a:prstGeom>
          <a:noFill/>
        </p:spPr>
        <p:txBody>
          <a:bodyPr wrap="square">
            <a:spAutoFit/>
          </a:bodyPr>
          <a:lstStyle/>
          <a:p>
            <a:r>
              <a:rPr lang="en-US" sz="3200"/>
              <a:t>Anatomy of a Concept Outline</a:t>
            </a:r>
          </a:p>
        </p:txBody>
      </p:sp>
      <p:pic>
        <p:nvPicPr>
          <p:cNvPr id="2" name="Picture 1">
            <a:extLst>
              <a:ext uri="{FF2B5EF4-FFF2-40B4-BE49-F238E27FC236}">
                <a16:creationId xmlns:a16="http://schemas.microsoft.com/office/drawing/2014/main" id="{F2528CD2-3E6C-C3E2-81E2-2350608F1AC2}"/>
              </a:ext>
            </a:extLst>
          </p:cNvPr>
          <p:cNvPicPr>
            <a:picLocks noChangeAspect="1"/>
          </p:cNvPicPr>
          <p:nvPr/>
        </p:nvPicPr>
        <p:blipFill>
          <a:blip r:embed="rId2"/>
          <a:stretch>
            <a:fillRect/>
          </a:stretch>
        </p:blipFill>
        <p:spPr>
          <a:xfrm>
            <a:off x="218851" y="976197"/>
            <a:ext cx="5354487" cy="4103803"/>
          </a:xfrm>
          <a:prstGeom prst="rect">
            <a:avLst/>
          </a:prstGeom>
        </p:spPr>
      </p:pic>
      <p:sp>
        <p:nvSpPr>
          <p:cNvPr id="4" name="TextBox 3">
            <a:extLst>
              <a:ext uri="{FF2B5EF4-FFF2-40B4-BE49-F238E27FC236}">
                <a16:creationId xmlns:a16="http://schemas.microsoft.com/office/drawing/2014/main" id="{984621F5-82C6-4D65-6715-9C73CABC6F17}"/>
              </a:ext>
            </a:extLst>
          </p:cNvPr>
          <p:cNvSpPr txBox="1"/>
          <p:nvPr/>
        </p:nvSpPr>
        <p:spPr>
          <a:xfrm>
            <a:off x="5573338" y="414646"/>
            <a:ext cx="6399810" cy="954107"/>
          </a:xfrm>
          <a:prstGeom prst="rect">
            <a:avLst/>
          </a:prstGeom>
          <a:noFill/>
        </p:spPr>
        <p:txBody>
          <a:bodyPr wrap="square">
            <a:spAutoFit/>
          </a:bodyPr>
          <a:lstStyle/>
          <a:p>
            <a:pPr marL="457200" lvl="1" indent="0">
              <a:lnSpc>
                <a:spcPct val="100000"/>
              </a:lnSpc>
              <a:buNone/>
            </a:pPr>
            <a:r>
              <a:rPr lang="en-US" sz="2000">
                <a:solidFill>
                  <a:srgbClr val="1B1B1B"/>
                </a:solidFill>
              </a:rPr>
              <a:t>1. </a:t>
            </a:r>
            <a:r>
              <a:rPr lang="en-US" sz="2000" b="1" u="sng">
                <a:solidFill>
                  <a:srgbClr val="1B1B1B"/>
                </a:solidFill>
              </a:rPr>
              <a:t>Title</a:t>
            </a:r>
            <a:r>
              <a:rPr lang="en-US" sz="2000">
                <a:solidFill>
                  <a:srgbClr val="1B1B1B"/>
                </a:solidFill>
              </a:rPr>
              <a:t>: [CAP or PARTNER] </a:t>
            </a:r>
            <a:r>
              <a:rPr lang="en-US" sz="1800">
                <a:solidFill>
                  <a:srgbClr val="1B1B1B"/>
                </a:solidFill>
              </a:rPr>
              <a:t>Concise, descriptive title of project proceeded by CAP: or PARTNER: for each respective track.</a:t>
            </a:r>
          </a:p>
        </p:txBody>
      </p:sp>
      <p:sp>
        <p:nvSpPr>
          <p:cNvPr id="7" name="TextBox 6">
            <a:extLst>
              <a:ext uri="{FF2B5EF4-FFF2-40B4-BE49-F238E27FC236}">
                <a16:creationId xmlns:a16="http://schemas.microsoft.com/office/drawing/2014/main" id="{BC966FDB-BE47-DBAB-1BE9-09781ED08F12}"/>
              </a:ext>
            </a:extLst>
          </p:cNvPr>
          <p:cNvSpPr txBox="1"/>
          <p:nvPr/>
        </p:nvSpPr>
        <p:spPr>
          <a:xfrm>
            <a:off x="5573338" y="1707984"/>
            <a:ext cx="6399811" cy="677108"/>
          </a:xfrm>
          <a:prstGeom prst="rect">
            <a:avLst/>
          </a:prstGeom>
          <a:noFill/>
        </p:spPr>
        <p:txBody>
          <a:bodyPr wrap="square">
            <a:spAutoFit/>
          </a:bodyPr>
          <a:lstStyle/>
          <a:p>
            <a:pPr marL="457200" lvl="1" indent="0">
              <a:lnSpc>
                <a:spcPct val="100000"/>
              </a:lnSpc>
              <a:buNone/>
            </a:pPr>
            <a:r>
              <a:rPr lang="en-US" sz="2000">
                <a:solidFill>
                  <a:srgbClr val="1B1B1B"/>
                </a:solidFill>
              </a:rPr>
              <a:t>2.</a:t>
            </a:r>
            <a:r>
              <a:rPr lang="en-US" sz="2000" b="1">
                <a:solidFill>
                  <a:srgbClr val="1B1B1B"/>
                </a:solidFill>
              </a:rPr>
              <a:t> </a:t>
            </a:r>
            <a:r>
              <a:rPr lang="en-US" sz="2000" b="1" u="sng">
                <a:solidFill>
                  <a:srgbClr val="1B1B1B"/>
                </a:solidFill>
              </a:rPr>
              <a:t>Name of PI and co-PIs</a:t>
            </a:r>
            <a:r>
              <a:rPr lang="en-US" sz="1800">
                <a:solidFill>
                  <a:srgbClr val="1B1B1B"/>
                </a:solidFill>
              </a:rPr>
              <a:t>: List up to 5 personnel. For PARTNER COs, include a co-PI from the partnering AI Institute</a:t>
            </a:r>
          </a:p>
        </p:txBody>
      </p:sp>
      <p:sp>
        <p:nvSpPr>
          <p:cNvPr id="9" name="TextBox 8">
            <a:extLst>
              <a:ext uri="{FF2B5EF4-FFF2-40B4-BE49-F238E27FC236}">
                <a16:creationId xmlns:a16="http://schemas.microsoft.com/office/drawing/2014/main" id="{F1021B21-A843-DC34-0567-5F9715BA72D9}"/>
              </a:ext>
            </a:extLst>
          </p:cNvPr>
          <p:cNvSpPr txBox="1"/>
          <p:nvPr/>
        </p:nvSpPr>
        <p:spPr>
          <a:xfrm>
            <a:off x="5573338" y="2724323"/>
            <a:ext cx="6618662" cy="2062103"/>
          </a:xfrm>
          <a:prstGeom prst="rect">
            <a:avLst/>
          </a:prstGeom>
          <a:noFill/>
        </p:spPr>
        <p:txBody>
          <a:bodyPr wrap="square">
            <a:spAutoFit/>
          </a:bodyPr>
          <a:lstStyle/>
          <a:p>
            <a:pPr marL="457200" lvl="1" indent="0">
              <a:lnSpc>
                <a:spcPct val="100000"/>
              </a:lnSpc>
              <a:buNone/>
            </a:pPr>
            <a:r>
              <a:rPr lang="en-US" sz="2000" b="0" i="0" u="none" strike="noStrike">
                <a:solidFill>
                  <a:srgbClr val="1B1B1B"/>
                </a:solidFill>
                <a:effectLst/>
              </a:rPr>
              <a:t>3. </a:t>
            </a:r>
            <a:r>
              <a:rPr lang="en-US" sz="2000" b="1" i="0" u="sng" strike="noStrike">
                <a:solidFill>
                  <a:srgbClr val="1B1B1B"/>
                </a:solidFill>
                <a:effectLst/>
              </a:rPr>
              <a:t>MSI Status</a:t>
            </a:r>
            <a:r>
              <a:rPr lang="en-US" sz="2000" b="0" i="0" u="none" strike="noStrike">
                <a:solidFill>
                  <a:srgbClr val="1B1B1B"/>
                </a:solidFill>
                <a:effectLst/>
              </a:rPr>
              <a:t>: (250 words) </a:t>
            </a:r>
            <a:r>
              <a:rPr lang="en-US" sz="1800" b="0" i="0" u="none" strike="noStrike">
                <a:solidFill>
                  <a:srgbClr val="1B1B1B"/>
                </a:solidFill>
                <a:effectLst/>
              </a:rPr>
              <a:t>Briefly describe the submitting institution’s current AI capacity in research, 	instruction, and infrastructure as it relates to the proposed CO.  </a:t>
            </a:r>
          </a:p>
          <a:p>
            <a:pPr marL="457200" lvl="1" indent="0">
              <a:lnSpc>
                <a:spcPct val="100000"/>
              </a:lnSpc>
              <a:buNone/>
            </a:pPr>
            <a:r>
              <a:rPr lang="en-US" sz="1800">
                <a:solidFill>
                  <a:srgbClr val="1B1B1B"/>
                </a:solidFill>
              </a:rPr>
              <a:t>	</a:t>
            </a:r>
            <a:r>
              <a:rPr lang="en-US" sz="1800" b="1">
                <a:solidFill>
                  <a:srgbClr val="1B1B1B"/>
                </a:solidFill>
              </a:rPr>
              <a:t>CAP Track</a:t>
            </a:r>
            <a:r>
              <a:rPr lang="en-US" sz="1800">
                <a:solidFill>
                  <a:srgbClr val="1B1B1B"/>
                </a:solidFill>
              </a:rPr>
              <a:t>: Demonstrate a compelling institutional need for 		capacity building in AI.</a:t>
            </a:r>
          </a:p>
          <a:p>
            <a:pPr marL="457200" lvl="1" indent="0">
              <a:lnSpc>
                <a:spcPct val="100000"/>
              </a:lnSpc>
              <a:buNone/>
            </a:pPr>
            <a:r>
              <a:rPr lang="en-US" sz="1800" b="0" i="0" u="none" strike="noStrike">
                <a:solidFill>
                  <a:srgbClr val="1B1B1B"/>
                </a:solidFill>
                <a:effectLst/>
              </a:rPr>
              <a:t>	</a:t>
            </a:r>
            <a:r>
              <a:rPr lang="en-US" sz="1800" b="1">
                <a:solidFill>
                  <a:srgbClr val="1B1B1B"/>
                </a:solidFill>
              </a:rPr>
              <a:t>PARTNER Track</a:t>
            </a:r>
            <a:r>
              <a:rPr lang="en-US" sz="1800">
                <a:solidFill>
                  <a:srgbClr val="1B1B1B"/>
                </a:solidFill>
              </a:rPr>
              <a:t>: Describe a suitable foundation for success 			in collaboration detailed in the CO.</a:t>
            </a:r>
          </a:p>
        </p:txBody>
      </p:sp>
      <p:cxnSp>
        <p:nvCxnSpPr>
          <p:cNvPr id="16" name="Straight Arrow Connector 15">
            <a:extLst>
              <a:ext uri="{FF2B5EF4-FFF2-40B4-BE49-F238E27FC236}">
                <a16:creationId xmlns:a16="http://schemas.microsoft.com/office/drawing/2014/main" id="{6013BC36-72F1-0C51-83B5-D94672C55004}"/>
              </a:ext>
            </a:extLst>
          </p:cNvPr>
          <p:cNvCxnSpPr>
            <a:cxnSpLocks/>
          </p:cNvCxnSpPr>
          <p:nvPr/>
        </p:nvCxnSpPr>
        <p:spPr>
          <a:xfrm flipH="1">
            <a:off x="3843867" y="602468"/>
            <a:ext cx="2252133" cy="110551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22040C75-5D35-4816-7672-576EE55A98DC}"/>
              </a:ext>
            </a:extLst>
          </p:cNvPr>
          <p:cNvCxnSpPr>
            <a:cxnSpLocks/>
          </p:cNvCxnSpPr>
          <p:nvPr/>
        </p:nvCxnSpPr>
        <p:spPr>
          <a:xfrm flipH="1">
            <a:off x="4708603" y="1896149"/>
            <a:ext cx="1387397" cy="41408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7A98AC02-592C-C422-04EE-5F74DF7A1BF8}"/>
              </a:ext>
            </a:extLst>
          </p:cNvPr>
          <p:cNvCxnSpPr>
            <a:cxnSpLocks/>
          </p:cNvCxnSpPr>
          <p:nvPr/>
        </p:nvCxnSpPr>
        <p:spPr>
          <a:xfrm flipH="1">
            <a:off x="4968240" y="2912488"/>
            <a:ext cx="1127760" cy="15106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1" name="Right Bracket 20">
            <a:extLst>
              <a:ext uri="{FF2B5EF4-FFF2-40B4-BE49-F238E27FC236}">
                <a16:creationId xmlns:a16="http://schemas.microsoft.com/office/drawing/2014/main" id="{2F9F5FD8-5176-2766-139D-C6901B1C69FD}"/>
              </a:ext>
            </a:extLst>
          </p:cNvPr>
          <p:cNvSpPr/>
          <p:nvPr/>
        </p:nvSpPr>
        <p:spPr>
          <a:xfrm>
            <a:off x="4821484" y="2618914"/>
            <a:ext cx="146756" cy="8100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0D6BA054-1AF7-CD43-9ABB-DFD160F999BD}"/>
              </a:ext>
            </a:extLst>
          </p:cNvPr>
          <p:cNvSpPr txBox="1"/>
          <p:nvPr/>
        </p:nvSpPr>
        <p:spPr>
          <a:xfrm>
            <a:off x="1689136" y="4971471"/>
            <a:ext cx="2413916" cy="400110"/>
          </a:xfrm>
          <a:prstGeom prst="rect">
            <a:avLst/>
          </a:prstGeom>
          <a:noFill/>
        </p:spPr>
        <p:txBody>
          <a:bodyPr wrap="square">
            <a:spAutoFit/>
          </a:bodyPr>
          <a:lstStyle/>
          <a:p>
            <a:pPr algn="ctr"/>
            <a:r>
              <a:rPr lang="en-US" sz="2000" b="1">
                <a:solidFill>
                  <a:srgbClr val="1B1B1B"/>
                </a:solidFill>
              </a:rPr>
              <a:t>2-page maximum</a:t>
            </a:r>
            <a:endParaRPr lang="en-US" sz="2000"/>
          </a:p>
        </p:txBody>
      </p:sp>
    </p:spTree>
    <p:extLst>
      <p:ext uri="{BB962C8B-B14F-4D97-AF65-F5344CB8AC3E}">
        <p14:creationId xmlns:p14="http://schemas.microsoft.com/office/powerpoint/2010/main" val="207242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50E0E-B1EE-4D59-41C2-5A8932E98B4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99CB9B4-22AD-8ED1-82F8-E196B2E3BCCD}"/>
              </a:ext>
            </a:extLst>
          </p:cNvPr>
          <p:cNvSpPr txBox="1"/>
          <p:nvPr/>
        </p:nvSpPr>
        <p:spPr>
          <a:xfrm>
            <a:off x="218851" y="391422"/>
            <a:ext cx="6986180" cy="584775"/>
          </a:xfrm>
          <a:prstGeom prst="rect">
            <a:avLst/>
          </a:prstGeom>
          <a:noFill/>
        </p:spPr>
        <p:txBody>
          <a:bodyPr wrap="square">
            <a:spAutoFit/>
          </a:bodyPr>
          <a:lstStyle/>
          <a:p>
            <a:r>
              <a:rPr lang="en-US" sz="3200"/>
              <a:t>Anatomy of a Concept Outline</a:t>
            </a:r>
          </a:p>
        </p:txBody>
      </p:sp>
      <p:pic>
        <p:nvPicPr>
          <p:cNvPr id="2" name="Picture 1">
            <a:extLst>
              <a:ext uri="{FF2B5EF4-FFF2-40B4-BE49-F238E27FC236}">
                <a16:creationId xmlns:a16="http://schemas.microsoft.com/office/drawing/2014/main" id="{3D05C273-B160-DEDB-8520-43EAD2C2D657}"/>
              </a:ext>
            </a:extLst>
          </p:cNvPr>
          <p:cNvPicPr>
            <a:picLocks noChangeAspect="1"/>
          </p:cNvPicPr>
          <p:nvPr/>
        </p:nvPicPr>
        <p:blipFill>
          <a:blip r:embed="rId2"/>
          <a:stretch>
            <a:fillRect/>
          </a:stretch>
        </p:blipFill>
        <p:spPr>
          <a:xfrm>
            <a:off x="218851" y="976197"/>
            <a:ext cx="5354487" cy="4103803"/>
          </a:xfrm>
          <a:prstGeom prst="rect">
            <a:avLst/>
          </a:prstGeom>
        </p:spPr>
      </p:pic>
      <p:sp>
        <p:nvSpPr>
          <p:cNvPr id="12" name="TextBox 11">
            <a:extLst>
              <a:ext uri="{FF2B5EF4-FFF2-40B4-BE49-F238E27FC236}">
                <a16:creationId xmlns:a16="http://schemas.microsoft.com/office/drawing/2014/main" id="{A41A89A0-CD1E-C605-705E-01873F4C9587}"/>
              </a:ext>
            </a:extLst>
          </p:cNvPr>
          <p:cNvSpPr txBox="1"/>
          <p:nvPr/>
        </p:nvSpPr>
        <p:spPr>
          <a:xfrm>
            <a:off x="5573338" y="1027551"/>
            <a:ext cx="6399809" cy="4001095"/>
          </a:xfrm>
          <a:prstGeom prst="rect">
            <a:avLst/>
          </a:prstGeom>
          <a:solidFill>
            <a:schemeClr val="bg1"/>
          </a:solidFill>
        </p:spPr>
        <p:txBody>
          <a:bodyPr wrap="square">
            <a:spAutoFit/>
          </a:bodyPr>
          <a:lstStyle/>
          <a:p>
            <a:pPr marL="457200" lvl="1" indent="0">
              <a:lnSpc>
                <a:spcPct val="100000"/>
              </a:lnSpc>
              <a:buNone/>
            </a:pPr>
            <a:r>
              <a:rPr lang="en-US" sz="2000" b="0" i="0" u="none" strike="noStrike">
                <a:solidFill>
                  <a:srgbClr val="1B1B1B"/>
                </a:solidFill>
                <a:effectLst/>
              </a:rPr>
              <a:t>4. </a:t>
            </a:r>
            <a:r>
              <a:rPr lang="en-US" sz="2000" b="1" i="0" u="sng" strike="noStrike">
                <a:solidFill>
                  <a:srgbClr val="1B1B1B"/>
                </a:solidFill>
                <a:effectLst/>
              </a:rPr>
              <a:t>Goals</a:t>
            </a:r>
            <a:r>
              <a:rPr lang="en-US" sz="2000" b="0" i="0" u="none" strike="noStrike">
                <a:solidFill>
                  <a:srgbClr val="1B1B1B"/>
                </a:solidFill>
                <a:effectLst/>
              </a:rPr>
              <a:t>:</a:t>
            </a:r>
          </a:p>
          <a:p>
            <a:pPr marL="457200" lvl="1" indent="0">
              <a:lnSpc>
                <a:spcPct val="100000"/>
              </a:lnSpc>
              <a:buNone/>
            </a:pPr>
            <a:r>
              <a:rPr lang="en-US" sz="1800" b="1">
                <a:solidFill>
                  <a:srgbClr val="1B1B1B"/>
                </a:solidFill>
              </a:rPr>
              <a:t>CAP Track: </a:t>
            </a:r>
            <a:r>
              <a:rPr lang="en-US" sz="1800">
                <a:solidFill>
                  <a:srgbClr val="1B1B1B"/>
                </a:solidFill>
              </a:rPr>
              <a:t>(500 words) Describe the </a:t>
            </a:r>
            <a:r>
              <a:rPr lang="en-US" sz="1800" u="sng">
                <a:solidFill>
                  <a:srgbClr val="1B1B1B"/>
                </a:solidFill>
              </a:rPr>
              <a:t>outcomes and </a:t>
            </a:r>
            <a:r>
              <a:rPr lang="en-US" sz="1800">
                <a:solidFill>
                  <a:srgbClr val="1B1B1B"/>
                </a:solidFill>
              </a:rPr>
              <a:t>	</a:t>
            </a:r>
            <a:r>
              <a:rPr lang="en-US" sz="1800" u="sng">
                <a:solidFill>
                  <a:srgbClr val="1B1B1B"/>
                </a:solidFill>
              </a:rPr>
              <a:t>benefits of capacity building to the MSI</a:t>
            </a:r>
            <a:r>
              <a:rPr lang="en-US" sz="1800">
                <a:solidFill>
                  <a:srgbClr val="1B1B1B"/>
                </a:solidFill>
              </a:rPr>
              <a:t>. Outline goals 	and any preliminary plans that will be fully described in 	the full proposal’s Capacity Building Plan.</a:t>
            </a:r>
          </a:p>
          <a:p>
            <a:pPr marL="457200" lvl="1" indent="0">
              <a:lnSpc>
                <a:spcPct val="100000"/>
              </a:lnSpc>
              <a:buNone/>
            </a:pPr>
            <a:r>
              <a:rPr lang="en-US" sz="1800" b="1" i="0" u="none" strike="noStrike">
                <a:solidFill>
                  <a:srgbClr val="1B1B1B"/>
                </a:solidFill>
                <a:effectLst/>
              </a:rPr>
              <a:t>	</a:t>
            </a:r>
          </a:p>
          <a:p>
            <a:pPr marL="457200" lvl="1" indent="0">
              <a:lnSpc>
                <a:spcPct val="100000"/>
              </a:lnSpc>
              <a:buNone/>
            </a:pPr>
            <a:r>
              <a:rPr lang="en-US" sz="1800" b="1">
                <a:solidFill>
                  <a:srgbClr val="1B1B1B"/>
                </a:solidFill>
              </a:rPr>
              <a:t>PARTNER Track: </a:t>
            </a:r>
            <a:r>
              <a:rPr lang="en-US" sz="1800">
                <a:solidFill>
                  <a:srgbClr val="1B1B1B"/>
                </a:solidFill>
              </a:rPr>
              <a:t>(500 words) Identify the organizations 	and the prospective collaborative work in a unifying 	theme or focus. </a:t>
            </a:r>
            <a:r>
              <a:rPr lang="en-US" sz="1800" u="sng">
                <a:solidFill>
                  <a:srgbClr val="1B1B1B"/>
                </a:solidFill>
              </a:rPr>
              <a:t>Outline shared goals and identify </a:t>
            </a:r>
            <a:r>
              <a:rPr lang="en-US" sz="1800">
                <a:solidFill>
                  <a:srgbClr val="1B1B1B"/>
                </a:solidFill>
              </a:rPr>
              <a:t>	</a:t>
            </a:r>
            <a:r>
              <a:rPr lang="en-US" sz="1800" u="sng">
                <a:solidFill>
                  <a:srgbClr val="1B1B1B"/>
                </a:solidFill>
              </a:rPr>
              <a:t>prospective projects </a:t>
            </a:r>
            <a:r>
              <a:rPr lang="en-US" sz="1800">
                <a:solidFill>
                  <a:srgbClr val="1B1B1B"/>
                </a:solidFill>
              </a:rPr>
              <a:t>that might be fully described in the 	Partnership Roadmap in the full proposal. Clearly 	highlight the mutual benefit 	and </a:t>
            </a:r>
            <a:r>
              <a:rPr lang="en-US" sz="1800" u="sng">
                <a:solidFill>
                  <a:srgbClr val="1B1B1B"/>
                </a:solidFill>
              </a:rPr>
              <a:t>outline the potential </a:t>
            </a:r>
            <a:r>
              <a:rPr lang="en-US" sz="1800">
                <a:solidFill>
                  <a:srgbClr val="1B1B1B"/>
                </a:solidFill>
              </a:rPr>
              <a:t>	</a:t>
            </a:r>
            <a:r>
              <a:rPr lang="en-US" sz="1800" u="sng">
                <a:solidFill>
                  <a:srgbClr val="1B1B1B"/>
                </a:solidFill>
              </a:rPr>
              <a:t>benefits of the concept to both the MSI and the AI </a:t>
            </a:r>
            <a:r>
              <a:rPr lang="en-US" sz="1800">
                <a:solidFill>
                  <a:srgbClr val="1B1B1B"/>
                </a:solidFill>
              </a:rPr>
              <a:t>	</a:t>
            </a:r>
            <a:r>
              <a:rPr lang="en-US" sz="1800" u="sng">
                <a:solidFill>
                  <a:srgbClr val="1B1B1B"/>
                </a:solidFill>
              </a:rPr>
              <a:t>Institute.</a:t>
            </a:r>
            <a:endParaRPr lang="en-US" sz="1800" b="1" i="0" u="sng" strike="noStrike">
              <a:solidFill>
                <a:srgbClr val="1B1B1B"/>
              </a:solidFill>
              <a:effectLst/>
            </a:endParaRPr>
          </a:p>
        </p:txBody>
      </p:sp>
      <p:cxnSp>
        <p:nvCxnSpPr>
          <p:cNvPr id="5" name="Straight Arrow Connector 4">
            <a:extLst>
              <a:ext uri="{FF2B5EF4-FFF2-40B4-BE49-F238E27FC236}">
                <a16:creationId xmlns:a16="http://schemas.microsoft.com/office/drawing/2014/main" id="{36422A5C-FEE2-15C0-3412-1827796B2E92}"/>
              </a:ext>
            </a:extLst>
          </p:cNvPr>
          <p:cNvCxnSpPr>
            <a:cxnSpLocks/>
          </p:cNvCxnSpPr>
          <p:nvPr/>
        </p:nvCxnSpPr>
        <p:spPr>
          <a:xfrm flipH="1">
            <a:off x="3992880" y="1239520"/>
            <a:ext cx="2021840" cy="263412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8" name="Right Bracket 7">
            <a:extLst>
              <a:ext uri="{FF2B5EF4-FFF2-40B4-BE49-F238E27FC236}">
                <a16:creationId xmlns:a16="http://schemas.microsoft.com/office/drawing/2014/main" id="{C3A25528-07F5-09A1-66D1-48ABDC550D0D}"/>
              </a:ext>
            </a:extLst>
          </p:cNvPr>
          <p:cNvSpPr/>
          <p:nvPr/>
        </p:nvSpPr>
        <p:spPr>
          <a:xfrm>
            <a:off x="3846124" y="3429000"/>
            <a:ext cx="146756" cy="8100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03A9FA98-3EDB-B9C5-5966-ED9F464D94DB}"/>
              </a:ext>
            </a:extLst>
          </p:cNvPr>
          <p:cNvSpPr txBox="1"/>
          <p:nvPr/>
        </p:nvSpPr>
        <p:spPr>
          <a:xfrm>
            <a:off x="1689136" y="4971471"/>
            <a:ext cx="2413916" cy="400110"/>
          </a:xfrm>
          <a:prstGeom prst="rect">
            <a:avLst/>
          </a:prstGeom>
          <a:noFill/>
        </p:spPr>
        <p:txBody>
          <a:bodyPr wrap="square">
            <a:spAutoFit/>
          </a:bodyPr>
          <a:lstStyle/>
          <a:p>
            <a:pPr algn="ctr"/>
            <a:r>
              <a:rPr lang="en-US" sz="2000" b="1">
                <a:solidFill>
                  <a:srgbClr val="1B1B1B"/>
                </a:solidFill>
              </a:rPr>
              <a:t>2-page maximum</a:t>
            </a:r>
            <a:endParaRPr lang="en-US" sz="2000"/>
          </a:p>
        </p:txBody>
      </p:sp>
    </p:spTree>
    <p:extLst>
      <p:ext uri="{BB962C8B-B14F-4D97-AF65-F5344CB8AC3E}">
        <p14:creationId xmlns:p14="http://schemas.microsoft.com/office/powerpoint/2010/main" val="4389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00AC08-335F-4773-A078-4A3BBAC86133}"/>
              </a:ext>
            </a:extLst>
          </p:cNvPr>
          <p:cNvSpPr>
            <a:spLocks noGrp="1"/>
          </p:cNvSpPr>
          <p:nvPr>
            <p:ph idx="1"/>
          </p:nvPr>
        </p:nvSpPr>
        <p:spPr>
          <a:xfrm>
            <a:off x="249381" y="83128"/>
            <a:ext cx="11720945" cy="6659130"/>
          </a:xfrm>
        </p:spPr>
        <p:txBody>
          <a:bodyPr>
            <a:normAutofit/>
          </a:bodyPr>
          <a:lstStyle/>
          <a:p>
            <a:pPr marL="0" indent="0">
              <a:buNone/>
            </a:pPr>
            <a:r>
              <a:rPr lang="en-US" sz="3200" b="1">
                <a:latin typeface="Tw Cen MT" panose="020B0602020104020603" pitchFamily="34" charset="77"/>
              </a:rPr>
              <a:t>Hints for Preparation of Competitive CAP COs</a:t>
            </a:r>
          </a:p>
          <a:p>
            <a:pPr marL="0" indent="0">
              <a:buNone/>
            </a:pPr>
            <a:endParaRPr lang="en-US" sz="1800" b="1">
              <a:effectLst/>
              <a:latin typeface="Tw Cen MT" panose="020B0602020104020603" pitchFamily="34" charset="77"/>
            </a:endParaRPr>
          </a:p>
          <a:p>
            <a:r>
              <a:rPr lang="en-US" sz="2400">
                <a:latin typeface="Tw Cen MT" panose="020B0602020104020603" pitchFamily="34" charset="77"/>
              </a:rPr>
              <a:t>Not t</a:t>
            </a:r>
            <a:r>
              <a:rPr lang="en-US" sz="2400">
                <a:effectLst/>
                <a:latin typeface="Tw Cen MT" panose="020B0602020104020603" pitchFamily="34" charset="77"/>
              </a:rPr>
              <a:t>oo focused on individual researcher projects</a:t>
            </a:r>
          </a:p>
          <a:p>
            <a:pPr marL="0" marR="0">
              <a:spcBef>
                <a:spcPts val="0"/>
              </a:spcBef>
              <a:spcAft>
                <a:spcPts val="0"/>
              </a:spcAft>
            </a:pPr>
            <a:r>
              <a:rPr lang="en-US" sz="2400">
                <a:latin typeface="Tw Cen MT" panose="020B0602020104020603" pitchFamily="34" charset="77"/>
              </a:rPr>
              <a:t>involve a single  MSI – preference is for a </a:t>
            </a:r>
            <a:r>
              <a:rPr lang="en-US" sz="2400">
                <a:effectLst/>
                <a:latin typeface="Tw Cen MT" panose="020B0602020104020603" pitchFamily="34" charset="77"/>
                <a:ea typeface="Times New Roman" panose="02020603050405020304" pitchFamily="18" charset="0"/>
                <a:cs typeface="Calibri" panose="020F0502020204030204" pitchFamily="34" charset="0"/>
              </a:rPr>
              <a:t>CO/proposal that seeks to build capacity distinctive to the MSI</a:t>
            </a:r>
            <a:endParaRPr lang="en-US" sz="2400">
              <a:latin typeface="Tw Cen MT" panose="020B0602020104020603" pitchFamily="34" charset="77"/>
            </a:endParaRPr>
          </a:p>
          <a:p>
            <a:r>
              <a:rPr lang="en-US" sz="2400">
                <a:effectLst/>
                <a:latin typeface="Tw Cen MT" panose="020B0602020104020603" pitchFamily="34" charset="77"/>
                <a:ea typeface="Calibri" panose="020F0502020204030204" pitchFamily="34" charset="0"/>
                <a:cs typeface="Times New Roman" panose="02020603050405020304" pitchFamily="18" charset="0"/>
              </a:rPr>
              <a:t>MSI clearly has zero or under-developed AI capacity (not much current AI capacity)</a:t>
            </a:r>
            <a:r>
              <a:rPr lang="en-US" sz="2400">
                <a:effectLst/>
                <a:latin typeface="Tw Cen MT" panose="020B0602020104020603" pitchFamily="34" charset="77"/>
              </a:rPr>
              <a:t> </a:t>
            </a:r>
          </a:p>
          <a:p>
            <a:r>
              <a:rPr lang="en-US" sz="2400">
                <a:effectLst/>
                <a:latin typeface="Tw Cen MT" panose="020B0602020104020603" pitchFamily="34" charset="77"/>
              </a:rPr>
              <a:t>Emphasizes research infrastructure institution-wide, not just in researcher lab</a:t>
            </a:r>
          </a:p>
          <a:p>
            <a:r>
              <a:rPr lang="en-US" sz="2400">
                <a:effectLst/>
                <a:latin typeface="Tw Cen MT" panose="020B0602020104020603" pitchFamily="34" charset="77"/>
                <a:ea typeface="Calibri" panose="020F0502020204030204" pitchFamily="34" charset="0"/>
                <a:cs typeface="Times New Roman" panose="02020603050405020304" pitchFamily="18" charset="0"/>
              </a:rPr>
              <a:t>Focused on acquiring infrastructure/resources for a broad range of research projects</a:t>
            </a:r>
          </a:p>
          <a:p>
            <a:r>
              <a:rPr lang="en-US" sz="2400">
                <a:effectLst/>
                <a:latin typeface="Tw Cen MT" panose="020B0602020104020603" pitchFamily="34" charset="77"/>
                <a:ea typeface="Calibri" panose="020F0502020204030204" pitchFamily="34" charset="0"/>
                <a:cs typeface="Times New Roman" panose="02020603050405020304" pitchFamily="18" charset="0"/>
              </a:rPr>
              <a:t>Proposes growth in AI capacity that is significant across institution </a:t>
            </a:r>
          </a:p>
          <a:p>
            <a:r>
              <a:rPr lang="en-US" sz="2400">
                <a:latin typeface="Tw Cen MT" panose="020B0602020104020603" pitchFamily="34" charset="77"/>
                <a:ea typeface="Calibri" panose="020F0502020204030204" pitchFamily="34" charset="0"/>
                <a:cs typeface="Times New Roman" panose="02020603050405020304" pitchFamily="18" charset="0"/>
              </a:rPr>
              <a:t>P</a:t>
            </a:r>
            <a:r>
              <a:rPr lang="en-US" sz="2400">
                <a:effectLst/>
                <a:latin typeface="Tw Cen MT" panose="020B0602020104020603" pitchFamily="34" charset="77"/>
                <a:ea typeface="Calibri" panose="020F0502020204030204" pitchFamily="34" charset="0"/>
                <a:cs typeface="Times New Roman" panose="02020603050405020304" pitchFamily="18" charset="0"/>
              </a:rPr>
              <a:t>rovides a robust and accurate description of current institutional AI capacity</a:t>
            </a:r>
          </a:p>
          <a:p>
            <a:r>
              <a:rPr lang="en-US" sz="2400">
                <a:latin typeface="Tw Cen MT" panose="020B0602020104020603" pitchFamily="34" charset="77"/>
                <a:ea typeface="Calibri" panose="020F0502020204030204" pitchFamily="34" charset="0"/>
                <a:cs typeface="Times New Roman" panose="02020603050405020304" pitchFamily="18" charset="0"/>
              </a:rPr>
              <a:t>I</a:t>
            </a:r>
            <a:r>
              <a:rPr lang="en-US" sz="2400">
                <a:effectLst/>
                <a:latin typeface="Tw Cen MT" panose="020B0602020104020603" pitchFamily="34" charset="77"/>
                <a:ea typeface="Calibri" panose="020F0502020204030204" pitchFamily="34" charset="0"/>
                <a:cs typeface="Times New Roman" panose="02020603050405020304" pitchFamily="18" charset="0"/>
              </a:rPr>
              <a:t>nstitutional capacity building goals are clearly articulated</a:t>
            </a:r>
          </a:p>
          <a:p>
            <a:r>
              <a:rPr lang="en-US" sz="2400">
                <a:effectLst/>
                <a:latin typeface="Tw Cen MT" panose="020B0602020104020603" pitchFamily="34" charset="77"/>
                <a:ea typeface="Calibri" panose="020F0502020204030204" pitchFamily="34" charset="0"/>
                <a:cs typeface="Times New Roman" panose="02020603050405020304" pitchFamily="18" charset="0"/>
              </a:rPr>
              <a:t>Provide sufficient details of AI research projects and curriculum development activities planned</a:t>
            </a:r>
            <a:endParaRPr lang="en-US" sz="2400">
              <a:effectLst/>
              <a:latin typeface="Tw Cen MT" panose="020B0602020104020603" pitchFamily="34" charset="77"/>
            </a:endParaRPr>
          </a:p>
          <a:p>
            <a:endParaRPr lang="en-US" sz="1800"/>
          </a:p>
        </p:txBody>
      </p:sp>
    </p:spTree>
    <p:extLst>
      <p:ext uri="{BB962C8B-B14F-4D97-AF65-F5344CB8AC3E}">
        <p14:creationId xmlns:p14="http://schemas.microsoft.com/office/powerpoint/2010/main" val="2812997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00AC08-335F-4773-A078-4A3BBAC86133}"/>
              </a:ext>
            </a:extLst>
          </p:cNvPr>
          <p:cNvSpPr>
            <a:spLocks noGrp="1"/>
          </p:cNvSpPr>
          <p:nvPr>
            <p:ph idx="1"/>
          </p:nvPr>
        </p:nvSpPr>
        <p:spPr>
          <a:xfrm>
            <a:off x="286568" y="864973"/>
            <a:ext cx="11720945" cy="4794422"/>
          </a:xfrm>
        </p:spPr>
        <p:txBody>
          <a:bodyPr>
            <a:noAutofit/>
          </a:bodyPr>
          <a:lstStyle/>
          <a:p>
            <a:pPr marL="0" indent="0">
              <a:buNone/>
            </a:pPr>
            <a:endParaRPr lang="en-US" b="1">
              <a:effectLst/>
              <a:latin typeface="Tw Cen MT" panose="020B0602020104020603" pitchFamily="34" charset="77"/>
            </a:endParaRPr>
          </a:p>
          <a:p>
            <a:r>
              <a:rPr lang="en-US">
                <a:solidFill>
                  <a:srgbClr val="000000"/>
                </a:solidFill>
                <a:latin typeface="Tw Cen MT" panose="020B0602020104020603" pitchFamily="34" charset="77"/>
              </a:rPr>
              <a:t>C</a:t>
            </a:r>
            <a:r>
              <a:rPr lang="en-US">
                <a:solidFill>
                  <a:srgbClr val="000000"/>
                </a:solidFill>
                <a:effectLst/>
                <a:latin typeface="Tw Cen MT" panose="020B0602020104020603" pitchFamily="34" charset="77"/>
              </a:rPr>
              <a:t>lear connections between the identified research efforts and AI institute research</a:t>
            </a:r>
          </a:p>
          <a:p>
            <a:r>
              <a:rPr lang="en-US">
                <a:solidFill>
                  <a:srgbClr val="212121"/>
                </a:solidFill>
                <a:latin typeface="Tw Cen MT" panose="020B0602020104020603" pitchFamily="34" charset="77"/>
              </a:rPr>
              <a:t>S</a:t>
            </a:r>
            <a:r>
              <a:rPr lang="en-US" b="0" i="0" u="none" strike="noStrike">
                <a:solidFill>
                  <a:srgbClr val="212121"/>
                </a:solidFill>
                <a:effectLst/>
                <a:latin typeface="Tw Cen MT" panose="020B0602020104020603" pitchFamily="34" charset="77"/>
              </a:rPr>
              <a:t>ufficient engagement with AI Institute – convincing joint strategy for collaborative work</a:t>
            </a:r>
          </a:p>
          <a:p>
            <a:r>
              <a:rPr lang="en-US">
                <a:solidFill>
                  <a:srgbClr val="000000"/>
                </a:solidFill>
                <a:latin typeface="Tw Cen MT" panose="020B0602020104020603" pitchFamily="34" charset="77"/>
              </a:rPr>
              <a:t>B</a:t>
            </a:r>
            <a:r>
              <a:rPr lang="en-US">
                <a:solidFill>
                  <a:srgbClr val="000000"/>
                </a:solidFill>
                <a:effectLst/>
                <a:latin typeface="Tw Cen MT" panose="020B0602020104020603" pitchFamily="34" charset="77"/>
              </a:rPr>
              <a:t>enefits of collaboration to the MSI is clearly articulated</a:t>
            </a:r>
            <a:endParaRPr lang="en-US" b="0" i="0" u="none" strike="noStrike">
              <a:solidFill>
                <a:srgbClr val="212121"/>
              </a:solidFill>
              <a:effectLst/>
              <a:latin typeface="Tw Cen MT" panose="020B0602020104020603" pitchFamily="34" charset="77"/>
            </a:endParaRPr>
          </a:p>
          <a:p>
            <a:r>
              <a:rPr lang="en-US">
                <a:solidFill>
                  <a:srgbClr val="212121"/>
                </a:solidFill>
                <a:latin typeface="Tw Cen MT" panose="020B0602020104020603" pitchFamily="34" charset="77"/>
              </a:rPr>
              <a:t>A</a:t>
            </a:r>
            <a:r>
              <a:rPr lang="en-US" b="0" i="0" u="none" strike="noStrike">
                <a:solidFill>
                  <a:srgbClr val="212121"/>
                </a:solidFill>
                <a:effectLst/>
                <a:latin typeface="Tw Cen MT" panose="020B0602020104020603" pitchFamily="34" charset="77"/>
              </a:rPr>
              <a:t>rrangement described </a:t>
            </a:r>
            <a:r>
              <a:rPr lang="en-US">
                <a:solidFill>
                  <a:srgbClr val="212121"/>
                </a:solidFill>
                <a:latin typeface="Tw Cen MT" panose="020B0602020104020603" pitchFamily="34" charset="77"/>
              </a:rPr>
              <a:t>will clearly</a:t>
            </a:r>
            <a:r>
              <a:rPr lang="en-US" b="0" i="0" u="none" strike="noStrike">
                <a:solidFill>
                  <a:srgbClr val="212121"/>
                </a:solidFill>
                <a:effectLst/>
                <a:latin typeface="Tw Cen MT" panose="020B0602020104020603" pitchFamily="34" charset="77"/>
              </a:rPr>
              <a:t> continue to build or mature AI capacity at MSI</a:t>
            </a:r>
            <a:endParaRPr lang="en-US">
              <a:effectLst/>
              <a:latin typeface="Tw Cen MT" panose="020B0602020104020603" pitchFamily="34" charset="77"/>
            </a:endParaRPr>
          </a:p>
          <a:p>
            <a:r>
              <a:rPr lang="en-US" b="0" i="0" u="none" strike="noStrike">
                <a:solidFill>
                  <a:srgbClr val="212121"/>
                </a:solidFill>
                <a:effectLst/>
                <a:latin typeface="Tw Cen MT" panose="020B0602020104020603" pitchFamily="34" charset="77"/>
              </a:rPr>
              <a:t>Institution is </a:t>
            </a:r>
            <a:r>
              <a:rPr lang="en-US" b="1" i="0" u="none" strike="noStrike">
                <a:solidFill>
                  <a:srgbClr val="212121"/>
                </a:solidFill>
                <a:effectLst/>
                <a:latin typeface="Tw Cen MT" panose="020B0602020104020603" pitchFamily="34" charset="77"/>
              </a:rPr>
              <a:t>NOT </a:t>
            </a:r>
            <a:r>
              <a:rPr lang="en-US" b="0" i="0" u="none" strike="noStrike">
                <a:solidFill>
                  <a:srgbClr val="212121"/>
                </a:solidFill>
                <a:effectLst/>
                <a:latin typeface="Tw Cen MT" panose="020B0602020104020603" pitchFamily="34" charset="77"/>
              </a:rPr>
              <a:t>already a core member of the AI Institute with which it proposes to partner</a:t>
            </a:r>
          </a:p>
          <a:p>
            <a:pPr marL="0" indent="0">
              <a:buNone/>
            </a:pPr>
            <a:endParaRPr lang="en-US">
              <a:effectLst/>
              <a:latin typeface="Tw Cen MT" panose="020B0602020104020603" pitchFamily="34" charset="77"/>
            </a:endParaRPr>
          </a:p>
          <a:p>
            <a:endParaRPr lang="en-US" b="0" i="0" u="none" strike="noStrike">
              <a:solidFill>
                <a:srgbClr val="212121"/>
              </a:solidFill>
              <a:effectLst/>
              <a:latin typeface="Tw Cen MT" panose="020B0602020104020603" pitchFamily="34" charset="77"/>
            </a:endParaRPr>
          </a:p>
          <a:p>
            <a:endParaRPr lang="en-US">
              <a:solidFill>
                <a:srgbClr val="212121"/>
              </a:solidFill>
              <a:latin typeface="Tw Cen MT" panose="020B0602020104020603" pitchFamily="34" charset="77"/>
            </a:endParaRPr>
          </a:p>
          <a:p>
            <a:endParaRPr lang="en-US" b="0" i="0" u="none" strike="noStrike">
              <a:solidFill>
                <a:srgbClr val="212121"/>
              </a:solidFill>
              <a:effectLst/>
              <a:latin typeface="Tw Cen MT" panose="020B0602020104020603" pitchFamily="34" charset="77"/>
            </a:endParaRPr>
          </a:p>
          <a:p>
            <a:pPr marL="0" indent="0">
              <a:buNone/>
            </a:pPr>
            <a:endParaRPr lang="en-US">
              <a:latin typeface="Tw Cen MT" panose="020B0602020104020603" pitchFamily="34" charset="77"/>
            </a:endParaRPr>
          </a:p>
        </p:txBody>
      </p:sp>
      <p:sp>
        <p:nvSpPr>
          <p:cNvPr id="9" name="Title 1">
            <a:extLst>
              <a:ext uri="{FF2B5EF4-FFF2-40B4-BE49-F238E27FC236}">
                <a16:creationId xmlns:a16="http://schemas.microsoft.com/office/drawing/2014/main" id="{DB9994FC-C507-2CB6-A44A-D12874C0B715}"/>
              </a:ext>
            </a:extLst>
          </p:cNvPr>
          <p:cNvSpPr txBox="1">
            <a:spLocks/>
          </p:cNvSpPr>
          <p:nvPr/>
        </p:nvSpPr>
        <p:spPr>
          <a:xfrm>
            <a:off x="216566" y="249029"/>
            <a:ext cx="11790947" cy="6159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a:buNone/>
            </a:pPr>
            <a:r>
              <a:rPr lang="en-US" sz="3600" b="1">
                <a:latin typeface="Tw Cen MT" panose="020B0602020104020603" pitchFamily="34" charset="77"/>
              </a:rPr>
              <a:t>Hints for Preparation of Competitive PARTNER COs</a:t>
            </a:r>
            <a:endParaRPr lang="en-US" sz="3600" b="1">
              <a:effectLst/>
              <a:latin typeface="Tw Cen MT" panose="020B0602020104020603" pitchFamily="34" charset="77"/>
            </a:endParaRPr>
          </a:p>
        </p:txBody>
      </p:sp>
    </p:spTree>
    <p:extLst>
      <p:ext uri="{BB962C8B-B14F-4D97-AF65-F5344CB8AC3E}">
        <p14:creationId xmlns:p14="http://schemas.microsoft.com/office/powerpoint/2010/main" val="1748347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B2E15-6F6C-413D-EF97-292A654BF2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9BE133-DC2B-186F-207F-DE5EFFDDF833}"/>
              </a:ext>
            </a:extLst>
          </p:cNvPr>
          <p:cNvSpPr>
            <a:spLocks noGrp="1"/>
          </p:cNvSpPr>
          <p:nvPr>
            <p:ph type="title"/>
          </p:nvPr>
        </p:nvSpPr>
        <p:spPr>
          <a:xfrm>
            <a:off x="264695" y="2398462"/>
            <a:ext cx="11245515" cy="1325563"/>
          </a:xfrm>
        </p:spPr>
        <p:txBody>
          <a:bodyPr>
            <a:noAutofit/>
          </a:bodyPr>
          <a:lstStyle/>
          <a:p>
            <a:pPr algn="ctr"/>
            <a:r>
              <a:rPr lang="en-US" sz="4800" b="1">
                <a:latin typeface="Tw Cen MT" panose="020B0602020104020603" pitchFamily="34" charset="77"/>
              </a:rPr>
              <a:t>Part V: Full Proposal Preparation </a:t>
            </a:r>
            <a:br>
              <a:rPr lang="en-US" sz="4800" b="1">
                <a:latin typeface="Tw Cen MT" panose="020B0602020104020603" pitchFamily="34" charset="77"/>
              </a:rPr>
            </a:br>
            <a:r>
              <a:rPr lang="en-US" sz="4800" b="1">
                <a:latin typeface="Tw Cen MT" panose="020B0602020104020603" pitchFamily="34" charset="77"/>
              </a:rPr>
              <a:t>and Submission</a:t>
            </a:r>
          </a:p>
        </p:txBody>
      </p:sp>
    </p:spTree>
    <p:extLst>
      <p:ext uri="{BB962C8B-B14F-4D97-AF65-F5344CB8AC3E}">
        <p14:creationId xmlns:p14="http://schemas.microsoft.com/office/powerpoint/2010/main" val="267715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7DA7E-7AD7-3AFC-F8A4-9F680E675726}"/>
              </a:ext>
            </a:extLst>
          </p:cNvPr>
          <p:cNvSpPr>
            <a:spLocks noGrp="1"/>
          </p:cNvSpPr>
          <p:nvPr>
            <p:ph type="title"/>
          </p:nvPr>
        </p:nvSpPr>
        <p:spPr>
          <a:xfrm>
            <a:off x="761800" y="762001"/>
            <a:ext cx="4255043" cy="1090322"/>
          </a:xfrm>
        </p:spPr>
        <p:txBody>
          <a:bodyPr anchor="ctr">
            <a:normAutofit/>
          </a:bodyPr>
          <a:lstStyle/>
          <a:p>
            <a:r>
              <a:rPr lang="en-US" sz="4000">
                <a:latin typeface="Tw Cen MT" panose="020B0602020104020603" pitchFamily="34" charset="77"/>
              </a:rPr>
              <a:t>Opening Remarks</a:t>
            </a:r>
          </a:p>
        </p:txBody>
      </p:sp>
      <p:sp>
        <p:nvSpPr>
          <p:cNvPr id="3" name="Content Placeholder 2">
            <a:extLst>
              <a:ext uri="{FF2B5EF4-FFF2-40B4-BE49-F238E27FC236}">
                <a16:creationId xmlns:a16="http://schemas.microsoft.com/office/drawing/2014/main" id="{968BE722-7F4B-29BF-7632-BBD5D21ED064}"/>
              </a:ext>
            </a:extLst>
          </p:cNvPr>
          <p:cNvSpPr>
            <a:spLocks noGrp="1"/>
          </p:cNvSpPr>
          <p:nvPr>
            <p:ph idx="1"/>
          </p:nvPr>
        </p:nvSpPr>
        <p:spPr>
          <a:xfrm>
            <a:off x="761800" y="2470244"/>
            <a:ext cx="5334197" cy="3769835"/>
          </a:xfrm>
        </p:spPr>
        <p:txBody>
          <a:bodyPr anchor="ctr">
            <a:normAutofit/>
          </a:bodyPr>
          <a:lstStyle/>
          <a:p>
            <a:pPr marL="0" indent="0">
              <a:buNone/>
            </a:pPr>
            <a:r>
              <a:rPr lang="en-US" b="1">
                <a:latin typeface="Tw Cen MT Condensed" panose="020B0606020104020203" pitchFamily="34" charset="77"/>
              </a:rPr>
              <a:t>Wendy Nilsen, </a:t>
            </a:r>
            <a:r>
              <a:rPr lang="en-US" b="1">
                <a:effectLst/>
                <a:latin typeface="Tw Cen MT Condensed" panose="020B0606020104020203" pitchFamily="34" charset="77"/>
              </a:rPr>
              <a:t>Deputy Division Director</a:t>
            </a:r>
          </a:p>
          <a:p>
            <a:pPr marL="0" indent="0">
              <a:buNone/>
            </a:pPr>
            <a:r>
              <a:rPr lang="en-US" b="1" u="none" strike="noStrike">
                <a:effectLst/>
                <a:latin typeface="Tw Cen MT Condensed" panose="020B0606020104020203" pitchFamily="34" charset="77"/>
                <a:hlinkClick r:id="rId2"/>
              </a:rPr>
              <a:t>Directorate for Computer and Information Science and Engineering (CISE)</a:t>
            </a:r>
            <a:r>
              <a:rPr lang="en-US" b="1">
                <a:effectLst/>
                <a:latin typeface="Tw Cen MT Condensed" panose="020B0606020104020203" pitchFamily="34" charset="77"/>
              </a:rPr>
              <a:t> </a:t>
            </a:r>
            <a:r>
              <a:rPr lang="en-US" b="1" u="none" strike="noStrike">
                <a:effectLst/>
                <a:latin typeface="Tw Cen MT Condensed" panose="020B0606020104020203" pitchFamily="34" charset="77"/>
                <a:hlinkClick r:id="rId3"/>
              </a:rPr>
              <a:t>Division of Information and Intelligent Systems (IIS)</a:t>
            </a:r>
            <a:endParaRPr lang="en-US" b="1">
              <a:effectLst/>
              <a:latin typeface="Tw Cen MT Condensed" panose="020B0606020104020203" pitchFamily="34" charset="77"/>
            </a:endParaRPr>
          </a:p>
          <a:p>
            <a:pPr marL="0" indent="0">
              <a:buNone/>
            </a:pPr>
            <a:endParaRPr lang="en-US" b="1">
              <a:latin typeface="Tw Cen MT Condensed" panose="020B0606020104020203" pitchFamily="34" charset="77"/>
            </a:endParaRPr>
          </a:p>
        </p:txBody>
      </p:sp>
      <p:pic>
        <p:nvPicPr>
          <p:cNvPr id="4" name="Picture 3" descr="A close-up of a person&#10;&#10;Description automatically generated">
            <a:extLst>
              <a:ext uri="{FF2B5EF4-FFF2-40B4-BE49-F238E27FC236}">
                <a16:creationId xmlns:a16="http://schemas.microsoft.com/office/drawing/2014/main" id="{D9F9C13D-88C4-9B85-11B7-55A66DE71BB3}"/>
              </a:ext>
            </a:extLst>
          </p:cNvPr>
          <p:cNvPicPr>
            <a:picLocks noChangeAspect="1"/>
          </p:cNvPicPr>
          <p:nvPr/>
        </p:nvPicPr>
        <p:blipFill>
          <a:blip r:embed="rId4"/>
          <a:srcRect t="4639" r="1" b="5643"/>
          <a:stretch/>
        </p:blipFill>
        <p:spPr>
          <a:xfrm>
            <a:off x="6936931" y="555971"/>
            <a:ext cx="4414135" cy="5684108"/>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253971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8B4C3-80AC-8213-B948-7DF0F53BE7FD}"/>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6487B79-CAD6-CC29-4C6D-F0AC2C51648B}"/>
              </a:ext>
            </a:extLst>
          </p:cNvPr>
          <p:cNvSpPr>
            <a:spLocks noGrp="1"/>
          </p:cNvSpPr>
          <p:nvPr>
            <p:ph idx="1"/>
          </p:nvPr>
        </p:nvSpPr>
        <p:spPr>
          <a:xfrm>
            <a:off x="296183" y="668555"/>
            <a:ext cx="11764012" cy="5621034"/>
          </a:xfrm>
        </p:spPr>
        <p:txBody>
          <a:bodyPr>
            <a:noAutofit/>
          </a:bodyPr>
          <a:lstStyle/>
          <a:p>
            <a:r>
              <a:rPr lang="en-US" sz="2000">
                <a:latin typeface="Tw Cen MT" panose="020B0602020104020603" pitchFamily="34" charset="77"/>
              </a:rPr>
              <a:t>An official email from </a:t>
            </a:r>
            <a:r>
              <a:rPr lang="en-US" sz="2000" err="1">
                <a:latin typeface="Tw Cen MT" panose="020B0602020104020603" pitchFamily="34" charset="77"/>
              </a:rPr>
              <a:t>ExpandAI</a:t>
            </a:r>
            <a:r>
              <a:rPr lang="en-US" sz="2000">
                <a:latin typeface="Tw Cen MT" panose="020B0602020104020603" pitchFamily="34" charset="77"/>
              </a:rPr>
              <a:t> PO </a:t>
            </a:r>
            <a:r>
              <a:rPr lang="en-US" sz="2000" u="sng">
                <a:latin typeface="Tw Cen MT" panose="020B0602020104020603" pitchFamily="34" charset="77"/>
              </a:rPr>
              <a:t>inviting a concept outline to submit a full proposal is required</a:t>
            </a:r>
          </a:p>
          <a:p>
            <a:r>
              <a:rPr lang="en-US" sz="2000">
                <a:latin typeface="Tw Cen MT" panose="020B0602020104020603" pitchFamily="34" charset="77"/>
              </a:rPr>
              <a:t>The </a:t>
            </a:r>
            <a:r>
              <a:rPr lang="en-US" sz="2000" err="1">
                <a:latin typeface="Tw Cen MT" panose="020B0602020104020603" pitchFamily="34" charset="77"/>
              </a:rPr>
              <a:t>ExpandAI</a:t>
            </a:r>
            <a:r>
              <a:rPr lang="en-US" sz="2000">
                <a:latin typeface="Tw Cen MT" panose="020B0602020104020603" pitchFamily="34" charset="77"/>
              </a:rPr>
              <a:t> program has </a:t>
            </a:r>
            <a:r>
              <a:rPr lang="en-US" sz="2000" b="1">
                <a:latin typeface="Tw Cen MT" panose="020B0602020104020603" pitchFamily="34" charset="77"/>
              </a:rPr>
              <a:t>recurring proposal submission windows.</a:t>
            </a:r>
            <a:r>
              <a:rPr lang="en-US" sz="2000">
                <a:latin typeface="Tw Cen MT" panose="020B0602020104020603" pitchFamily="34" charset="77"/>
              </a:rPr>
              <a:t> Unlike deadlines, submission windows allow proposers flexibility to submit a full proposal at any time during specific dates listed</a:t>
            </a:r>
          </a:p>
          <a:p>
            <a:r>
              <a:rPr lang="en-US" sz="2000">
                <a:latin typeface="Tw Cen MT" panose="020B0602020104020603" pitchFamily="34" charset="77"/>
              </a:rPr>
              <a:t>On each submission window closing date, proposal submission system will shut down at 5:00 p.m. submitter's local time</a:t>
            </a:r>
            <a:endParaRPr lang="en-US" sz="2000">
              <a:latin typeface="Tw Cen MT" panose="020B0602020104020603" pitchFamily="34" charset="77"/>
              <a:cs typeface="Calibri"/>
            </a:endParaRPr>
          </a:p>
          <a:p>
            <a:r>
              <a:rPr lang="en-US" sz="2000">
                <a:latin typeface="Tw Cen MT" panose="020B0602020104020603" pitchFamily="34" charset="77"/>
              </a:rPr>
              <a:t>The system will reopen for new submissions the morning of next window, with exception of final submission window</a:t>
            </a:r>
            <a:endParaRPr lang="en-US" sz="2000">
              <a:latin typeface="Tw Cen MT" panose="020B0602020104020603" pitchFamily="34" charset="77"/>
              <a:cs typeface="Calibri"/>
            </a:endParaRPr>
          </a:p>
          <a:p>
            <a:r>
              <a:rPr lang="en-US" sz="2000">
                <a:latin typeface="Tw Cen MT" panose="020B0602020104020603" pitchFamily="34" charset="77"/>
              </a:rPr>
              <a:t>An organization may submit one proposal per submission window. An organization must wait for a determination from NSF (e.g. Award, Decline, or Returned Without Review) on the pending proposal before submitting a new proposal in the next window. </a:t>
            </a:r>
          </a:p>
          <a:p>
            <a:r>
              <a:rPr lang="en-US" sz="2000">
                <a:latin typeface="Tw Cen MT" panose="020B0602020104020603" pitchFamily="34" charset="77"/>
              </a:rPr>
              <a:t>Declined proposals require a new invitation to submit (via the Concept Outline process) and significant revision, while proposals Returned Without Review may be submitted using the same invited Concept Outline (assuming that the proposal is received within one year of the original Concept Outline invitation)</a:t>
            </a:r>
          </a:p>
          <a:p>
            <a:r>
              <a:rPr lang="en-US" sz="2000">
                <a:latin typeface="Tw Cen MT" panose="020B0602020104020603" pitchFamily="34" charset="77"/>
              </a:rPr>
              <a:t>An organization that has received an invitation to submit a full proposal must wait for that proposal to be submitted and resolved before submitting another Concept Outline</a:t>
            </a:r>
          </a:p>
          <a:p>
            <a:r>
              <a:rPr lang="en-US" sz="2000" b="1">
                <a:latin typeface="Tw Cen MT" panose="020B0602020104020603" pitchFamily="34" charset="77"/>
              </a:rPr>
              <a:t>Limit on Number of Proposals per PI or co-PI: </a:t>
            </a:r>
            <a:r>
              <a:rPr lang="en-US" sz="2000">
                <a:latin typeface="Tw Cen MT" panose="020B0602020104020603" pitchFamily="34" charset="77"/>
              </a:rPr>
              <a:t>There are no restrictions or limits.</a:t>
            </a:r>
          </a:p>
          <a:p>
            <a:endParaRPr lang="en-US" sz="2000">
              <a:latin typeface="Tw Cen MT" panose="020B0602020104020603" pitchFamily="34" charset="77"/>
              <a:cs typeface="Calibri"/>
            </a:endParaRPr>
          </a:p>
        </p:txBody>
      </p:sp>
      <p:sp>
        <p:nvSpPr>
          <p:cNvPr id="6" name="TextBox 5">
            <a:extLst>
              <a:ext uri="{FF2B5EF4-FFF2-40B4-BE49-F238E27FC236}">
                <a16:creationId xmlns:a16="http://schemas.microsoft.com/office/drawing/2014/main" id="{E8848B6E-245F-ECC5-FFAA-606BC4A30A02}"/>
              </a:ext>
            </a:extLst>
          </p:cNvPr>
          <p:cNvSpPr txBox="1"/>
          <p:nvPr/>
        </p:nvSpPr>
        <p:spPr>
          <a:xfrm>
            <a:off x="411134" y="22224"/>
            <a:ext cx="6986180" cy="646331"/>
          </a:xfrm>
          <a:prstGeom prst="rect">
            <a:avLst/>
          </a:prstGeom>
          <a:noFill/>
        </p:spPr>
        <p:txBody>
          <a:bodyPr wrap="square">
            <a:spAutoFit/>
          </a:bodyPr>
          <a:lstStyle/>
          <a:p>
            <a:r>
              <a:rPr lang="en-US" sz="3600" b="1">
                <a:latin typeface="Tw Cen MT" panose="020B0602020104020603" pitchFamily="34" charset="77"/>
              </a:rPr>
              <a:t>General: Proposal Submissions</a:t>
            </a:r>
          </a:p>
        </p:txBody>
      </p:sp>
    </p:spTree>
    <p:extLst>
      <p:ext uri="{BB962C8B-B14F-4D97-AF65-F5344CB8AC3E}">
        <p14:creationId xmlns:p14="http://schemas.microsoft.com/office/powerpoint/2010/main" val="2351168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D376C-96DD-20BC-CED7-310B57A3B2BF}"/>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98AE403-64DB-496F-E7FB-99DF043AC65E}"/>
              </a:ext>
            </a:extLst>
          </p:cNvPr>
          <p:cNvSpPr>
            <a:spLocks noGrp="1"/>
          </p:cNvSpPr>
          <p:nvPr>
            <p:ph idx="1"/>
          </p:nvPr>
        </p:nvSpPr>
        <p:spPr>
          <a:xfrm>
            <a:off x="390814" y="1253330"/>
            <a:ext cx="11183565" cy="5213247"/>
          </a:xfrm>
        </p:spPr>
        <p:txBody>
          <a:bodyPr>
            <a:normAutofit/>
          </a:bodyPr>
          <a:lstStyle/>
          <a:p>
            <a:r>
              <a:rPr lang="en-US" sz="2400">
                <a:latin typeface="Tw Cen MT" panose="020B0602020104020603" pitchFamily="34" charset="77"/>
              </a:rPr>
              <a:t>Eligible MSIs can submit a Concept Outline at any time. MSIs that have been invited to submit a full proposal can submit a proposal based on the Concept Outline at any time during one of the submission windows listed below:</a:t>
            </a:r>
          </a:p>
          <a:p>
            <a:pPr marL="0" indent="0">
              <a:buFont typeface="Arial" panose="020B0604020202020204" pitchFamily="34" charset="0"/>
              <a:buNone/>
            </a:pPr>
            <a:r>
              <a:rPr lang="en-US" b="1">
                <a:latin typeface="Tw Cen MT" panose="020B0602020104020603" pitchFamily="34" charset="77"/>
              </a:rPr>
              <a:t>	</a:t>
            </a:r>
          </a:p>
          <a:p>
            <a:pPr marL="0" indent="0">
              <a:buFont typeface="Arial" panose="020B0604020202020204" pitchFamily="34" charset="0"/>
              <a:buNone/>
            </a:pPr>
            <a:r>
              <a:rPr lang="en-US" b="1">
                <a:latin typeface="Tw Cen MT" panose="020B0602020104020603" pitchFamily="34" charset="77"/>
              </a:rPr>
              <a:t>		</a:t>
            </a:r>
            <a:r>
              <a:rPr lang="en-US" sz="3200" b="1">
                <a:latin typeface="Tw Cen MT" panose="020B0602020104020603" pitchFamily="34" charset="77"/>
              </a:rPr>
              <a:t>Proposal Submission Windows </a:t>
            </a:r>
            <a:endParaRPr lang="en-US" b="1">
              <a:latin typeface="Tw Cen MT" panose="020B0602020104020603" pitchFamily="34" charset="77"/>
            </a:endParaRPr>
          </a:p>
          <a:p>
            <a:pPr lvl="4"/>
            <a:r>
              <a:rPr lang="en-US" sz="2400">
                <a:latin typeface="Tw Cen MT" panose="020B0602020104020603" pitchFamily="34" charset="77"/>
              </a:rPr>
              <a:t>     January 06, 2025 - March 10, 2025</a:t>
            </a:r>
          </a:p>
          <a:p>
            <a:pPr lvl="4"/>
            <a:r>
              <a:rPr lang="en-US" sz="2400">
                <a:latin typeface="Tw Cen MT" panose="020B0602020104020603" pitchFamily="34" charset="77"/>
              </a:rPr>
              <a:t>     March 11, 2025 - June 23, 2025</a:t>
            </a:r>
          </a:p>
          <a:p>
            <a:pPr lvl="4"/>
            <a:r>
              <a:rPr lang="en-US" sz="2400">
                <a:latin typeface="Tw Cen MT" panose="020B0602020104020603" pitchFamily="34" charset="77"/>
              </a:rPr>
              <a:t>     June 24, 2025 - October 17, 2025</a:t>
            </a:r>
          </a:p>
          <a:p>
            <a:pPr lvl="1"/>
            <a:endParaRPr lang="en-US" sz="2000">
              <a:latin typeface="Tw Cen MT" panose="020B0602020104020603" pitchFamily="34" charset="77"/>
              <a:cs typeface="Calibri"/>
            </a:endParaRPr>
          </a:p>
        </p:txBody>
      </p:sp>
      <p:sp>
        <p:nvSpPr>
          <p:cNvPr id="6" name="TextBox 5">
            <a:extLst>
              <a:ext uri="{FF2B5EF4-FFF2-40B4-BE49-F238E27FC236}">
                <a16:creationId xmlns:a16="http://schemas.microsoft.com/office/drawing/2014/main" id="{3FCF91AE-4010-BDEF-A6A6-E36289B69B1D}"/>
              </a:ext>
            </a:extLst>
          </p:cNvPr>
          <p:cNvSpPr txBox="1"/>
          <p:nvPr/>
        </p:nvSpPr>
        <p:spPr>
          <a:xfrm>
            <a:off x="218851" y="391422"/>
            <a:ext cx="6986180" cy="584775"/>
          </a:xfrm>
          <a:prstGeom prst="rect">
            <a:avLst/>
          </a:prstGeom>
          <a:noFill/>
        </p:spPr>
        <p:txBody>
          <a:bodyPr wrap="square">
            <a:spAutoFit/>
          </a:bodyPr>
          <a:lstStyle/>
          <a:p>
            <a:r>
              <a:rPr lang="en-US" sz="3200" b="1">
                <a:latin typeface="Tw Cen MT" panose="020B0602020104020603" pitchFamily="34" charset="77"/>
              </a:rPr>
              <a:t>Proposal Submission Windows</a:t>
            </a:r>
          </a:p>
        </p:txBody>
      </p:sp>
    </p:spTree>
    <p:extLst>
      <p:ext uri="{BB962C8B-B14F-4D97-AF65-F5344CB8AC3E}">
        <p14:creationId xmlns:p14="http://schemas.microsoft.com/office/powerpoint/2010/main" val="2450362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DD383-2822-93EA-E52B-037CCF3A83E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8194C62-4335-B589-D2AF-F80F86136E69}"/>
              </a:ext>
            </a:extLst>
          </p:cNvPr>
          <p:cNvSpPr txBox="1"/>
          <p:nvPr/>
        </p:nvSpPr>
        <p:spPr>
          <a:xfrm>
            <a:off x="218851" y="391422"/>
            <a:ext cx="6986180" cy="646331"/>
          </a:xfrm>
          <a:prstGeom prst="rect">
            <a:avLst/>
          </a:prstGeom>
          <a:noFill/>
        </p:spPr>
        <p:txBody>
          <a:bodyPr wrap="square">
            <a:spAutoFit/>
          </a:bodyPr>
          <a:lstStyle/>
          <a:p>
            <a:r>
              <a:rPr lang="en-US" sz="3600" b="1">
                <a:latin typeface="Tw Cen MT" panose="020B0602020104020603" pitchFamily="34" charset="77"/>
              </a:rPr>
              <a:t>Sections of the Proposal</a:t>
            </a:r>
          </a:p>
        </p:txBody>
      </p:sp>
      <p:sp>
        <p:nvSpPr>
          <p:cNvPr id="4" name="TextBox 3">
            <a:extLst>
              <a:ext uri="{FF2B5EF4-FFF2-40B4-BE49-F238E27FC236}">
                <a16:creationId xmlns:a16="http://schemas.microsoft.com/office/drawing/2014/main" id="{D9164BF7-18D1-D80A-D6E2-3C941C92CF4E}"/>
              </a:ext>
            </a:extLst>
          </p:cNvPr>
          <p:cNvSpPr txBox="1"/>
          <p:nvPr/>
        </p:nvSpPr>
        <p:spPr>
          <a:xfrm>
            <a:off x="0" y="1095366"/>
            <a:ext cx="12192000" cy="2893100"/>
          </a:xfrm>
          <a:prstGeom prst="rect">
            <a:avLst/>
          </a:prstGeom>
          <a:noFill/>
        </p:spPr>
        <p:txBody>
          <a:bodyPr wrap="square">
            <a:spAutoFit/>
          </a:bodyPr>
          <a:lstStyle/>
          <a:p>
            <a:pPr marL="914400" lvl="1" indent="-457200">
              <a:lnSpc>
                <a:spcPct val="100000"/>
              </a:lnSpc>
              <a:buFont typeface="+mj-lt"/>
              <a:buAutoNum type="arabicPeriod"/>
            </a:pPr>
            <a:r>
              <a:rPr lang="en-US" sz="2000" b="1" u="sng">
                <a:solidFill>
                  <a:srgbClr val="1B1B1B"/>
                </a:solidFill>
                <a:latin typeface="Tw Cen MT" panose="020B0602020104020603" pitchFamily="34" charset="77"/>
              </a:rPr>
              <a:t>Title</a:t>
            </a:r>
            <a:r>
              <a:rPr lang="en-US" sz="2000">
                <a:solidFill>
                  <a:srgbClr val="1B1B1B"/>
                </a:solidFill>
                <a:latin typeface="Tw Cen MT" panose="020B0602020104020603" pitchFamily="34" charset="77"/>
              </a:rPr>
              <a:t>: [CAP or PARTNER] </a:t>
            </a:r>
            <a:r>
              <a:rPr lang="en-US" sz="1800">
                <a:solidFill>
                  <a:srgbClr val="1B1B1B"/>
                </a:solidFill>
                <a:latin typeface="Tw Cen MT" panose="020B0602020104020603" pitchFamily="34" charset="77"/>
              </a:rPr>
              <a:t>Concise, descriptive title of project proceeded by CAP: or PARTNER: for each respective track.</a:t>
            </a:r>
          </a:p>
          <a:p>
            <a:pPr marL="914400" lvl="1" indent="-457200">
              <a:lnSpc>
                <a:spcPct val="100000"/>
              </a:lnSpc>
              <a:buFont typeface="+mj-lt"/>
              <a:buAutoNum type="arabicPeriod"/>
            </a:pPr>
            <a:r>
              <a:rPr lang="en-US" b="1" u="sng">
                <a:solidFill>
                  <a:srgbClr val="1B1B1B"/>
                </a:solidFill>
                <a:latin typeface="Tw Cen MT" panose="020B0602020104020603" pitchFamily="34" charset="77"/>
              </a:rPr>
              <a:t>Project Summary </a:t>
            </a:r>
            <a:r>
              <a:rPr lang="en-US">
                <a:solidFill>
                  <a:srgbClr val="1B1B1B"/>
                </a:solidFill>
                <a:latin typeface="Tw Cen MT" panose="020B0602020104020603" pitchFamily="34" charset="77"/>
              </a:rPr>
              <a:t>(1-page limit): Overview, Statement on Intellectual Merit, Statement on the Broader Impacts</a:t>
            </a:r>
            <a:endParaRPr lang="en-US" b="1">
              <a:solidFill>
                <a:srgbClr val="1B1B1B"/>
              </a:solidFill>
              <a:latin typeface="Tw Cen MT" panose="020B0602020104020603" pitchFamily="34" charset="77"/>
            </a:endParaRPr>
          </a:p>
          <a:p>
            <a:pPr marL="1200150" lvl="2" indent="-285750">
              <a:buFont typeface="Arial" panose="020B0604020202020204" pitchFamily="34" charset="0"/>
              <a:buChar char="•"/>
            </a:pPr>
            <a:r>
              <a:rPr lang="en-US">
                <a:solidFill>
                  <a:srgbClr val="1B1B1B"/>
                </a:solidFill>
                <a:latin typeface="Tw Cen MT" panose="020B0602020104020603" pitchFamily="34" charset="77"/>
              </a:rPr>
              <a:t>Must include:</a:t>
            </a:r>
          </a:p>
          <a:p>
            <a:pPr marL="1657350" lvl="3" indent="-285750">
              <a:buFont typeface="Arial" panose="020B0604020202020204" pitchFamily="34" charset="0"/>
              <a:buChar char="•"/>
            </a:pPr>
            <a:r>
              <a:rPr lang="en-US">
                <a:solidFill>
                  <a:srgbClr val="1B1B1B"/>
                </a:solidFill>
                <a:latin typeface="Tw Cen MT" panose="020B0602020104020603" pitchFamily="34" charset="77"/>
              </a:rPr>
              <a:t>Overview</a:t>
            </a:r>
          </a:p>
          <a:p>
            <a:pPr marL="1657350" lvl="3" indent="-285750">
              <a:buFont typeface="Arial" panose="020B0604020202020204" pitchFamily="34" charset="0"/>
              <a:buChar char="•"/>
            </a:pPr>
            <a:r>
              <a:rPr lang="en-US">
                <a:solidFill>
                  <a:srgbClr val="1B1B1B"/>
                </a:solidFill>
                <a:latin typeface="Tw Cen MT" panose="020B0602020104020603" pitchFamily="34" charset="77"/>
              </a:rPr>
              <a:t>Statement on Intellectual Merit</a:t>
            </a:r>
          </a:p>
          <a:p>
            <a:pPr marL="1657350" lvl="3" indent="-285750">
              <a:buFont typeface="Arial" panose="020B0604020202020204" pitchFamily="34" charset="0"/>
              <a:buChar char="•"/>
            </a:pPr>
            <a:r>
              <a:rPr lang="en-US">
                <a:solidFill>
                  <a:srgbClr val="1B1B1B"/>
                </a:solidFill>
                <a:latin typeface="Tw Cen MT" panose="020B0602020104020603" pitchFamily="34" charset="77"/>
              </a:rPr>
              <a:t>Statement on Broader Impacts</a:t>
            </a:r>
          </a:p>
          <a:p>
            <a:pPr marL="800100" lvl="1" indent="-342900">
              <a:buFont typeface="+mj-lt"/>
              <a:buAutoNum type="arabicPeriod"/>
            </a:pPr>
            <a:r>
              <a:rPr lang="en-US" b="1" u="sng">
                <a:solidFill>
                  <a:srgbClr val="1B1B1B"/>
                </a:solidFill>
                <a:latin typeface="Tw Cen MT" panose="020B0602020104020603" pitchFamily="34" charset="77"/>
              </a:rPr>
              <a:t>Project Description</a:t>
            </a:r>
            <a:r>
              <a:rPr lang="en-US" b="1">
                <a:solidFill>
                  <a:srgbClr val="1B1B1B"/>
                </a:solidFill>
                <a:latin typeface="Tw Cen MT" panose="020B0602020104020603" pitchFamily="34" charset="77"/>
              </a:rPr>
              <a:t> </a:t>
            </a:r>
            <a:r>
              <a:rPr lang="en-US">
                <a:solidFill>
                  <a:srgbClr val="1B1B1B"/>
                </a:solidFill>
                <a:latin typeface="Tw Cen MT" panose="020B0602020104020603" pitchFamily="34" charset="77"/>
              </a:rPr>
              <a:t>(15 pages): Must follow the requirements of the PAPPG except where this solicitation deviates.</a:t>
            </a:r>
          </a:p>
          <a:p>
            <a:pPr lvl="2"/>
            <a:r>
              <a:rPr lang="en-US">
                <a:solidFill>
                  <a:srgbClr val="1B1B1B"/>
                </a:solidFill>
                <a:latin typeface="Tw Cen MT" panose="020B0602020104020603" pitchFamily="34" charset="77"/>
              </a:rPr>
              <a:t>Project description must use the sections below for the applicable track. Name the sections as indicated below, in capital letters. You may add other sections and order sections as you see fit.</a:t>
            </a:r>
          </a:p>
          <a:p>
            <a:pPr lvl="2"/>
            <a:endParaRPr lang="en-US">
              <a:solidFill>
                <a:srgbClr val="1B1B1B"/>
              </a:solidFill>
              <a:latin typeface="Tw Cen MT" panose="020B0602020104020603" pitchFamily="34" charset="77"/>
            </a:endParaRPr>
          </a:p>
        </p:txBody>
      </p:sp>
      <p:sp>
        <p:nvSpPr>
          <p:cNvPr id="3" name="TextBox 2">
            <a:extLst>
              <a:ext uri="{FF2B5EF4-FFF2-40B4-BE49-F238E27FC236}">
                <a16:creationId xmlns:a16="http://schemas.microsoft.com/office/drawing/2014/main" id="{97177AB3-0E7D-9143-43CE-761F39C51C78}"/>
              </a:ext>
            </a:extLst>
          </p:cNvPr>
          <p:cNvSpPr txBox="1"/>
          <p:nvPr/>
        </p:nvSpPr>
        <p:spPr>
          <a:xfrm>
            <a:off x="1315720" y="4153801"/>
            <a:ext cx="3972972" cy="1631216"/>
          </a:xfrm>
          <a:prstGeom prst="rect">
            <a:avLst/>
          </a:prstGeom>
          <a:noFill/>
        </p:spPr>
        <p:txBody>
          <a:bodyPr wrap="square">
            <a:spAutoFit/>
          </a:bodyPr>
          <a:lstStyle/>
          <a:p>
            <a:r>
              <a:rPr lang="en-US" sz="2000" b="1" u="sng">
                <a:solidFill>
                  <a:srgbClr val="1B1B1B"/>
                </a:solidFill>
                <a:latin typeface="Tw Cen MT" panose="020B0602020104020603" pitchFamily="34" charset="77"/>
              </a:rPr>
              <a:t>Track 1: CAP</a:t>
            </a:r>
          </a:p>
          <a:p>
            <a:pPr marL="285750" indent="-285750">
              <a:buFont typeface="Arial" panose="020B0604020202020204" pitchFamily="34" charset="0"/>
              <a:buChar char="•"/>
            </a:pPr>
            <a:r>
              <a:rPr lang="en-US" sz="2000">
                <a:solidFill>
                  <a:srgbClr val="1B1B1B"/>
                </a:solidFill>
                <a:latin typeface="Tw Cen MT" panose="020B0602020104020603" pitchFamily="34" charset="77"/>
              </a:rPr>
              <a:t>NEED AND POTENTIAL</a:t>
            </a:r>
          </a:p>
          <a:p>
            <a:pPr marL="285750" indent="-285750">
              <a:buFont typeface="Arial" panose="020B0604020202020204" pitchFamily="34" charset="0"/>
              <a:buChar char="•"/>
            </a:pPr>
            <a:r>
              <a:rPr lang="en-US" sz="2000">
                <a:solidFill>
                  <a:srgbClr val="1B1B1B"/>
                </a:solidFill>
                <a:latin typeface="Tw Cen MT" panose="020B0602020104020603" pitchFamily="34" charset="77"/>
              </a:rPr>
              <a:t>CAPACITY BUILDING PLAN</a:t>
            </a:r>
          </a:p>
          <a:p>
            <a:pPr marL="285750" indent="-285750">
              <a:buFont typeface="Arial" panose="020B0604020202020204" pitchFamily="34" charset="0"/>
              <a:buChar char="•"/>
            </a:pPr>
            <a:r>
              <a:rPr lang="en-US" sz="2000">
                <a:solidFill>
                  <a:srgbClr val="1B1B1B"/>
                </a:solidFill>
                <a:latin typeface="Tw Cen MT" panose="020B0602020104020603" pitchFamily="34" charset="77"/>
              </a:rPr>
              <a:t>BROADER IMPACTS</a:t>
            </a:r>
          </a:p>
          <a:p>
            <a:pPr marL="285750" indent="-285750">
              <a:buFont typeface="Arial" panose="020B0604020202020204" pitchFamily="34" charset="0"/>
              <a:buChar char="•"/>
            </a:pPr>
            <a:r>
              <a:rPr lang="en-US" sz="2000">
                <a:solidFill>
                  <a:srgbClr val="1B1B1B"/>
                </a:solidFill>
                <a:latin typeface="Tw Cen MT" panose="020B0602020104020603" pitchFamily="34" charset="77"/>
              </a:rPr>
              <a:t>PERSONNEL</a:t>
            </a:r>
            <a:endParaRPr lang="en-US" sz="2000">
              <a:latin typeface="Tw Cen MT" panose="020B0602020104020603" pitchFamily="34" charset="77"/>
            </a:endParaRPr>
          </a:p>
        </p:txBody>
      </p:sp>
      <p:sp>
        <p:nvSpPr>
          <p:cNvPr id="5" name="TextBox 4">
            <a:extLst>
              <a:ext uri="{FF2B5EF4-FFF2-40B4-BE49-F238E27FC236}">
                <a16:creationId xmlns:a16="http://schemas.microsoft.com/office/drawing/2014/main" id="{555F35D8-4379-D1CF-8A01-8CE2D12D4BBA}"/>
              </a:ext>
            </a:extLst>
          </p:cNvPr>
          <p:cNvSpPr txBox="1"/>
          <p:nvPr/>
        </p:nvSpPr>
        <p:spPr>
          <a:xfrm>
            <a:off x="6903310" y="4118661"/>
            <a:ext cx="3525520" cy="1938992"/>
          </a:xfrm>
          <a:prstGeom prst="rect">
            <a:avLst/>
          </a:prstGeom>
          <a:noFill/>
        </p:spPr>
        <p:txBody>
          <a:bodyPr wrap="square">
            <a:spAutoFit/>
          </a:bodyPr>
          <a:lstStyle/>
          <a:p>
            <a:r>
              <a:rPr lang="en-US" sz="2000" b="1" u="sng">
                <a:solidFill>
                  <a:srgbClr val="1B1B1B"/>
                </a:solidFill>
                <a:latin typeface="Tw Cen MT" panose="020B0602020104020603" pitchFamily="34" charset="77"/>
              </a:rPr>
              <a:t>Track 2: PARTNER</a:t>
            </a:r>
          </a:p>
          <a:p>
            <a:pPr marL="285750" indent="-285750">
              <a:buFont typeface="Arial" panose="020B0604020202020204" pitchFamily="34" charset="0"/>
              <a:buChar char="•"/>
            </a:pPr>
            <a:r>
              <a:rPr lang="en-US" sz="2000">
                <a:solidFill>
                  <a:srgbClr val="1B1B1B"/>
                </a:solidFill>
                <a:latin typeface="Tw Cen MT" panose="020B0602020104020603" pitchFamily="34" charset="77"/>
              </a:rPr>
              <a:t>AI CAPACITY</a:t>
            </a:r>
          </a:p>
          <a:p>
            <a:pPr marL="285750" indent="-285750">
              <a:buFont typeface="Arial" panose="020B0604020202020204" pitchFamily="34" charset="0"/>
              <a:buChar char="•"/>
            </a:pPr>
            <a:r>
              <a:rPr lang="en-US" sz="2000">
                <a:solidFill>
                  <a:srgbClr val="1B1B1B"/>
                </a:solidFill>
                <a:latin typeface="Tw Cen MT" panose="020B0602020104020603" pitchFamily="34" charset="77"/>
              </a:rPr>
              <a:t>COLLABORATION PLAN</a:t>
            </a:r>
          </a:p>
          <a:p>
            <a:pPr marL="285750" indent="-285750">
              <a:buFont typeface="Arial" panose="020B0604020202020204" pitchFamily="34" charset="0"/>
              <a:buChar char="•"/>
            </a:pPr>
            <a:r>
              <a:rPr lang="en-US" sz="2000">
                <a:solidFill>
                  <a:srgbClr val="1B1B1B"/>
                </a:solidFill>
                <a:latin typeface="Tw Cen MT" panose="020B0602020104020603" pitchFamily="34" charset="77"/>
              </a:rPr>
              <a:t>BENEFITS TO AI CAPACITY</a:t>
            </a:r>
          </a:p>
          <a:p>
            <a:pPr marL="285750" indent="-285750">
              <a:buFont typeface="Arial" panose="020B0604020202020204" pitchFamily="34" charset="0"/>
              <a:buChar char="•"/>
            </a:pPr>
            <a:r>
              <a:rPr lang="en-US" sz="2000">
                <a:solidFill>
                  <a:srgbClr val="1B1B1B"/>
                </a:solidFill>
                <a:latin typeface="Tw Cen MT" panose="020B0602020104020603" pitchFamily="34" charset="77"/>
              </a:rPr>
              <a:t>BROADER IMPACTS</a:t>
            </a:r>
          </a:p>
          <a:p>
            <a:pPr marL="285750" indent="-285750">
              <a:buFont typeface="Arial" panose="020B0604020202020204" pitchFamily="34" charset="0"/>
              <a:buChar char="•"/>
            </a:pPr>
            <a:r>
              <a:rPr lang="en-US" sz="2000">
                <a:solidFill>
                  <a:srgbClr val="1B1B1B"/>
                </a:solidFill>
                <a:latin typeface="Tw Cen MT" panose="020B0602020104020603" pitchFamily="34" charset="77"/>
              </a:rPr>
              <a:t>PERSONNEL</a:t>
            </a:r>
            <a:endParaRPr lang="en-US" sz="2000">
              <a:latin typeface="Tw Cen MT" panose="020B0602020104020603" pitchFamily="34" charset="77"/>
            </a:endParaRPr>
          </a:p>
        </p:txBody>
      </p:sp>
    </p:spTree>
    <p:extLst>
      <p:ext uri="{BB962C8B-B14F-4D97-AF65-F5344CB8AC3E}">
        <p14:creationId xmlns:p14="http://schemas.microsoft.com/office/powerpoint/2010/main" val="3471234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7ECD9-021E-F15A-3918-0D3AA925E13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7EA365E-4849-732B-B530-05818387ABF6}"/>
              </a:ext>
            </a:extLst>
          </p:cNvPr>
          <p:cNvSpPr txBox="1"/>
          <p:nvPr/>
        </p:nvSpPr>
        <p:spPr>
          <a:xfrm>
            <a:off x="305348" y="115189"/>
            <a:ext cx="6986180" cy="584775"/>
          </a:xfrm>
          <a:prstGeom prst="rect">
            <a:avLst/>
          </a:prstGeom>
          <a:noFill/>
        </p:spPr>
        <p:txBody>
          <a:bodyPr wrap="square">
            <a:spAutoFit/>
          </a:bodyPr>
          <a:lstStyle/>
          <a:p>
            <a:r>
              <a:rPr lang="en-US" sz="3200" b="1">
                <a:latin typeface="Tw Cen MT" panose="020B0602020104020603" pitchFamily="34" charset="77"/>
              </a:rPr>
              <a:t>Sections of the Proposal</a:t>
            </a:r>
          </a:p>
        </p:txBody>
      </p:sp>
      <p:sp>
        <p:nvSpPr>
          <p:cNvPr id="4" name="TextBox 3">
            <a:extLst>
              <a:ext uri="{FF2B5EF4-FFF2-40B4-BE49-F238E27FC236}">
                <a16:creationId xmlns:a16="http://schemas.microsoft.com/office/drawing/2014/main" id="{18DBA32C-0A75-F8E0-EDF8-C44A72234E50}"/>
              </a:ext>
            </a:extLst>
          </p:cNvPr>
          <p:cNvSpPr txBox="1"/>
          <p:nvPr/>
        </p:nvSpPr>
        <p:spPr>
          <a:xfrm>
            <a:off x="0" y="976197"/>
            <a:ext cx="12192000" cy="5309146"/>
          </a:xfrm>
          <a:prstGeom prst="rect">
            <a:avLst/>
          </a:prstGeom>
          <a:noFill/>
        </p:spPr>
        <p:txBody>
          <a:bodyPr wrap="square" lIns="91440" tIns="45720" rIns="91440" bIns="45720" anchor="t">
            <a:spAutoFit/>
          </a:bodyPr>
          <a:lstStyle/>
          <a:p>
            <a:pPr marL="914400" lvl="1" indent="-457200">
              <a:lnSpc>
                <a:spcPct val="100000"/>
              </a:lnSpc>
              <a:buFont typeface="+mj-lt"/>
              <a:buAutoNum type="arabicPeriod" startAt="4"/>
            </a:pPr>
            <a:r>
              <a:rPr lang="en-US" sz="1900" b="1" u="sng">
                <a:solidFill>
                  <a:srgbClr val="1B1B1B"/>
                </a:solidFill>
                <a:latin typeface="Tw Cen MT" panose="020B0602020104020603" pitchFamily="34" charset="77"/>
              </a:rPr>
              <a:t>References Cited</a:t>
            </a:r>
            <a:r>
              <a:rPr lang="en-US" sz="1900">
                <a:solidFill>
                  <a:srgbClr val="1B1B1B"/>
                </a:solidFill>
                <a:latin typeface="Tw Cen MT" panose="020B0602020104020603" pitchFamily="34" charset="77"/>
              </a:rPr>
              <a:t>: List only references cited in the Project Description or supplementary documents</a:t>
            </a:r>
          </a:p>
          <a:p>
            <a:pPr marL="914400" lvl="1" indent="-457200">
              <a:lnSpc>
                <a:spcPct val="100000"/>
              </a:lnSpc>
              <a:buFont typeface="+mj-lt"/>
              <a:buAutoNum type="arabicPeriod" startAt="4"/>
            </a:pPr>
            <a:r>
              <a:rPr lang="en-US" sz="1900" b="1" u="sng">
                <a:solidFill>
                  <a:srgbClr val="1B1B1B"/>
                </a:solidFill>
                <a:latin typeface="Tw Cen MT" panose="020B0602020104020603" pitchFamily="34" charset="77"/>
              </a:rPr>
              <a:t>Budget and Budget Justification</a:t>
            </a:r>
            <a:r>
              <a:rPr lang="en-US" sz="1900">
                <a:solidFill>
                  <a:srgbClr val="1B1B1B"/>
                </a:solidFill>
                <a:latin typeface="Tw Cen MT" panose="020B0602020104020603" pitchFamily="34" charset="77"/>
              </a:rPr>
              <a:t>: </a:t>
            </a:r>
          </a:p>
          <a:p>
            <a:pPr marL="914400" lvl="1" indent="-457200">
              <a:lnSpc>
                <a:spcPct val="100000"/>
              </a:lnSpc>
              <a:buFont typeface="+mj-lt"/>
              <a:buAutoNum type="arabicPeriod" startAt="4"/>
            </a:pPr>
            <a:r>
              <a:rPr lang="en-US" sz="1900" b="1" u="sng">
                <a:solidFill>
                  <a:srgbClr val="1B1B1B"/>
                </a:solidFill>
                <a:latin typeface="Tw Cen MT" panose="020B0602020104020603" pitchFamily="34" charset="77"/>
              </a:rPr>
              <a:t>Facilities, Equipment, and Other Resources:</a:t>
            </a:r>
          </a:p>
          <a:p>
            <a:pPr marL="914400" lvl="1" indent="-457200">
              <a:buFont typeface="+mj-lt"/>
              <a:buAutoNum type="arabicPeriod" startAt="4"/>
            </a:pPr>
            <a:r>
              <a:rPr lang="en-US" sz="1900" b="1" u="sng">
                <a:solidFill>
                  <a:srgbClr val="1B1B1B"/>
                </a:solidFill>
                <a:latin typeface="Tw Cen MT" panose="020B0602020104020603" pitchFamily="34" charset="77"/>
              </a:rPr>
              <a:t>Senior Personnel Documents</a:t>
            </a:r>
          </a:p>
          <a:p>
            <a:pPr marL="914400" lvl="1" indent="-457200">
              <a:buFont typeface="+mj-lt"/>
              <a:buAutoNum type="arabicPeriod" startAt="4"/>
            </a:pPr>
            <a:r>
              <a:rPr lang="en-US" sz="1900" b="1" u="sng">
                <a:solidFill>
                  <a:srgbClr val="1B1B1B"/>
                </a:solidFill>
                <a:latin typeface="Tw Cen MT" panose="020B0602020104020603" pitchFamily="34" charset="77"/>
              </a:rPr>
              <a:t>Data Management Plan</a:t>
            </a:r>
          </a:p>
          <a:p>
            <a:pPr marL="914400" lvl="1" indent="-457200">
              <a:buFont typeface="+mj-lt"/>
              <a:buAutoNum type="arabicPeriod" startAt="4"/>
            </a:pPr>
            <a:r>
              <a:rPr lang="en-US" sz="1900" b="1" u="sng">
                <a:solidFill>
                  <a:srgbClr val="1B1B1B"/>
                </a:solidFill>
                <a:latin typeface="Tw Cen MT"/>
              </a:rPr>
              <a:t>Mentoring Plan</a:t>
            </a:r>
          </a:p>
          <a:p>
            <a:pPr marL="914400" lvl="1" indent="-457200">
              <a:buFont typeface="+mj-lt"/>
              <a:buAutoNum type="arabicPeriod" startAt="4"/>
            </a:pPr>
            <a:r>
              <a:rPr lang="en-US" sz="1900" b="1" u="sng">
                <a:solidFill>
                  <a:srgbClr val="1B1B1B"/>
                </a:solidFill>
                <a:latin typeface="Tw Cen MT" panose="020B0602020104020603" pitchFamily="34" charset="77"/>
              </a:rPr>
              <a:t>Other Supplementary Documents</a:t>
            </a:r>
          </a:p>
          <a:p>
            <a:pPr marL="1371600" lvl="2" indent="-457200">
              <a:buFont typeface="Arial" panose="020B0604020202020204" pitchFamily="34" charset="0"/>
              <a:buChar char="•"/>
            </a:pPr>
            <a:r>
              <a:rPr lang="en-US" sz="1900" i="1" u="sng">
                <a:solidFill>
                  <a:srgbClr val="1B1B1B"/>
                </a:solidFill>
                <a:latin typeface="Tw Cen MT" panose="020B0602020104020603" pitchFamily="34" charset="77"/>
              </a:rPr>
              <a:t>Institutional Need and Support Statement (3 pages)</a:t>
            </a:r>
          </a:p>
          <a:p>
            <a:pPr marL="1371600" lvl="2" indent="-457200">
              <a:buFont typeface="Arial" panose="020B0604020202020204" pitchFamily="34" charset="0"/>
              <a:buChar char="•"/>
            </a:pPr>
            <a:r>
              <a:rPr lang="en-US" sz="1900" i="1" u="sng">
                <a:solidFill>
                  <a:srgbClr val="1B1B1B"/>
                </a:solidFill>
                <a:latin typeface="Tw Cen MT" panose="020B0602020104020603" pitchFamily="34" charset="77"/>
              </a:rPr>
              <a:t>Institute Integration Plan (</a:t>
            </a:r>
            <a:r>
              <a:rPr lang="en-US" sz="1900" b="1" i="1" u="sng">
                <a:solidFill>
                  <a:srgbClr val="1B1B1B"/>
                </a:solidFill>
                <a:latin typeface="Tw Cen MT" panose="020B0602020104020603" pitchFamily="34" charset="77"/>
              </a:rPr>
              <a:t>PARTNER TRACK ONLY</a:t>
            </a:r>
            <a:r>
              <a:rPr lang="en-US" sz="1900" i="1" u="sng">
                <a:solidFill>
                  <a:srgbClr val="1B1B1B"/>
                </a:solidFill>
                <a:latin typeface="Tw Cen MT" panose="020B0602020104020603" pitchFamily="34" charset="77"/>
              </a:rPr>
              <a:t>, 3 pages/ AI Institute)</a:t>
            </a:r>
          </a:p>
          <a:p>
            <a:pPr marL="1371600" lvl="2" indent="-457200">
              <a:buFont typeface="Arial" panose="020B0604020202020204" pitchFamily="34" charset="0"/>
              <a:buChar char="•"/>
            </a:pPr>
            <a:r>
              <a:rPr lang="en-US" sz="1900" i="1" u="sng">
                <a:solidFill>
                  <a:srgbClr val="1B1B1B"/>
                </a:solidFill>
                <a:latin typeface="Tw Cen MT" panose="020B0602020104020603" pitchFamily="34" charset="77"/>
              </a:rPr>
              <a:t>Results from Prior NSF Support</a:t>
            </a:r>
          </a:p>
          <a:p>
            <a:pPr marL="1371600" lvl="2" indent="-457200">
              <a:buFont typeface="Arial" panose="020B0604020202020204" pitchFamily="34" charset="0"/>
              <a:buChar char="•"/>
            </a:pPr>
            <a:r>
              <a:rPr lang="en-US" sz="1900" i="1" u="sng">
                <a:solidFill>
                  <a:srgbClr val="1B1B1B"/>
                </a:solidFill>
                <a:latin typeface="Tw Cen MT" panose="020B0602020104020603" pitchFamily="34" charset="77"/>
              </a:rPr>
              <a:t>Cloud Computing Resources</a:t>
            </a:r>
          </a:p>
          <a:p>
            <a:pPr marL="1371600" lvl="2" indent="-457200">
              <a:buFont typeface="Arial" panose="020B0604020202020204" pitchFamily="34" charset="0"/>
              <a:buChar char="•"/>
            </a:pPr>
            <a:r>
              <a:rPr lang="en-US" sz="1900" i="1" u="sng">
                <a:solidFill>
                  <a:srgbClr val="1B1B1B"/>
                </a:solidFill>
                <a:latin typeface="Tw Cen MT" panose="020B0602020104020603" pitchFamily="34" charset="77"/>
              </a:rPr>
              <a:t>Letters of Collaboration</a:t>
            </a:r>
          </a:p>
          <a:p>
            <a:pPr marL="914400" lvl="1" indent="-457200">
              <a:buFont typeface="+mj-lt"/>
              <a:buAutoNum type="arabicPeriod" startAt="11"/>
            </a:pPr>
            <a:r>
              <a:rPr lang="en-US" sz="1900" b="1" u="sng">
                <a:solidFill>
                  <a:srgbClr val="1B1B1B"/>
                </a:solidFill>
                <a:latin typeface="Tw Cen MT" panose="020B0602020104020603" pitchFamily="34" charset="77"/>
              </a:rPr>
              <a:t>Single Copy Documents</a:t>
            </a:r>
          </a:p>
          <a:p>
            <a:pPr marL="1257300" lvl="2" indent="-342900">
              <a:buFont typeface="Arial" panose="020B0604020202020204" pitchFamily="34" charset="0"/>
              <a:buChar char="•"/>
            </a:pPr>
            <a:r>
              <a:rPr lang="en-US" sz="1900" u="sng">
                <a:solidFill>
                  <a:srgbClr val="1B1B1B"/>
                </a:solidFill>
                <a:latin typeface="Tw Cen MT" panose="020B0602020104020603" pitchFamily="34" charset="77"/>
              </a:rPr>
              <a:t>Required:</a:t>
            </a:r>
          </a:p>
          <a:p>
            <a:pPr marL="1714500" lvl="3" indent="-342900">
              <a:buFont typeface="Arial" panose="020B0604020202020204" pitchFamily="34" charset="0"/>
              <a:buChar char="•"/>
            </a:pPr>
            <a:r>
              <a:rPr lang="en-US" sz="1900" i="1">
                <a:solidFill>
                  <a:srgbClr val="1B1B1B"/>
                </a:solidFill>
                <a:latin typeface="Tw Cen MT" panose="020B0602020104020603" pitchFamily="34" charset="77"/>
              </a:rPr>
              <a:t>Program Officer Concurrence Email</a:t>
            </a:r>
          </a:p>
          <a:p>
            <a:pPr marL="800100" lvl="1" indent="-342900">
              <a:buFont typeface="+mj-lt"/>
              <a:buAutoNum type="arabicPeriod" startAt="7"/>
            </a:pPr>
            <a:endParaRPr lang="en-US" b="1" u="sng">
              <a:solidFill>
                <a:srgbClr val="1B1B1B"/>
              </a:solidFill>
              <a:latin typeface="Tw Cen MT" panose="020B0602020104020603" pitchFamily="34" charset="77"/>
            </a:endParaRPr>
          </a:p>
          <a:p>
            <a:pPr marL="1257300" lvl="2" indent="-342900">
              <a:buFont typeface="+mj-lt"/>
              <a:buAutoNum type="arabicPeriod" startAt="7"/>
            </a:pPr>
            <a:endParaRPr lang="en-US" b="1" u="sng">
              <a:solidFill>
                <a:srgbClr val="1B1B1B"/>
              </a:solidFill>
              <a:latin typeface="Tw Cen MT" panose="020B0602020104020603" pitchFamily="34" charset="77"/>
            </a:endParaRPr>
          </a:p>
          <a:p>
            <a:pPr marL="800100" lvl="1" indent="-342900">
              <a:buFont typeface="+mj-lt"/>
              <a:buAutoNum type="arabicPeriod" startAt="7"/>
            </a:pPr>
            <a:endParaRPr lang="en-US" b="0" i="0" u="none" strike="noStrike">
              <a:solidFill>
                <a:srgbClr val="1B1B1B"/>
              </a:solidFill>
              <a:effectLst/>
              <a:latin typeface="Tw Cen MT" panose="020B0602020104020603" pitchFamily="34" charset="77"/>
            </a:endParaRPr>
          </a:p>
        </p:txBody>
      </p:sp>
      <p:sp>
        <p:nvSpPr>
          <p:cNvPr id="3" name="TextBox 2">
            <a:extLst>
              <a:ext uri="{FF2B5EF4-FFF2-40B4-BE49-F238E27FC236}">
                <a16:creationId xmlns:a16="http://schemas.microsoft.com/office/drawing/2014/main" id="{7C3F86D1-80BA-7BB2-358D-419269E50330}"/>
              </a:ext>
            </a:extLst>
          </p:cNvPr>
          <p:cNvSpPr txBox="1"/>
          <p:nvPr/>
        </p:nvSpPr>
        <p:spPr>
          <a:xfrm>
            <a:off x="305348" y="5420138"/>
            <a:ext cx="12084908" cy="461665"/>
          </a:xfrm>
          <a:prstGeom prst="rect">
            <a:avLst/>
          </a:prstGeom>
          <a:noFill/>
        </p:spPr>
        <p:txBody>
          <a:bodyPr wrap="square">
            <a:spAutoFit/>
          </a:bodyPr>
          <a:lstStyle/>
          <a:p>
            <a:pPr algn="ctr"/>
            <a:r>
              <a:rPr lang="en-US" sz="2400" b="1">
                <a:solidFill>
                  <a:srgbClr val="FF0000"/>
                </a:solidFill>
              </a:rPr>
              <a:t>This is just a brief overview. Please </a:t>
            </a:r>
            <a:r>
              <a:rPr lang="en-US" sz="2400" b="1" u="sng">
                <a:solidFill>
                  <a:srgbClr val="FF0000"/>
                </a:solidFill>
              </a:rPr>
              <a:t>follow guidelines laid </a:t>
            </a:r>
            <a:r>
              <a:rPr lang="en-US" sz="2400" b="1">
                <a:solidFill>
                  <a:srgbClr val="FF0000"/>
                </a:solidFill>
              </a:rPr>
              <a:t>out in Solicitation (NSF 23-506)</a:t>
            </a:r>
          </a:p>
        </p:txBody>
      </p:sp>
    </p:spTree>
    <p:extLst>
      <p:ext uri="{BB962C8B-B14F-4D97-AF65-F5344CB8AC3E}">
        <p14:creationId xmlns:p14="http://schemas.microsoft.com/office/powerpoint/2010/main" val="4081685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73E41-851C-E2BF-DC8F-B1F94085D00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FC5DC82-BCDD-B7A0-CEBB-9C21DE11DCB8}"/>
              </a:ext>
            </a:extLst>
          </p:cNvPr>
          <p:cNvSpPr txBox="1"/>
          <p:nvPr/>
        </p:nvSpPr>
        <p:spPr>
          <a:xfrm>
            <a:off x="144711" y="119574"/>
            <a:ext cx="6986180" cy="584775"/>
          </a:xfrm>
          <a:prstGeom prst="rect">
            <a:avLst/>
          </a:prstGeom>
          <a:noFill/>
        </p:spPr>
        <p:txBody>
          <a:bodyPr wrap="square">
            <a:spAutoFit/>
          </a:bodyPr>
          <a:lstStyle/>
          <a:p>
            <a:r>
              <a:rPr lang="en-US" sz="3200" b="1">
                <a:latin typeface="Tw Cen MT" panose="020B0602020104020603" pitchFamily="34" charset="77"/>
              </a:rPr>
              <a:t>Submission of Full Proposal</a:t>
            </a:r>
          </a:p>
        </p:txBody>
      </p:sp>
      <p:sp>
        <p:nvSpPr>
          <p:cNvPr id="8" name="TextBox 7">
            <a:extLst>
              <a:ext uri="{FF2B5EF4-FFF2-40B4-BE49-F238E27FC236}">
                <a16:creationId xmlns:a16="http://schemas.microsoft.com/office/drawing/2014/main" id="{A8CB1AB8-1EAC-9BA3-8216-6FB9E53B42E8}"/>
              </a:ext>
            </a:extLst>
          </p:cNvPr>
          <p:cNvSpPr txBox="1"/>
          <p:nvPr/>
        </p:nvSpPr>
        <p:spPr>
          <a:xfrm>
            <a:off x="480265" y="997354"/>
            <a:ext cx="11231469" cy="4154984"/>
          </a:xfrm>
          <a:prstGeom prst="rect">
            <a:avLst/>
          </a:prstGeom>
          <a:noFill/>
        </p:spPr>
        <p:txBody>
          <a:bodyPr wrap="square">
            <a:spAutoFit/>
          </a:bodyPr>
          <a:lstStyle/>
          <a:p>
            <a:pPr marL="0" indent="0">
              <a:buNone/>
            </a:pPr>
            <a:r>
              <a:rPr lang="en-US" sz="2400">
                <a:latin typeface="Tw Cen MT" panose="020B0602020104020603" pitchFamily="34" charset="77"/>
              </a:rPr>
              <a:t>For CAP and PARTNER proposals:</a:t>
            </a:r>
          </a:p>
          <a:p>
            <a:pPr>
              <a:buFont typeface="Arial" panose="020B0604020202020204" pitchFamily="34" charset="0"/>
              <a:buChar char="•"/>
            </a:pPr>
            <a:r>
              <a:rPr lang="en-US" sz="2400">
                <a:latin typeface="Tw Cen MT" panose="020B0602020104020603" pitchFamily="34" charset="77"/>
              </a:rPr>
              <a:t>Full Proposals submitted via Research.gov - </a:t>
            </a:r>
            <a:r>
              <a:rPr lang="en-US" sz="2400" i="1">
                <a:latin typeface="Tw Cen MT" panose="020B0602020104020603" pitchFamily="34" charset="77"/>
              </a:rPr>
              <a:t>NSF Proposal and Award Policies and Procedures Guide</a:t>
            </a:r>
            <a:r>
              <a:rPr lang="en-US" sz="2400">
                <a:latin typeface="Tw Cen MT" panose="020B0602020104020603" pitchFamily="34" charset="77"/>
              </a:rPr>
              <a:t> (PAPPG) guidelines apply. The complete text of the PAPPG is available electronically on the NSF website at: </a:t>
            </a:r>
            <a:r>
              <a:rPr lang="en-US" sz="2400">
                <a:latin typeface="Tw Cen MT" panose="020B0602020104020603" pitchFamily="34" charset="77"/>
                <a:hlinkClick r:id="rId2"/>
              </a:rPr>
              <a:t>https://www.nsf.gov/publications/pub_summ.jsp?ods_key=pappg</a:t>
            </a:r>
            <a:r>
              <a:rPr lang="en-US" sz="2400">
                <a:latin typeface="Tw Cen MT" panose="020B0602020104020603" pitchFamily="34" charset="77"/>
              </a:rPr>
              <a:t>.</a:t>
            </a:r>
          </a:p>
          <a:p>
            <a:pPr>
              <a:buFont typeface="Arial" panose="020B0604020202020204" pitchFamily="34" charset="0"/>
              <a:buChar char="•"/>
            </a:pPr>
            <a:endParaRPr lang="en-US" sz="2400">
              <a:latin typeface="Tw Cen MT" panose="020B0602020104020603" pitchFamily="34" charset="77"/>
            </a:endParaRPr>
          </a:p>
          <a:p>
            <a:pPr>
              <a:buFont typeface="Arial" panose="020B0604020202020204" pitchFamily="34" charset="0"/>
              <a:buChar char="•"/>
            </a:pPr>
            <a:r>
              <a:rPr lang="en-US" sz="2400">
                <a:latin typeface="Tw Cen MT" panose="020B0602020104020603" pitchFamily="34" charset="77"/>
              </a:rPr>
              <a:t>Full Proposals submitted via Grants.gov: </a:t>
            </a:r>
            <a:r>
              <a:rPr lang="en-US" sz="2400" i="1">
                <a:latin typeface="Tw Cen MT" panose="020B0602020104020603" pitchFamily="34" charset="77"/>
              </a:rPr>
              <a:t>NSF Grants.gov Application Guide: A Guide for the Preparation and Submission of NSF Applications via Grants.gov</a:t>
            </a:r>
            <a:r>
              <a:rPr lang="en-US" sz="2400">
                <a:latin typeface="Tw Cen MT" panose="020B0602020104020603" pitchFamily="34" charset="77"/>
              </a:rPr>
              <a:t> guidelines apply (Note: The </a:t>
            </a:r>
            <a:r>
              <a:rPr lang="en-US" sz="2400" i="1">
                <a:latin typeface="Tw Cen MT" panose="020B0602020104020603" pitchFamily="34" charset="77"/>
              </a:rPr>
              <a:t>NSF Grants.gov Application Guide</a:t>
            </a:r>
            <a:r>
              <a:rPr lang="en-US" sz="2400">
                <a:latin typeface="Tw Cen MT" panose="020B0602020104020603" pitchFamily="34" charset="77"/>
              </a:rPr>
              <a:t> is available on the Grants.gov website and on the NSF website at: </a:t>
            </a:r>
            <a:r>
              <a:rPr lang="en-US" sz="2400">
                <a:latin typeface="Tw Cen MT" panose="020B0602020104020603" pitchFamily="34" charset="77"/>
                <a:hlinkClick r:id="rId3"/>
              </a:rPr>
              <a:t>https://www.nsf.gov/publications/pub_summ.jsp?ods_key=grantsgovguide</a:t>
            </a:r>
            <a:r>
              <a:rPr lang="en-US" sz="2400">
                <a:latin typeface="Tw Cen MT" panose="020B0602020104020603" pitchFamily="34" charset="77"/>
              </a:rPr>
              <a:t>).</a:t>
            </a:r>
          </a:p>
        </p:txBody>
      </p:sp>
    </p:spTree>
    <p:extLst>
      <p:ext uri="{BB962C8B-B14F-4D97-AF65-F5344CB8AC3E}">
        <p14:creationId xmlns:p14="http://schemas.microsoft.com/office/powerpoint/2010/main" val="4251273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401ED-5A78-9954-E535-359783B9DD8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7946B76-B323-3683-31B3-3DA2F797B2FC}"/>
              </a:ext>
            </a:extLst>
          </p:cNvPr>
          <p:cNvSpPr txBox="1"/>
          <p:nvPr/>
        </p:nvSpPr>
        <p:spPr>
          <a:xfrm>
            <a:off x="218851" y="391422"/>
            <a:ext cx="11359430" cy="584775"/>
          </a:xfrm>
          <a:prstGeom prst="rect">
            <a:avLst/>
          </a:prstGeom>
          <a:noFill/>
        </p:spPr>
        <p:txBody>
          <a:bodyPr wrap="square">
            <a:spAutoFit/>
          </a:bodyPr>
          <a:lstStyle/>
          <a:p>
            <a:r>
              <a:rPr lang="en-US" sz="3200" b="1">
                <a:latin typeface="Tw Cen MT" panose="020B0602020104020603" pitchFamily="34" charset="77"/>
              </a:rPr>
              <a:t>Capacity Building Pilots (CAP) Track Proposals</a:t>
            </a:r>
          </a:p>
        </p:txBody>
      </p:sp>
      <p:sp>
        <p:nvSpPr>
          <p:cNvPr id="8" name="TextBox 7">
            <a:extLst>
              <a:ext uri="{FF2B5EF4-FFF2-40B4-BE49-F238E27FC236}">
                <a16:creationId xmlns:a16="http://schemas.microsoft.com/office/drawing/2014/main" id="{F013437D-A070-1185-386C-8C2BEFB4742A}"/>
              </a:ext>
            </a:extLst>
          </p:cNvPr>
          <p:cNvSpPr txBox="1"/>
          <p:nvPr/>
        </p:nvSpPr>
        <p:spPr>
          <a:xfrm>
            <a:off x="480265" y="997354"/>
            <a:ext cx="11231469" cy="3662541"/>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600">
                <a:latin typeface="Tw Cen MT"/>
                <a:cs typeface="Calibri"/>
              </a:rPr>
              <a:t>11 CAPs AWARDED FY 24</a:t>
            </a:r>
          </a:p>
          <a:p>
            <a:pPr marL="342900" indent="-342900">
              <a:buFont typeface="Arial" panose="020B0604020202020204" pitchFamily="34" charset="0"/>
              <a:buChar char="•"/>
            </a:pPr>
            <a:r>
              <a:rPr lang="en-US" sz="2600">
                <a:solidFill>
                  <a:srgbClr val="1B1B1B"/>
                </a:solidFill>
                <a:latin typeface="Tw Cen MT"/>
                <a:ea typeface="Open Sans Light"/>
                <a:cs typeface="Open Sans Light"/>
              </a:rPr>
              <a:t>10-15 Capacity Building Pilots (CAP) awards are anticipated in FY 2025.</a:t>
            </a:r>
            <a:endParaRPr lang="en-US" sz="2600">
              <a:latin typeface="Tw Cen MT"/>
              <a:cs typeface="Calibri" panose="020F0502020204030204"/>
            </a:endParaRPr>
          </a:p>
          <a:p>
            <a:pPr marL="342900" indent="-342900">
              <a:buFont typeface="Arial" panose="020B0604020202020204" pitchFamily="34" charset="0"/>
              <a:buChar char="•"/>
            </a:pPr>
            <a:r>
              <a:rPr lang="en-US" sz="2600">
                <a:latin typeface="Tw Cen MT"/>
              </a:rPr>
              <a:t>Successful CAP tracks will result in institutional change and establishing new AI research capacity, education/workforce development in AI, and/or AI infrastructure capacity</a:t>
            </a:r>
            <a:endParaRPr lang="en-US" sz="2600">
              <a:latin typeface="Tw Cen MT"/>
              <a:cs typeface="Calibri"/>
            </a:endParaRPr>
          </a:p>
          <a:p>
            <a:pPr marL="342900" indent="-342900">
              <a:buFont typeface="Arial" panose="020B0604020202020204" pitchFamily="34" charset="0"/>
              <a:buChar char="•"/>
            </a:pPr>
            <a:r>
              <a:rPr lang="en-US" sz="2600">
                <a:latin typeface="Tw Cen MT" panose="020B0602020104020603" pitchFamily="34" charset="77"/>
                <a:cs typeface="Calibri"/>
              </a:rPr>
              <a:t>Plans should consider required research infrastructure, plans to leverage established groups in related research areas, and inclusion of faculty training and research experiences that emphasize the diversification of investigators. </a:t>
            </a:r>
          </a:p>
          <a:p>
            <a:pPr marL="342900" indent="-342900">
              <a:buFont typeface="Arial" panose="020B0604020202020204" pitchFamily="34" charset="0"/>
              <a:buChar char="•"/>
            </a:pPr>
            <a:endParaRPr lang="en-US" sz="2400" u="sng">
              <a:latin typeface="Tw Cen MT" panose="020B0602020104020603" pitchFamily="34" charset="77"/>
            </a:endParaRPr>
          </a:p>
        </p:txBody>
      </p:sp>
    </p:spTree>
    <p:extLst>
      <p:ext uri="{BB962C8B-B14F-4D97-AF65-F5344CB8AC3E}">
        <p14:creationId xmlns:p14="http://schemas.microsoft.com/office/powerpoint/2010/main" val="1582953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C76FE-8E3E-56F0-F009-29C2D8EBE9E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F13B66C-EC65-B619-E011-E2D45AD9BB71}"/>
              </a:ext>
            </a:extLst>
          </p:cNvPr>
          <p:cNvSpPr txBox="1"/>
          <p:nvPr/>
        </p:nvSpPr>
        <p:spPr>
          <a:xfrm>
            <a:off x="218851" y="391422"/>
            <a:ext cx="11231468" cy="584775"/>
          </a:xfrm>
          <a:prstGeom prst="rect">
            <a:avLst/>
          </a:prstGeom>
          <a:noFill/>
        </p:spPr>
        <p:txBody>
          <a:bodyPr wrap="square">
            <a:spAutoFit/>
          </a:bodyPr>
          <a:lstStyle/>
          <a:p>
            <a:r>
              <a:rPr lang="en-US" sz="3200" b="1">
                <a:latin typeface="Tw Cen MT" panose="020B0602020104020603" pitchFamily="34" charset="77"/>
              </a:rPr>
              <a:t>Attributes of Competitive CAP Proposals</a:t>
            </a:r>
          </a:p>
        </p:txBody>
      </p:sp>
      <p:sp>
        <p:nvSpPr>
          <p:cNvPr id="8" name="TextBox 7">
            <a:extLst>
              <a:ext uri="{FF2B5EF4-FFF2-40B4-BE49-F238E27FC236}">
                <a16:creationId xmlns:a16="http://schemas.microsoft.com/office/drawing/2014/main" id="{EB3FB453-97E7-D13A-267E-1F6B353130E5}"/>
              </a:ext>
            </a:extLst>
          </p:cNvPr>
          <p:cNvSpPr txBox="1"/>
          <p:nvPr/>
        </p:nvSpPr>
        <p:spPr>
          <a:xfrm>
            <a:off x="218851" y="1078289"/>
            <a:ext cx="11231469" cy="5262979"/>
          </a:xfrm>
          <a:prstGeom prst="rect">
            <a:avLst/>
          </a:prstGeom>
          <a:noFill/>
        </p:spPr>
        <p:txBody>
          <a:bodyPr wrap="square">
            <a:spAutoFit/>
          </a:bodyPr>
          <a:lstStyle/>
          <a:p>
            <a:pPr marL="800100" lvl="1" indent="-342900">
              <a:buFont typeface="Arial" panose="020B0604020202020204" pitchFamily="34" charset="0"/>
              <a:buChar char="•"/>
            </a:pPr>
            <a:r>
              <a:rPr lang="en-US" sz="2400">
                <a:latin typeface="Tw Cen MT" panose="020B0602020104020603" pitchFamily="34" charset="77"/>
                <a:cs typeface="Calibri" panose="020F0502020204030204" pitchFamily="34" charset="0"/>
              </a:rPr>
              <a:t>Benefits to MSI include enhanced faculty capacity for foundational and/or use-inspired AI research or new effective models for increased education and career pathways in AI. </a:t>
            </a:r>
          </a:p>
          <a:p>
            <a:pPr marL="800100" lvl="1" indent="-342900">
              <a:buFont typeface="Arial" panose="020B0604020202020204" pitchFamily="34" charset="0"/>
              <a:buChar char="•"/>
            </a:pPr>
            <a:r>
              <a:rPr lang="en-US" sz="2400">
                <a:latin typeface="Tw Cen MT" panose="020B0602020104020603" pitchFamily="34" charset="77"/>
                <a:cs typeface="Calibri" panose="020F0502020204030204" pitchFamily="34" charset="0"/>
              </a:rPr>
              <a:t>Proposals to this track must include a strong </a:t>
            </a:r>
            <a:r>
              <a:rPr lang="en-US" sz="2400" i="1" u="sng">
                <a:latin typeface="Tw Cen MT" panose="020B0602020104020603" pitchFamily="34" charset="77"/>
                <a:cs typeface="Calibri" panose="020F0502020204030204" pitchFamily="34" charset="0"/>
              </a:rPr>
              <a:t>Institutional Need and Support Statement</a:t>
            </a:r>
            <a:r>
              <a:rPr lang="en-US" sz="2400" u="sng">
                <a:latin typeface="Tw Cen MT" panose="020B0602020104020603" pitchFamily="34" charset="77"/>
                <a:cs typeface="Calibri" panose="020F0502020204030204" pitchFamily="34" charset="0"/>
              </a:rPr>
              <a:t> </a:t>
            </a:r>
            <a:r>
              <a:rPr lang="en-US" sz="2400">
                <a:latin typeface="Tw Cen MT" panose="020B0602020104020603" pitchFamily="34" charset="77"/>
                <a:cs typeface="Calibri" panose="020F0502020204030204" pitchFamily="34" charset="0"/>
              </a:rPr>
              <a:t>containing </a:t>
            </a:r>
          </a:p>
          <a:p>
            <a:pPr marL="1257300" lvl="2" indent="-342900">
              <a:buFont typeface="Arial" panose="020B0604020202020204" pitchFamily="34" charset="0"/>
              <a:buChar char="•"/>
            </a:pPr>
            <a:r>
              <a:rPr lang="en-US" sz="2400">
                <a:latin typeface="Tw Cen MT" panose="020B0602020104020603" pitchFamily="34" charset="77"/>
                <a:cs typeface="Calibri" panose="020F0502020204030204" pitchFamily="34" charset="0"/>
              </a:rPr>
              <a:t>an assessment of the current AI research and instructional capacity and infrastructure, a demonstration of institutional need for capacity building in AI</a:t>
            </a:r>
          </a:p>
          <a:p>
            <a:pPr marL="1257300" lvl="2" indent="-342900">
              <a:buFont typeface="Arial" panose="020B0604020202020204" pitchFamily="34" charset="0"/>
              <a:buChar char="•"/>
            </a:pPr>
            <a:r>
              <a:rPr lang="en-US" sz="2400">
                <a:latin typeface="Tw Cen MT" panose="020B0602020104020603" pitchFamily="34" charset="77"/>
                <a:cs typeface="Calibri" panose="020F0502020204030204" pitchFamily="34" charset="0"/>
              </a:rPr>
              <a:t>a statement of the commitment of institutional support for the proposed activities. </a:t>
            </a:r>
          </a:p>
          <a:p>
            <a:pPr marL="800100" lvl="1" indent="-342900">
              <a:buFont typeface="Arial" panose="020B0604020202020204" pitchFamily="34" charset="0"/>
              <a:buChar char="•"/>
            </a:pPr>
            <a:r>
              <a:rPr lang="en-US" sz="2400">
                <a:latin typeface="Tw Cen MT" panose="020B0602020104020603" pitchFamily="34" charset="77"/>
                <a:cs typeface="Calibri" panose="020F0502020204030204" pitchFamily="34" charset="0"/>
              </a:rPr>
              <a:t>Proposals that substantiate a strong case in the need and support statement are likely to be the most competitive. </a:t>
            </a:r>
          </a:p>
          <a:p>
            <a:pPr marL="800100" lvl="1" indent="-342900">
              <a:buFont typeface="Arial" panose="020B0604020202020204" pitchFamily="34" charset="0"/>
              <a:buChar char="•"/>
            </a:pPr>
            <a:r>
              <a:rPr lang="en-US" sz="2400">
                <a:latin typeface="Tw Cen MT" panose="020B0602020104020603" pitchFamily="34" charset="77"/>
                <a:cs typeface="Calibri" panose="020F0502020204030204" pitchFamily="34" charset="0"/>
              </a:rPr>
              <a:t>Successful proposals will feature a </a:t>
            </a:r>
            <a:r>
              <a:rPr lang="en-US" sz="2400" i="1" u="sng">
                <a:latin typeface="Tw Cen MT" panose="020B0602020104020603" pitchFamily="34" charset="77"/>
                <a:cs typeface="Calibri" panose="020F0502020204030204" pitchFamily="34" charset="0"/>
              </a:rPr>
              <a:t>Capacity Building Plan</a:t>
            </a:r>
            <a:r>
              <a:rPr lang="en-US" sz="2400" u="sng">
                <a:latin typeface="Tw Cen MT" panose="020B0602020104020603" pitchFamily="34" charset="77"/>
                <a:cs typeface="Calibri" panose="020F0502020204030204" pitchFamily="34" charset="0"/>
              </a:rPr>
              <a:t> </a:t>
            </a:r>
            <a:r>
              <a:rPr lang="en-US" sz="2400">
                <a:latin typeface="Tw Cen MT" panose="020B0602020104020603" pitchFamily="34" charset="77"/>
                <a:cs typeface="Calibri" panose="020F0502020204030204" pitchFamily="34" charset="0"/>
              </a:rPr>
              <a:t>that features clear and measurable outcomes/benefits of capacity building</a:t>
            </a:r>
          </a:p>
          <a:p>
            <a:pPr marL="800100" lvl="1" indent="-342900">
              <a:buFont typeface="Arial" panose="020B0604020202020204" pitchFamily="34" charset="0"/>
              <a:buChar char="•"/>
            </a:pPr>
            <a:endParaRPr lang="en-US" sz="2400">
              <a:latin typeface="Tw Cen MT" panose="020B0602020104020603" pitchFamily="34" charset="77"/>
              <a:cs typeface="Calibri" panose="020F0502020204030204" pitchFamily="34" charset="0"/>
            </a:endParaRPr>
          </a:p>
          <a:p>
            <a:pPr marL="800100" lvl="1" indent="-342900">
              <a:buFont typeface="Arial" panose="020B0604020202020204" pitchFamily="34" charset="0"/>
              <a:buChar char="•"/>
            </a:pPr>
            <a:endParaRPr lang="en-US" sz="2400">
              <a:latin typeface="Tw Cen MT" panose="020B0602020104020603" pitchFamily="34" charset="77"/>
              <a:cs typeface="Calibri" panose="020F0502020204030204" pitchFamily="34" charset="0"/>
            </a:endParaRPr>
          </a:p>
        </p:txBody>
      </p:sp>
    </p:spTree>
    <p:extLst>
      <p:ext uri="{BB962C8B-B14F-4D97-AF65-F5344CB8AC3E}">
        <p14:creationId xmlns:p14="http://schemas.microsoft.com/office/powerpoint/2010/main" val="3950300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FE7BE-DE47-9B27-F3A7-3BD22FEB9FF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A9AA2F4-FF5A-79A6-7E60-A3575ADAD304}"/>
              </a:ext>
            </a:extLst>
          </p:cNvPr>
          <p:cNvSpPr txBox="1"/>
          <p:nvPr/>
        </p:nvSpPr>
        <p:spPr>
          <a:xfrm>
            <a:off x="345989" y="976197"/>
            <a:ext cx="11627160" cy="4893647"/>
          </a:xfrm>
          <a:prstGeom prst="rect">
            <a:avLst/>
          </a:prstGeom>
          <a:noFill/>
        </p:spPr>
        <p:txBody>
          <a:bodyPr wrap="square">
            <a:spAutoFit/>
          </a:bodyPr>
          <a:lstStyle/>
          <a:p>
            <a:pPr marL="342900" indent="-342900">
              <a:buFont typeface="Arial" panose="020B0604020202020204" pitchFamily="34" charset="0"/>
              <a:buChar char="•"/>
            </a:pPr>
            <a:r>
              <a:rPr lang="en-US" sz="2400">
                <a:latin typeface="Tw Cen MT" panose="020B0602020104020603" pitchFamily="34" charset="77"/>
                <a:cs typeface="Calibri" panose="020F0502020204030204" pitchFamily="34" charset="0"/>
              </a:rPr>
              <a:t>Examples of activities suitable for </a:t>
            </a:r>
            <a:r>
              <a:rPr lang="en-US" sz="2400" i="1">
                <a:latin typeface="Tw Cen MT" panose="020B0602020104020603" pitchFamily="34" charset="77"/>
                <a:cs typeface="Calibri" panose="020F0502020204030204" pitchFamily="34" charset="0"/>
              </a:rPr>
              <a:t>Capacity Building Plan</a:t>
            </a:r>
            <a:r>
              <a:rPr lang="en-US" sz="2400">
                <a:latin typeface="Tw Cen MT" panose="020B0602020104020603" pitchFamily="34" charset="77"/>
                <a:cs typeface="Calibri" panose="020F0502020204030204" pitchFamily="34" charset="0"/>
              </a:rPr>
              <a:t> :</a:t>
            </a:r>
          </a:p>
          <a:p>
            <a:pPr marL="800100" lvl="1" indent="-342900">
              <a:buFont typeface="Arial" panose="020B0604020202020204" pitchFamily="34" charset="0"/>
              <a:buChar char="•"/>
            </a:pPr>
            <a:r>
              <a:rPr lang="en-US" sz="2400">
                <a:latin typeface="Tw Cen MT" panose="020B0602020104020603" pitchFamily="34" charset="77"/>
                <a:cs typeface="Calibri" panose="020F0502020204030204" pitchFamily="34" charset="0"/>
              </a:rPr>
              <a:t>Establishment or significant enhancement of foundational or use-inspired AI research, marked by increased faculty research output</a:t>
            </a:r>
          </a:p>
          <a:p>
            <a:pPr marL="800100" lvl="1" indent="-342900">
              <a:buFont typeface="Arial" panose="020B0604020202020204" pitchFamily="34" charset="0"/>
              <a:buChar char="•"/>
            </a:pPr>
            <a:r>
              <a:rPr lang="en-US" sz="2400">
                <a:latin typeface="Tw Cen MT" panose="020B0602020104020603" pitchFamily="34" charset="77"/>
                <a:cs typeface="Calibri" panose="020F0502020204030204" pitchFamily="34" charset="0"/>
              </a:rPr>
              <a:t>Design of academic pathways or innovative models for teaching and learning in AI, incorporating how students learn effectively in AI activities, and bringing AI disciplinary advances into the undergraduate and graduate experience</a:t>
            </a:r>
          </a:p>
          <a:p>
            <a:pPr marL="800100" lvl="1" indent="-342900">
              <a:buFont typeface="Arial" panose="020B0604020202020204" pitchFamily="34" charset="0"/>
              <a:buChar char="•"/>
            </a:pPr>
            <a:r>
              <a:rPr lang="en-US" sz="2400">
                <a:latin typeface="Tw Cen MT" panose="020B0602020104020603" pitchFamily="34" charset="77"/>
                <a:cs typeface="Calibri" panose="020F0502020204030204" pitchFamily="34" charset="0"/>
              </a:rPr>
              <a:t>Significant increase in participation of investigators and students who have been traditionally underserved and underrepresented in AI</a:t>
            </a:r>
          </a:p>
          <a:p>
            <a:pPr marL="800100" lvl="1" indent="-342900">
              <a:buFont typeface="Arial" panose="020B0604020202020204" pitchFamily="34" charset="0"/>
              <a:buChar char="•"/>
            </a:pPr>
            <a:r>
              <a:rPr lang="en-US" sz="2400">
                <a:latin typeface="Tw Cen MT" panose="020B0602020104020603" pitchFamily="34" charset="77"/>
                <a:cs typeface="Calibri" panose="020F0502020204030204" pitchFamily="34" charset="0"/>
              </a:rPr>
              <a:t>A plan for objective process evaluation in support of the proposed efforts</a:t>
            </a:r>
          </a:p>
          <a:p>
            <a:pPr marL="342900" indent="-342900">
              <a:buFont typeface="Arial" panose="020B0604020202020204" pitchFamily="34" charset="0"/>
              <a:buChar char="•"/>
            </a:pPr>
            <a:endParaRPr lang="en-US" sz="2400">
              <a:latin typeface="Tw Cen MT" panose="020B0602020104020603" pitchFamily="34" charset="77"/>
              <a:cs typeface="Calibri" panose="020F0502020204030204" pitchFamily="34" charset="0"/>
            </a:endParaRPr>
          </a:p>
          <a:p>
            <a:pPr marL="342900" indent="-342900">
              <a:buFont typeface="Arial" panose="020B0604020202020204" pitchFamily="34" charset="0"/>
              <a:buChar char="•"/>
            </a:pPr>
            <a:r>
              <a:rPr lang="en-US" sz="2400">
                <a:latin typeface="Tw Cen MT" panose="020B0602020104020603" pitchFamily="34" charset="77"/>
                <a:cs typeface="Calibri" panose="020F0502020204030204" pitchFamily="34" charset="0"/>
              </a:rPr>
              <a:t>Early partnership development between the proposing MSI and one or more AI Institutes is </a:t>
            </a:r>
            <a:r>
              <a:rPr lang="en-US" sz="2400" u="sng">
                <a:effectLst/>
                <a:latin typeface="Tw Cen MT" panose="020B0602020104020603" pitchFamily="34" charset="77"/>
                <a:cs typeface="Calibri" panose="020F0502020204030204" pitchFamily="34" charset="0"/>
              </a:rPr>
              <a:t>neither required nor encouraged</a:t>
            </a:r>
            <a:r>
              <a:rPr lang="en-US" sz="2400">
                <a:latin typeface="Tw Cen MT" panose="020B0602020104020603" pitchFamily="34" charset="77"/>
                <a:cs typeface="Calibri" panose="020F0502020204030204" pitchFamily="34" charset="0"/>
              </a:rPr>
              <a:t> in a CAP proposal.</a:t>
            </a:r>
          </a:p>
          <a:p>
            <a:pPr marL="800100" lvl="1" indent="-342900">
              <a:buFont typeface="Arial" panose="020B0604020202020204" pitchFamily="34" charset="0"/>
              <a:buChar char="•"/>
            </a:pPr>
            <a:endParaRPr lang="en-US" sz="2400">
              <a:latin typeface="Tw Cen MT" panose="020B0602020104020603" pitchFamily="34" charset="77"/>
              <a:cs typeface="Calibri" panose="020F0502020204030204" pitchFamily="34" charset="0"/>
            </a:endParaRPr>
          </a:p>
        </p:txBody>
      </p:sp>
      <p:sp>
        <p:nvSpPr>
          <p:cNvPr id="2" name="TextBox 1">
            <a:extLst>
              <a:ext uri="{FF2B5EF4-FFF2-40B4-BE49-F238E27FC236}">
                <a16:creationId xmlns:a16="http://schemas.microsoft.com/office/drawing/2014/main" id="{E443544E-7AA8-C26D-6143-47C0AE77F44A}"/>
              </a:ext>
            </a:extLst>
          </p:cNvPr>
          <p:cNvSpPr txBox="1"/>
          <p:nvPr/>
        </p:nvSpPr>
        <p:spPr>
          <a:xfrm>
            <a:off x="218851" y="391422"/>
            <a:ext cx="11231468" cy="584775"/>
          </a:xfrm>
          <a:prstGeom prst="rect">
            <a:avLst/>
          </a:prstGeom>
          <a:noFill/>
        </p:spPr>
        <p:txBody>
          <a:bodyPr wrap="square">
            <a:spAutoFit/>
          </a:bodyPr>
          <a:lstStyle/>
          <a:p>
            <a:r>
              <a:rPr lang="en-US" sz="3200" b="1">
                <a:latin typeface="Tw Cen MT" panose="020B0602020104020603" pitchFamily="34" charset="77"/>
              </a:rPr>
              <a:t>Attributes of Competitive CAP Proposals</a:t>
            </a:r>
          </a:p>
        </p:txBody>
      </p:sp>
    </p:spTree>
    <p:extLst>
      <p:ext uri="{BB962C8B-B14F-4D97-AF65-F5344CB8AC3E}">
        <p14:creationId xmlns:p14="http://schemas.microsoft.com/office/powerpoint/2010/main" val="2534528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B141C-3684-545F-6FBC-69A43D5A785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D0369E9-0187-1F9D-0205-61FF717C5A26}"/>
              </a:ext>
            </a:extLst>
          </p:cNvPr>
          <p:cNvSpPr txBox="1"/>
          <p:nvPr/>
        </p:nvSpPr>
        <p:spPr>
          <a:xfrm>
            <a:off x="308919" y="997354"/>
            <a:ext cx="11701849" cy="4154984"/>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400">
                <a:latin typeface="Tw Cen MT"/>
              </a:rPr>
              <a:t>PARTNER track is an opportunity to scale up already-established AI research/education/workforce development and to initiate new collaborations with AI Institutes</a:t>
            </a:r>
          </a:p>
          <a:p>
            <a:pPr marL="342900" indent="-342900">
              <a:buFont typeface="Arial" panose="020B0604020202020204" pitchFamily="34" charset="0"/>
              <a:buChar char="•"/>
            </a:pPr>
            <a:r>
              <a:rPr lang="en-US" sz="2400">
                <a:latin typeface="Tw Cen MT"/>
              </a:rPr>
              <a:t>Multi-organization collaborations submitted by MSI and will include subaward to AI Institutes</a:t>
            </a:r>
          </a:p>
          <a:p>
            <a:pPr marL="342900" indent="-342900">
              <a:buFont typeface="Arial" panose="020B0604020202020204" pitchFamily="34" charset="0"/>
              <a:buChar char="•"/>
            </a:pPr>
            <a:r>
              <a:rPr lang="en-US" sz="2400">
                <a:latin typeface="Tw Cen MT"/>
              </a:rPr>
              <a:t>PARTNER projects are centered around shared, complementary goals</a:t>
            </a:r>
          </a:p>
          <a:p>
            <a:pPr marL="342900" indent="-342900">
              <a:buFont typeface="Arial" panose="020B0604020202020204" pitchFamily="34" charset="0"/>
              <a:buChar char="•"/>
            </a:pPr>
            <a:r>
              <a:rPr lang="en-US" sz="2400">
                <a:latin typeface="Tw Cen MT"/>
              </a:rPr>
              <a:t>Proposing MSI in this track is </a:t>
            </a:r>
            <a:r>
              <a:rPr lang="en-US" sz="2400" b="1" u="sng">
                <a:latin typeface="Tw Cen MT"/>
              </a:rPr>
              <a:t>not</a:t>
            </a:r>
            <a:r>
              <a:rPr lang="en-US" sz="2400" b="1">
                <a:latin typeface="Tw Cen MT"/>
              </a:rPr>
              <a:t> </a:t>
            </a:r>
            <a:r>
              <a:rPr lang="en-US" sz="2400">
                <a:latin typeface="Tw Cen MT"/>
              </a:rPr>
              <a:t>required to have previously been awarded a CAP project under this program</a:t>
            </a:r>
          </a:p>
          <a:p>
            <a:pPr marL="342900" indent="-342900">
              <a:buFont typeface="Arial" panose="020B0604020202020204" pitchFamily="34" charset="0"/>
              <a:buChar char="•"/>
            </a:pPr>
            <a:r>
              <a:rPr lang="en-US" sz="2400">
                <a:latin typeface="Tw Cen MT"/>
              </a:rPr>
              <a:t>Must include:</a:t>
            </a:r>
          </a:p>
          <a:p>
            <a:pPr marL="800100" lvl="1" indent="-342900">
              <a:buFont typeface="Arial" panose="020B0604020202020204" pitchFamily="34" charset="0"/>
              <a:buChar char="•"/>
            </a:pPr>
            <a:r>
              <a:rPr lang="en-US" sz="2400">
                <a:latin typeface="Tw Cen MT"/>
              </a:rPr>
              <a:t>Collaboration with one or more AI institutes</a:t>
            </a:r>
          </a:p>
          <a:p>
            <a:pPr marL="800100" lvl="1" indent="-342900">
              <a:buFont typeface="Arial" panose="020B0604020202020204" pitchFamily="34" charset="0"/>
              <a:buChar char="•"/>
            </a:pPr>
            <a:r>
              <a:rPr lang="en-US" sz="2400">
                <a:latin typeface="Tw Cen MT"/>
              </a:rPr>
              <a:t>An authentic and significantly new partnership that has clear potential to build on the institution’s current AI capacity and leverage the intrinsic strengths and talents of the MSI</a:t>
            </a:r>
          </a:p>
        </p:txBody>
      </p:sp>
      <p:sp>
        <p:nvSpPr>
          <p:cNvPr id="2" name="TextBox 1">
            <a:extLst>
              <a:ext uri="{FF2B5EF4-FFF2-40B4-BE49-F238E27FC236}">
                <a16:creationId xmlns:a16="http://schemas.microsoft.com/office/drawing/2014/main" id="{65F17D73-7A25-A336-9317-990DD9DE6111}"/>
              </a:ext>
            </a:extLst>
          </p:cNvPr>
          <p:cNvSpPr txBox="1"/>
          <p:nvPr/>
        </p:nvSpPr>
        <p:spPr>
          <a:xfrm>
            <a:off x="206494" y="230785"/>
            <a:ext cx="11359430" cy="707886"/>
          </a:xfrm>
          <a:prstGeom prst="rect">
            <a:avLst/>
          </a:prstGeom>
          <a:noFill/>
        </p:spPr>
        <p:txBody>
          <a:bodyPr wrap="square">
            <a:spAutoFit/>
          </a:bodyPr>
          <a:lstStyle/>
          <a:p>
            <a:r>
              <a:rPr lang="en-US" sz="4000" b="1">
                <a:latin typeface="Tw Cen MT" panose="020B0602020104020603" pitchFamily="34" charset="77"/>
              </a:rPr>
              <a:t>PARTNER Track Proposals</a:t>
            </a:r>
          </a:p>
        </p:txBody>
      </p:sp>
    </p:spTree>
    <p:extLst>
      <p:ext uri="{BB962C8B-B14F-4D97-AF65-F5344CB8AC3E}">
        <p14:creationId xmlns:p14="http://schemas.microsoft.com/office/powerpoint/2010/main" val="3366572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4D2DD-B8D1-876D-231F-0ADB11345D15}"/>
              </a:ext>
            </a:extLst>
          </p:cNvPr>
          <p:cNvSpPr>
            <a:spLocks noGrp="1"/>
          </p:cNvSpPr>
          <p:nvPr>
            <p:ph type="title"/>
          </p:nvPr>
        </p:nvSpPr>
        <p:spPr/>
        <p:txBody>
          <a:bodyPr/>
          <a:lstStyle/>
          <a:p>
            <a:r>
              <a:rPr lang="en-US" b="1">
                <a:latin typeface="Tw Cen MT"/>
                <a:ea typeface="Calibri Light"/>
                <a:cs typeface="Calibri Light"/>
              </a:rPr>
              <a:t>Current partnerships</a:t>
            </a:r>
            <a:endParaRPr lang="en-US" b="1">
              <a:latin typeface="Tw Cen MT"/>
            </a:endParaRPr>
          </a:p>
        </p:txBody>
      </p:sp>
      <p:graphicFrame>
        <p:nvGraphicFramePr>
          <p:cNvPr id="4" name="Table 3">
            <a:extLst>
              <a:ext uri="{FF2B5EF4-FFF2-40B4-BE49-F238E27FC236}">
                <a16:creationId xmlns:a16="http://schemas.microsoft.com/office/drawing/2014/main" id="{28D93E34-95E4-A1FA-D4D9-0B78234C6A32}"/>
              </a:ext>
            </a:extLst>
          </p:cNvPr>
          <p:cNvGraphicFramePr>
            <a:graphicFrameLocks noGrp="1"/>
          </p:cNvGraphicFramePr>
          <p:nvPr>
            <p:extLst>
              <p:ext uri="{D42A27DB-BD31-4B8C-83A1-F6EECF244321}">
                <p14:modId xmlns:p14="http://schemas.microsoft.com/office/powerpoint/2010/main" val="2130096538"/>
              </p:ext>
            </p:extLst>
          </p:nvPr>
        </p:nvGraphicFramePr>
        <p:xfrm>
          <a:off x="670306" y="1403363"/>
          <a:ext cx="10803899" cy="4541518"/>
        </p:xfrm>
        <a:graphic>
          <a:graphicData uri="http://schemas.openxmlformats.org/drawingml/2006/table">
            <a:tbl>
              <a:tblPr firstRow="1" bandRow="1">
                <a:tableStyleId>{5C22544A-7EE6-4342-B048-85BDC9FD1C3A}</a:tableStyleId>
              </a:tblPr>
              <a:tblGrid>
                <a:gridCol w="2406649">
                  <a:extLst>
                    <a:ext uri="{9D8B030D-6E8A-4147-A177-3AD203B41FA5}">
                      <a16:colId xmlns:a16="http://schemas.microsoft.com/office/drawing/2014/main" val="2337691830"/>
                    </a:ext>
                  </a:extLst>
                </a:gridCol>
                <a:gridCol w="1200150">
                  <a:extLst>
                    <a:ext uri="{9D8B030D-6E8A-4147-A177-3AD203B41FA5}">
                      <a16:colId xmlns:a16="http://schemas.microsoft.com/office/drawing/2014/main" val="3596826957"/>
                    </a:ext>
                  </a:extLst>
                </a:gridCol>
                <a:gridCol w="7197100">
                  <a:extLst>
                    <a:ext uri="{9D8B030D-6E8A-4147-A177-3AD203B41FA5}">
                      <a16:colId xmlns:a16="http://schemas.microsoft.com/office/drawing/2014/main" val="1647222552"/>
                    </a:ext>
                  </a:extLst>
                </a:gridCol>
              </a:tblGrid>
              <a:tr h="370840">
                <a:tc>
                  <a:txBody>
                    <a:bodyPr/>
                    <a:lstStyle/>
                    <a:p>
                      <a:pPr algn="ctr"/>
                      <a:r>
                        <a:rPr lang="en-US">
                          <a:latin typeface="TW Cen MT"/>
                        </a:rPr>
                        <a:t>MSI(s)</a:t>
                      </a:r>
                    </a:p>
                  </a:txBody>
                  <a:tcPr/>
                </a:tc>
                <a:tc>
                  <a:txBody>
                    <a:bodyPr/>
                    <a:lstStyle/>
                    <a:p>
                      <a:pPr algn="ctr"/>
                      <a:r>
                        <a:rPr lang="en-US">
                          <a:latin typeface="TW Cen MT"/>
                        </a:rPr>
                        <a:t>Institute</a:t>
                      </a:r>
                    </a:p>
                  </a:txBody>
                  <a:tcPr/>
                </a:tc>
                <a:tc>
                  <a:txBody>
                    <a:bodyPr/>
                    <a:lstStyle/>
                    <a:p>
                      <a:pPr lvl="0" algn="ctr">
                        <a:buNone/>
                      </a:pPr>
                      <a:r>
                        <a:rPr lang="en-US">
                          <a:latin typeface="TW Cen MT"/>
                        </a:rPr>
                        <a:t>Title</a:t>
                      </a:r>
                    </a:p>
                  </a:txBody>
                  <a:tcPr/>
                </a:tc>
                <a:extLst>
                  <a:ext uri="{0D108BD9-81ED-4DB2-BD59-A6C34878D82A}">
                    <a16:rowId xmlns:a16="http://schemas.microsoft.com/office/drawing/2014/main" val="1768575591"/>
                  </a:ext>
                </a:extLst>
              </a:tr>
              <a:tr h="370840">
                <a:tc>
                  <a:txBody>
                    <a:bodyPr/>
                    <a:lstStyle/>
                    <a:p>
                      <a:pPr algn="ctr"/>
                      <a:r>
                        <a:rPr lang="en-US">
                          <a:latin typeface="TW Cen MT"/>
                        </a:rPr>
                        <a:t>SDSU, UCI</a:t>
                      </a:r>
                    </a:p>
                  </a:txBody>
                  <a:tcPr/>
                </a:tc>
                <a:tc>
                  <a:txBody>
                    <a:bodyPr/>
                    <a:lstStyle/>
                    <a:p>
                      <a:pPr algn="ctr"/>
                      <a:r>
                        <a:rPr lang="en-US">
                          <a:latin typeface="TW Cen MT"/>
                        </a:rPr>
                        <a:t>AI2ES</a:t>
                      </a:r>
                    </a:p>
                  </a:txBody>
                  <a:tcPr/>
                </a:tc>
                <a:tc>
                  <a:txBody>
                    <a:bodyPr/>
                    <a:lstStyle/>
                    <a:p>
                      <a:pPr lvl="0" algn="ctr">
                        <a:buNone/>
                      </a:pPr>
                      <a:r>
                        <a:rPr lang="en-US" sz="1600" b="0" i="0" u="none" strike="noStrike" noProof="0">
                          <a:latin typeface="TW Cen MT"/>
                        </a:rPr>
                        <a:t>Expand AI2ES for 4D space-time organization of precipitation processes and extremes, visualization tools, and workforce development</a:t>
                      </a:r>
                      <a:endParaRPr lang="en-US" sz="1600">
                        <a:latin typeface="TW Cen MT"/>
                      </a:endParaRPr>
                    </a:p>
                  </a:txBody>
                  <a:tcPr/>
                </a:tc>
                <a:extLst>
                  <a:ext uri="{0D108BD9-81ED-4DB2-BD59-A6C34878D82A}">
                    <a16:rowId xmlns:a16="http://schemas.microsoft.com/office/drawing/2014/main" val="3248966126"/>
                  </a:ext>
                </a:extLst>
              </a:tr>
              <a:tr h="370840">
                <a:tc>
                  <a:txBody>
                    <a:bodyPr/>
                    <a:lstStyle/>
                    <a:p>
                      <a:pPr algn="ctr"/>
                      <a:r>
                        <a:rPr lang="en-US">
                          <a:latin typeface="TW Cen MT"/>
                        </a:rPr>
                        <a:t>UTSA</a:t>
                      </a:r>
                    </a:p>
                  </a:txBody>
                  <a:tcPr/>
                </a:tc>
                <a:tc>
                  <a:txBody>
                    <a:bodyPr/>
                    <a:lstStyle/>
                    <a:p>
                      <a:pPr algn="ctr"/>
                      <a:r>
                        <a:rPr lang="en-US">
                          <a:latin typeface="TW Cen MT"/>
                        </a:rPr>
                        <a:t>ATHENA</a:t>
                      </a:r>
                    </a:p>
                  </a:txBody>
                  <a:tcPr/>
                </a:tc>
                <a:tc>
                  <a:txBody>
                    <a:bodyPr/>
                    <a:lstStyle/>
                    <a:p>
                      <a:pPr lvl="0" algn="ctr">
                        <a:buNone/>
                      </a:pPr>
                      <a:r>
                        <a:rPr lang="en-US" sz="1600" b="0" i="0" u="none" strike="noStrike" noProof="0">
                          <a:latin typeface="TW Cen MT"/>
                        </a:rPr>
                        <a:t>Neuro-Inspired AI for the Edge at UTSA (NAIAD)</a:t>
                      </a:r>
                      <a:endParaRPr lang="en-US" sz="1600">
                        <a:latin typeface="TW Cen MT"/>
                      </a:endParaRPr>
                    </a:p>
                  </a:txBody>
                  <a:tcPr/>
                </a:tc>
                <a:extLst>
                  <a:ext uri="{0D108BD9-81ED-4DB2-BD59-A6C34878D82A}">
                    <a16:rowId xmlns:a16="http://schemas.microsoft.com/office/drawing/2014/main" val="4134044946"/>
                  </a:ext>
                </a:extLst>
              </a:tr>
              <a:tr h="370840">
                <a:tc>
                  <a:txBody>
                    <a:bodyPr/>
                    <a:lstStyle/>
                    <a:p>
                      <a:pPr algn="ctr"/>
                      <a:r>
                        <a:rPr lang="en-US">
                          <a:latin typeface="TW Cen MT"/>
                        </a:rPr>
                        <a:t>FIU, NCSU, TAMU-CC</a:t>
                      </a:r>
                    </a:p>
                  </a:txBody>
                  <a:tcPr/>
                </a:tc>
                <a:tc>
                  <a:txBody>
                    <a:bodyPr/>
                    <a:lstStyle/>
                    <a:p>
                      <a:pPr algn="ctr"/>
                      <a:r>
                        <a:rPr lang="en-US">
                          <a:latin typeface="TW Cen MT"/>
                        </a:rPr>
                        <a:t>AI2ES</a:t>
                      </a:r>
                    </a:p>
                  </a:txBody>
                  <a:tcPr/>
                </a:tc>
                <a:tc>
                  <a:txBody>
                    <a:bodyPr/>
                    <a:lstStyle/>
                    <a:p>
                      <a:pPr lvl="0" algn="ctr">
                        <a:buNone/>
                      </a:pPr>
                      <a:r>
                        <a:rPr lang="en-US" sz="1600" b="0" i="0" u="none" strike="noStrike" noProof="0">
                          <a:latin typeface="TW Cen MT"/>
                        </a:rPr>
                        <a:t>An AI/ML Collaborative for Southeast Florida Coastal Environmental Data and Modeling Center</a:t>
                      </a:r>
                      <a:endParaRPr lang="en-US" sz="1600">
                        <a:latin typeface="TW Cen MT"/>
                      </a:endParaRPr>
                    </a:p>
                  </a:txBody>
                  <a:tcPr/>
                </a:tc>
                <a:extLst>
                  <a:ext uri="{0D108BD9-81ED-4DB2-BD59-A6C34878D82A}">
                    <a16:rowId xmlns:a16="http://schemas.microsoft.com/office/drawing/2014/main" val="2665153653"/>
                  </a:ext>
                </a:extLst>
              </a:tr>
              <a:tr h="370840">
                <a:tc>
                  <a:txBody>
                    <a:bodyPr/>
                    <a:lstStyle/>
                    <a:p>
                      <a:pPr algn="ctr"/>
                      <a:r>
                        <a:rPr lang="en-US">
                          <a:latin typeface="TW Cen MT"/>
                        </a:rPr>
                        <a:t>SDSU</a:t>
                      </a:r>
                    </a:p>
                  </a:txBody>
                  <a:tcPr/>
                </a:tc>
                <a:tc>
                  <a:txBody>
                    <a:bodyPr/>
                    <a:lstStyle/>
                    <a:p>
                      <a:pPr algn="ctr"/>
                      <a:r>
                        <a:rPr lang="en-US">
                          <a:latin typeface="TW Cen MT"/>
                        </a:rPr>
                        <a:t>TILOS</a:t>
                      </a:r>
                    </a:p>
                  </a:txBody>
                  <a:tcPr/>
                </a:tc>
                <a:tc>
                  <a:txBody>
                    <a:bodyPr/>
                    <a:lstStyle/>
                    <a:p>
                      <a:pPr lvl="0" algn="ctr">
                        <a:buNone/>
                      </a:pPr>
                      <a:r>
                        <a:rPr lang="en-US" sz="1600" b="0" i="0" u="none" strike="noStrike" noProof="0">
                          <a:latin typeface="TW Cen MT"/>
                        </a:rPr>
                        <a:t>Expanding AI Capacity in San Diego: A Strategic Collaboration between San Diego State University and TILOS AI Institute</a:t>
                      </a:r>
                      <a:endParaRPr lang="en-US" sz="1600">
                        <a:latin typeface="TW Cen MT"/>
                      </a:endParaRPr>
                    </a:p>
                  </a:txBody>
                  <a:tcPr/>
                </a:tc>
                <a:extLst>
                  <a:ext uri="{0D108BD9-81ED-4DB2-BD59-A6C34878D82A}">
                    <a16:rowId xmlns:a16="http://schemas.microsoft.com/office/drawing/2014/main" val="1486435374"/>
                  </a:ext>
                </a:extLst>
              </a:tr>
              <a:tr h="370840">
                <a:tc>
                  <a:txBody>
                    <a:bodyPr/>
                    <a:lstStyle/>
                    <a:p>
                      <a:pPr algn="ctr"/>
                      <a:r>
                        <a:rPr lang="en-US">
                          <a:latin typeface="TW Cen MT"/>
                        </a:rPr>
                        <a:t>UTRGV</a:t>
                      </a:r>
                    </a:p>
                  </a:txBody>
                  <a:tcPr/>
                </a:tc>
                <a:tc>
                  <a:txBody>
                    <a:bodyPr/>
                    <a:lstStyle/>
                    <a:p>
                      <a:pPr algn="ctr"/>
                      <a:r>
                        <a:rPr lang="en-US">
                          <a:latin typeface="TW Cen MT"/>
                        </a:rPr>
                        <a:t>AI4OPT</a:t>
                      </a:r>
                    </a:p>
                  </a:txBody>
                  <a:tcPr/>
                </a:tc>
                <a:tc>
                  <a:txBody>
                    <a:bodyPr/>
                    <a:lstStyle/>
                    <a:p>
                      <a:pPr lvl="0" algn="ctr">
                        <a:buNone/>
                      </a:pPr>
                      <a:r>
                        <a:rPr lang="en-US" sz="1600" b="0" i="0" u="none" strike="noStrike" noProof="0">
                          <a:latin typeface="TW Cen MT"/>
                        </a:rPr>
                        <a:t>AI Research and Innovation for Smart Environments - Empowering Minorities in Autonomous Robotics and Infrastructure Monitoring</a:t>
                      </a:r>
                      <a:endParaRPr lang="en-US">
                        <a:latin typeface="TW Cen MT"/>
                      </a:endParaRPr>
                    </a:p>
                  </a:txBody>
                  <a:tcPr/>
                </a:tc>
                <a:extLst>
                  <a:ext uri="{0D108BD9-81ED-4DB2-BD59-A6C34878D82A}">
                    <a16:rowId xmlns:a16="http://schemas.microsoft.com/office/drawing/2014/main" val="3641181905"/>
                  </a:ext>
                </a:extLst>
              </a:tr>
              <a:tr h="370840">
                <a:tc>
                  <a:txBody>
                    <a:bodyPr/>
                    <a:lstStyle/>
                    <a:p>
                      <a:pPr algn="ctr"/>
                      <a:r>
                        <a:rPr lang="en-US">
                          <a:latin typeface="TW Cen MT"/>
                        </a:rPr>
                        <a:t>ASU</a:t>
                      </a:r>
                    </a:p>
                  </a:txBody>
                  <a:tcPr/>
                </a:tc>
                <a:tc>
                  <a:txBody>
                    <a:bodyPr/>
                    <a:lstStyle/>
                    <a:p>
                      <a:pPr algn="ctr"/>
                      <a:r>
                        <a:rPr lang="en-US">
                          <a:latin typeface="TW Cen MT"/>
                        </a:rPr>
                        <a:t>IFML</a:t>
                      </a:r>
                    </a:p>
                  </a:txBody>
                  <a:tcPr/>
                </a:tc>
                <a:tc>
                  <a:txBody>
                    <a:bodyPr/>
                    <a:lstStyle/>
                    <a:p>
                      <a:pPr lvl="0" algn="ctr">
                        <a:buNone/>
                      </a:pPr>
                      <a:r>
                        <a:rPr lang="en-US" sz="1600" b="0" i="0" u="none" strike="noStrike" noProof="0">
                          <a:latin typeface="TW Cen MT"/>
                        </a:rPr>
                        <a:t>Expanding AI Innovation in Pervasive Systems at Arizona State University</a:t>
                      </a:r>
                      <a:endParaRPr lang="en-US">
                        <a:latin typeface="TW Cen MT"/>
                      </a:endParaRPr>
                    </a:p>
                  </a:txBody>
                  <a:tcPr/>
                </a:tc>
                <a:extLst>
                  <a:ext uri="{0D108BD9-81ED-4DB2-BD59-A6C34878D82A}">
                    <a16:rowId xmlns:a16="http://schemas.microsoft.com/office/drawing/2014/main" val="2971996558"/>
                  </a:ext>
                </a:extLst>
              </a:tr>
              <a:tr h="370840">
                <a:tc>
                  <a:txBody>
                    <a:bodyPr/>
                    <a:lstStyle/>
                    <a:p>
                      <a:pPr algn="ctr"/>
                      <a:r>
                        <a:rPr lang="en-US">
                          <a:latin typeface="TW Cen MT"/>
                        </a:rPr>
                        <a:t>CCNY</a:t>
                      </a:r>
                    </a:p>
                  </a:txBody>
                  <a:tcPr/>
                </a:tc>
                <a:tc>
                  <a:txBody>
                    <a:bodyPr/>
                    <a:lstStyle/>
                    <a:p>
                      <a:pPr algn="ctr"/>
                      <a:r>
                        <a:rPr lang="en-US">
                          <a:latin typeface="TW Cen MT"/>
                        </a:rPr>
                        <a:t>AI-EDGE</a:t>
                      </a:r>
                    </a:p>
                  </a:txBody>
                  <a:tcPr/>
                </a:tc>
                <a:tc>
                  <a:txBody>
                    <a:bodyPr/>
                    <a:lstStyle/>
                    <a:p>
                      <a:pPr lvl="0" algn="ctr">
                        <a:buNone/>
                      </a:pPr>
                      <a:r>
                        <a:rPr lang="en-US" sz="1600" b="0" i="0" u="none" strike="noStrike" noProof="0">
                          <a:latin typeface="TW Cen MT"/>
                        </a:rPr>
                        <a:t>AI/ML-driven edge computing for cardiovascular disease diagnosis/mechanism study</a:t>
                      </a:r>
                      <a:endParaRPr lang="en-US">
                        <a:latin typeface="TW Cen MT"/>
                      </a:endParaRPr>
                    </a:p>
                  </a:txBody>
                  <a:tcPr/>
                </a:tc>
                <a:extLst>
                  <a:ext uri="{0D108BD9-81ED-4DB2-BD59-A6C34878D82A}">
                    <a16:rowId xmlns:a16="http://schemas.microsoft.com/office/drawing/2014/main" val="4029165559"/>
                  </a:ext>
                </a:extLst>
              </a:tr>
              <a:tr h="370839">
                <a:tc>
                  <a:txBody>
                    <a:bodyPr/>
                    <a:lstStyle/>
                    <a:p>
                      <a:pPr lvl="0" algn="ctr">
                        <a:buNone/>
                      </a:pPr>
                      <a:r>
                        <a:rPr lang="en-US">
                          <a:latin typeface="TW Cen MT"/>
                        </a:rPr>
                        <a:t>UPRM</a:t>
                      </a:r>
                    </a:p>
                  </a:txBody>
                  <a:tcPr/>
                </a:tc>
                <a:tc>
                  <a:txBody>
                    <a:bodyPr/>
                    <a:lstStyle/>
                    <a:p>
                      <a:pPr lvl="0" algn="ctr">
                        <a:buNone/>
                      </a:pPr>
                      <a:r>
                        <a:rPr lang="en-US">
                          <a:latin typeface="TW Cen MT"/>
                        </a:rPr>
                        <a:t>IAIFI</a:t>
                      </a:r>
                    </a:p>
                  </a:txBody>
                  <a:tcPr/>
                </a:tc>
                <a:tc>
                  <a:txBody>
                    <a:bodyPr/>
                    <a:lstStyle/>
                    <a:p>
                      <a:pPr lvl="0" algn="ctr">
                        <a:buNone/>
                      </a:pPr>
                      <a:r>
                        <a:rPr lang="en-US" sz="1600" b="0" i="0" u="none" strike="noStrike" noProof="0">
                          <a:latin typeface="TW Cen MT"/>
                        </a:rPr>
                        <a:t>Innovating AI for efficient and insightful data transformation</a:t>
                      </a:r>
                      <a:endParaRPr lang="en-US">
                        <a:latin typeface="TW Cen MT"/>
                      </a:endParaRPr>
                    </a:p>
                  </a:txBody>
                  <a:tcPr/>
                </a:tc>
                <a:extLst>
                  <a:ext uri="{0D108BD9-81ED-4DB2-BD59-A6C34878D82A}">
                    <a16:rowId xmlns:a16="http://schemas.microsoft.com/office/drawing/2014/main" val="1331401102"/>
                  </a:ext>
                </a:extLst>
              </a:tr>
              <a:tr h="370839">
                <a:tc>
                  <a:txBody>
                    <a:bodyPr/>
                    <a:lstStyle/>
                    <a:p>
                      <a:pPr lvl="0" algn="ctr">
                        <a:buNone/>
                      </a:pPr>
                      <a:r>
                        <a:rPr lang="en-US">
                          <a:latin typeface="TW Cen MT"/>
                        </a:rPr>
                        <a:t>CAU</a:t>
                      </a:r>
                    </a:p>
                  </a:txBody>
                  <a:tcPr/>
                </a:tc>
                <a:tc>
                  <a:txBody>
                    <a:bodyPr/>
                    <a:lstStyle/>
                    <a:p>
                      <a:pPr lvl="0" algn="ctr">
                        <a:buNone/>
                      </a:pPr>
                      <a:r>
                        <a:rPr lang="en-US">
                          <a:latin typeface="TW Cen MT"/>
                        </a:rPr>
                        <a:t>AI4OPT</a:t>
                      </a:r>
                    </a:p>
                  </a:txBody>
                  <a:tcPr/>
                </a:tc>
                <a:tc>
                  <a:txBody>
                    <a:bodyPr/>
                    <a:lstStyle/>
                    <a:p>
                      <a:pPr lvl="0" algn="ctr">
                        <a:buNone/>
                      </a:pPr>
                      <a:r>
                        <a:rPr lang="en-US" sz="1600" b="0" i="0" u="none" strike="noStrike" noProof="0">
                          <a:latin typeface="TW Cen MT"/>
                        </a:rPr>
                        <a:t>NSF AIHUB@CAU - An AI Hub at Clark Atlanta University (CAU)</a:t>
                      </a:r>
                      <a:endParaRPr lang="en-US">
                        <a:latin typeface="TW Cen MT"/>
                      </a:endParaRPr>
                    </a:p>
                  </a:txBody>
                  <a:tcPr/>
                </a:tc>
                <a:extLst>
                  <a:ext uri="{0D108BD9-81ED-4DB2-BD59-A6C34878D82A}">
                    <a16:rowId xmlns:a16="http://schemas.microsoft.com/office/drawing/2014/main" val="2095061195"/>
                  </a:ext>
                </a:extLst>
              </a:tr>
            </a:tbl>
          </a:graphicData>
        </a:graphic>
      </p:graphicFrame>
    </p:spTree>
    <p:extLst>
      <p:ext uri="{BB962C8B-B14F-4D97-AF65-F5344CB8AC3E}">
        <p14:creationId xmlns:p14="http://schemas.microsoft.com/office/powerpoint/2010/main" val="1599610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52E2271-23F6-7808-FCC0-A39FA30C0DE5}"/>
              </a:ext>
            </a:extLst>
          </p:cNvPr>
          <p:cNvSpPr txBox="1">
            <a:spLocks/>
          </p:cNvSpPr>
          <p:nvPr/>
        </p:nvSpPr>
        <p:spPr>
          <a:xfrm>
            <a:off x="370702" y="197708"/>
            <a:ext cx="11553567" cy="55481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kern="100" dirty="0">
                <a:latin typeface="Aptos"/>
                <a:ea typeface="Aptos" panose="020B0004020202020204" pitchFamily="34" charset="0"/>
                <a:cs typeface="Times New Roman"/>
              </a:rPr>
              <a:t>Presentation </a:t>
            </a:r>
            <a:endParaRPr lang="en-US" kern="100" dirty="0">
              <a:latin typeface="Aptos"/>
              <a:ea typeface="Aptos" panose="020B0004020202020204" pitchFamily="34" charset="0"/>
              <a:cs typeface="Times New Roman"/>
            </a:endParaRPr>
          </a:p>
          <a:p>
            <a:pPr marL="0" indent="0">
              <a:buNone/>
            </a:pPr>
            <a:r>
              <a:rPr lang="en-US" kern="100" dirty="0">
                <a:latin typeface="Aptos"/>
                <a:ea typeface="Aptos" panose="020B0004020202020204" pitchFamily="34" charset="0"/>
                <a:cs typeface="Times New Roman"/>
              </a:rPr>
              <a:t>Part I:  AI Institutes Program Overview</a:t>
            </a:r>
            <a:r>
              <a:rPr lang="en-US" kern="100" dirty="0">
                <a:latin typeface="Arial"/>
                <a:ea typeface="Aptos" panose="020B0004020202020204" pitchFamily="34" charset="0"/>
                <a:cs typeface="Times New Roman"/>
              </a:rPr>
              <a:t>​ </a:t>
            </a:r>
            <a:r>
              <a:rPr lang="en-US" sz="1200" i="1" kern="100" dirty="0">
                <a:solidFill>
                  <a:srgbClr val="FF0000"/>
                </a:solidFill>
                <a:latin typeface="Arial"/>
                <a:ea typeface="Aptos" panose="020B0004020202020204" pitchFamily="34" charset="0"/>
                <a:cs typeface="Arial"/>
              </a:rPr>
              <a:t>(Jim, 3 min)</a:t>
            </a:r>
          </a:p>
          <a:p>
            <a:pPr marL="0" indent="0">
              <a:buNone/>
            </a:pPr>
            <a:r>
              <a:rPr lang="en-US" kern="100" dirty="0">
                <a:latin typeface="Aptos"/>
                <a:ea typeface="Aptos" panose="020B0004020202020204" pitchFamily="34" charset="0"/>
                <a:cs typeface="Times New Roman"/>
              </a:rPr>
              <a:t>Part II: Expand AI Program Overview</a:t>
            </a:r>
            <a:r>
              <a:rPr lang="en-US" kern="100" dirty="0">
                <a:latin typeface="Arial"/>
                <a:ea typeface="Aptos" panose="020B0004020202020204" pitchFamily="34" charset="0"/>
                <a:cs typeface="Times New Roman"/>
              </a:rPr>
              <a:t>​ </a:t>
            </a:r>
            <a:r>
              <a:rPr lang="en-US" sz="1200" i="1" kern="100" dirty="0">
                <a:solidFill>
                  <a:srgbClr val="FF0000"/>
                </a:solidFill>
                <a:latin typeface="Arial"/>
                <a:ea typeface="Aptos" panose="020B0004020202020204" pitchFamily="34" charset="0"/>
                <a:cs typeface="Arial"/>
              </a:rPr>
              <a:t>(Abi, 4 min)</a:t>
            </a:r>
            <a:endParaRPr lang="en-US" sz="1200" kern="100" dirty="0">
              <a:solidFill>
                <a:srgbClr val="FF0000"/>
              </a:solidFill>
              <a:latin typeface="Arial"/>
              <a:ea typeface="Aptos" panose="020B0004020202020204" pitchFamily="34" charset="0"/>
              <a:cs typeface="Arial"/>
            </a:endParaRPr>
          </a:p>
          <a:p>
            <a:pPr marL="0" indent="0">
              <a:buNone/>
            </a:pPr>
            <a:r>
              <a:rPr lang="en-US" kern="100" dirty="0">
                <a:latin typeface="Aptos"/>
                <a:ea typeface="Aptos" panose="020B0004020202020204" pitchFamily="34" charset="0"/>
                <a:cs typeface="Times New Roman"/>
              </a:rPr>
              <a:t>Part III: Eligibility </a:t>
            </a:r>
            <a:r>
              <a:rPr lang="en-US" kern="100" dirty="0">
                <a:latin typeface="Arial"/>
                <a:ea typeface="Aptos" panose="020B0004020202020204" pitchFamily="34" charset="0"/>
                <a:cs typeface="Times New Roman"/>
              </a:rPr>
              <a:t>​</a:t>
            </a:r>
            <a:r>
              <a:rPr lang="en-US" sz="1200" i="1" kern="100" dirty="0">
                <a:solidFill>
                  <a:srgbClr val="FF0000"/>
                </a:solidFill>
                <a:latin typeface="Arial"/>
                <a:ea typeface="Aptos" panose="020B0004020202020204" pitchFamily="34" charset="0"/>
                <a:cs typeface="Arial"/>
              </a:rPr>
              <a:t>(Subrata, 3 min)</a:t>
            </a:r>
            <a:endParaRPr lang="en-US" sz="1200" kern="100" dirty="0">
              <a:solidFill>
                <a:srgbClr val="FF0000"/>
              </a:solidFill>
              <a:latin typeface="Arial"/>
              <a:ea typeface="Aptos" panose="020B0004020202020204" pitchFamily="34" charset="0"/>
              <a:cs typeface="Arial"/>
            </a:endParaRPr>
          </a:p>
          <a:p>
            <a:pPr marL="0" indent="0">
              <a:buNone/>
            </a:pPr>
            <a:r>
              <a:rPr lang="en-US" kern="100" dirty="0">
                <a:latin typeface="Aptos"/>
                <a:ea typeface="Aptos" panose="020B0004020202020204" pitchFamily="34" charset="0"/>
                <a:cs typeface="Times New Roman"/>
              </a:rPr>
              <a:t>Part IV:  Crafting Quality Concept Outlines </a:t>
            </a:r>
            <a:r>
              <a:rPr lang="en-US" sz="1200" i="1" kern="100" dirty="0">
                <a:solidFill>
                  <a:srgbClr val="FF0000"/>
                </a:solidFill>
                <a:latin typeface="Arial"/>
                <a:ea typeface="Aptos" panose="020B0004020202020204" pitchFamily="34" charset="0"/>
                <a:cs typeface="Arial"/>
              </a:rPr>
              <a:t>(Al, 5 min)</a:t>
            </a:r>
            <a:endParaRPr lang="en-US" sz="1200" kern="100" dirty="0">
              <a:solidFill>
                <a:srgbClr val="FF0000"/>
              </a:solidFill>
              <a:latin typeface="Arial"/>
              <a:ea typeface="Aptos" panose="020B0004020202020204" pitchFamily="34" charset="0"/>
              <a:cs typeface="Arial"/>
            </a:endParaRPr>
          </a:p>
          <a:p>
            <a:pPr marL="457200" lvl="1" indent="0">
              <a:buFont typeface="Arial" panose="020B0604020202020204" pitchFamily="34" charset="0"/>
              <a:buNone/>
            </a:pPr>
            <a:r>
              <a:rPr lang="en-US" sz="2800" kern="100" dirty="0">
                <a:latin typeface="Aptos"/>
                <a:ea typeface="Aptos" panose="020B0004020202020204" pitchFamily="34" charset="0"/>
                <a:cs typeface="Times New Roman"/>
              </a:rPr>
              <a:t>		Capacity Building Pilots (CAP) and Partnerships (PARTNER) </a:t>
            </a:r>
            <a:r>
              <a:rPr lang="en-US" sz="2800" kern="100" dirty="0">
                <a:latin typeface="Arial"/>
                <a:ea typeface="Aptos" panose="020B0004020202020204" pitchFamily="34" charset="0"/>
                <a:cs typeface="Times New Roman"/>
              </a:rPr>
              <a:t>​</a:t>
            </a:r>
          </a:p>
          <a:p>
            <a:pPr marL="0" indent="0">
              <a:buFont typeface="Arial" panose="020B0604020202020204" pitchFamily="34" charset="0"/>
              <a:buNone/>
            </a:pPr>
            <a:r>
              <a:rPr lang="en-US" kern="100" dirty="0">
                <a:latin typeface="Aptos"/>
                <a:ea typeface="Aptos" panose="020B0004020202020204" pitchFamily="34" charset="0"/>
                <a:cs typeface="Times New Roman"/>
              </a:rPr>
              <a:t>Part V: Full Proposal Preparation and Submission </a:t>
            </a:r>
            <a:r>
              <a:rPr lang="en-US" kern="100" dirty="0">
                <a:latin typeface="Arial"/>
                <a:ea typeface="Aptos" panose="020B0004020202020204" pitchFamily="34" charset="0"/>
                <a:cs typeface="Times New Roman"/>
              </a:rPr>
              <a:t>​</a:t>
            </a:r>
          </a:p>
          <a:p>
            <a:pPr marL="0" indent="0">
              <a:buNone/>
            </a:pPr>
            <a:r>
              <a:rPr lang="en-US" kern="100" dirty="0">
                <a:latin typeface="Aptos"/>
                <a:ea typeface="Aptos" panose="020B0004020202020204" pitchFamily="34" charset="0"/>
                <a:cs typeface="Times New Roman"/>
              </a:rPr>
              <a:t>		General </a:t>
            </a:r>
            <a:r>
              <a:rPr lang="en-US" sz="1200" i="1" kern="100" dirty="0">
                <a:solidFill>
                  <a:srgbClr val="FF0000"/>
                </a:solidFill>
                <a:latin typeface="Arial"/>
                <a:ea typeface="Aptos" panose="020B0004020202020204" pitchFamily="34" charset="0"/>
                <a:cs typeface="Arial"/>
              </a:rPr>
              <a:t>(Nick, 3 min)</a:t>
            </a:r>
            <a:endParaRPr lang="en-US" sz="1200" kern="100" dirty="0">
              <a:solidFill>
                <a:srgbClr val="FF0000"/>
              </a:solidFill>
              <a:latin typeface="Arial"/>
              <a:ea typeface="Aptos" panose="020B0004020202020204" pitchFamily="34" charset="0"/>
              <a:cs typeface="Arial"/>
            </a:endParaRPr>
          </a:p>
          <a:p>
            <a:pPr marL="0" indent="0">
              <a:buNone/>
            </a:pPr>
            <a:r>
              <a:rPr lang="en-US" kern="100" dirty="0">
                <a:latin typeface="Aptos"/>
                <a:ea typeface="Aptos" panose="020B0004020202020204" pitchFamily="34" charset="0"/>
                <a:cs typeface="Times New Roman"/>
              </a:rPr>
              <a:t>                         Capacity Building Pilots (CAP)</a:t>
            </a:r>
            <a:r>
              <a:rPr lang="en-US" kern="100" dirty="0">
                <a:latin typeface="Arial"/>
                <a:ea typeface="Aptos" panose="020B0004020202020204" pitchFamily="34" charset="0"/>
                <a:cs typeface="Times New Roman"/>
              </a:rPr>
              <a:t>​ </a:t>
            </a:r>
            <a:r>
              <a:rPr lang="en-US" sz="1200" i="1" kern="100" dirty="0">
                <a:solidFill>
                  <a:srgbClr val="FF0000"/>
                </a:solidFill>
                <a:latin typeface="Arial"/>
                <a:ea typeface="Aptos" panose="020B0004020202020204" pitchFamily="34" charset="0"/>
                <a:cs typeface="Arial"/>
              </a:rPr>
              <a:t>(Jim, 2 min)</a:t>
            </a:r>
            <a:endParaRPr lang="en-US" sz="1200" kern="100" dirty="0">
              <a:solidFill>
                <a:srgbClr val="FF0000"/>
              </a:solidFill>
              <a:latin typeface="Arial"/>
              <a:ea typeface="Aptos" panose="020B0004020202020204" pitchFamily="34" charset="0"/>
              <a:cs typeface="Arial"/>
            </a:endParaRPr>
          </a:p>
          <a:p>
            <a:pPr marL="0" indent="0">
              <a:buNone/>
            </a:pPr>
            <a:r>
              <a:rPr lang="en-US" kern="100" dirty="0">
                <a:latin typeface="Aptos"/>
                <a:ea typeface="Aptos" panose="020B0004020202020204" pitchFamily="34" charset="0"/>
                <a:cs typeface="Times New Roman"/>
              </a:rPr>
              <a:t>		Partnership (PARTNER) </a:t>
            </a:r>
            <a:r>
              <a:rPr lang="en-US" kern="100" dirty="0">
                <a:latin typeface="Arial"/>
                <a:ea typeface="Aptos" panose="020B0004020202020204" pitchFamily="34" charset="0"/>
                <a:cs typeface="Times New Roman"/>
              </a:rPr>
              <a:t>​</a:t>
            </a:r>
            <a:r>
              <a:rPr lang="en-US" sz="1200" i="1" kern="100" dirty="0">
                <a:solidFill>
                  <a:srgbClr val="FF0000"/>
                </a:solidFill>
                <a:latin typeface="Arial"/>
                <a:ea typeface="Aptos" panose="020B0004020202020204" pitchFamily="34" charset="0"/>
                <a:cs typeface="Arial"/>
              </a:rPr>
              <a:t>(Erion, 4min)</a:t>
            </a:r>
            <a:endParaRPr lang="en-US" sz="1200" kern="100" dirty="0">
              <a:solidFill>
                <a:srgbClr val="FF0000"/>
              </a:solidFill>
              <a:latin typeface="Arial"/>
              <a:ea typeface="Aptos" panose="020B0004020202020204" pitchFamily="34" charset="0"/>
              <a:cs typeface="Arial"/>
            </a:endParaRPr>
          </a:p>
          <a:p>
            <a:pPr marL="0" indent="0">
              <a:buFont typeface="Arial" panose="020B0604020202020204" pitchFamily="34" charset="0"/>
              <a:buNone/>
            </a:pPr>
            <a:endParaRPr lang="en-US" kern="100" dirty="0">
              <a:latin typeface="Arial"/>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en-US" b="1">
              <a:ea typeface="Calibri"/>
              <a:cs typeface="Calibri"/>
            </a:endParaRPr>
          </a:p>
        </p:txBody>
      </p:sp>
    </p:spTree>
    <p:extLst>
      <p:ext uri="{BB962C8B-B14F-4D97-AF65-F5344CB8AC3E}">
        <p14:creationId xmlns:p14="http://schemas.microsoft.com/office/powerpoint/2010/main" val="1172831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28CF4-070A-D98A-4E5C-E71A13AEDB73}"/>
              </a:ext>
            </a:extLst>
          </p:cNvPr>
          <p:cNvSpPr>
            <a:spLocks noGrp="1"/>
          </p:cNvSpPr>
          <p:nvPr>
            <p:ph idx="1"/>
          </p:nvPr>
        </p:nvSpPr>
        <p:spPr>
          <a:xfrm>
            <a:off x="225287" y="1161535"/>
            <a:ext cx="11648661" cy="5438048"/>
          </a:xfrm>
        </p:spPr>
        <p:txBody>
          <a:bodyPr>
            <a:normAutofit/>
          </a:bodyPr>
          <a:lstStyle/>
          <a:p>
            <a:r>
              <a:rPr lang="en-US">
                <a:latin typeface="Tw Cen MT" panose="020B0602020104020603" pitchFamily="34" charset="77"/>
              </a:rPr>
              <a:t>MSIs applying for PARTNER track must demonstrate readiness to leverage external expertise and financial resources to focus on medium- and long-range plans to leverage new partnerships to develop AI capacity </a:t>
            </a:r>
          </a:p>
          <a:p>
            <a:r>
              <a:rPr lang="en-US">
                <a:latin typeface="Tw Cen MT" panose="020B0602020104020603" pitchFamily="34" charset="77"/>
              </a:rPr>
              <a:t>This may include (but is not limited to) further development of the MSI’s envisioned methodological thrusts, use cases, educational and/or workforce development activities, and the potential for the MSI to expand and scale these efforts through formal, mutually beneficial partnerships. </a:t>
            </a:r>
          </a:p>
          <a:p>
            <a:r>
              <a:rPr lang="en-US">
                <a:latin typeface="Tw Cen MT" panose="020B0602020104020603" pitchFamily="34" charset="77"/>
              </a:rPr>
              <a:t>PARTNER proposals must feature a compelling </a:t>
            </a:r>
            <a:r>
              <a:rPr lang="en-US" i="1">
                <a:latin typeface="Tw Cen MT" panose="020B0602020104020603" pitchFamily="34" charset="77"/>
              </a:rPr>
              <a:t>Partnership Roadmap</a:t>
            </a:r>
            <a:r>
              <a:rPr lang="en-US">
                <a:latin typeface="Tw Cen MT" panose="020B0602020104020603" pitchFamily="34" charset="77"/>
              </a:rPr>
              <a:t> for collaborative work in some unifying theme or focus </a:t>
            </a:r>
          </a:p>
          <a:p>
            <a:pPr marL="0" indent="0">
              <a:buNone/>
            </a:pPr>
            <a:endParaRPr lang="en-US">
              <a:latin typeface="Tw Cen MT" panose="020B0602020104020603" pitchFamily="34" charset="77"/>
            </a:endParaRPr>
          </a:p>
          <a:p>
            <a:endParaRPr lang="en-US">
              <a:latin typeface="Tw Cen MT" panose="020B0602020104020603" pitchFamily="34" charset="77"/>
            </a:endParaRPr>
          </a:p>
        </p:txBody>
      </p:sp>
      <p:sp>
        <p:nvSpPr>
          <p:cNvPr id="6" name="TextBox 5">
            <a:extLst>
              <a:ext uri="{FF2B5EF4-FFF2-40B4-BE49-F238E27FC236}">
                <a16:creationId xmlns:a16="http://schemas.microsoft.com/office/drawing/2014/main" id="{A36CC755-1A14-11BF-1C1F-C7D4E5658EE8}"/>
              </a:ext>
            </a:extLst>
          </p:cNvPr>
          <p:cNvSpPr txBox="1"/>
          <p:nvPr/>
        </p:nvSpPr>
        <p:spPr>
          <a:xfrm>
            <a:off x="206494" y="230785"/>
            <a:ext cx="11359430" cy="707886"/>
          </a:xfrm>
          <a:prstGeom prst="rect">
            <a:avLst/>
          </a:prstGeom>
          <a:noFill/>
        </p:spPr>
        <p:txBody>
          <a:bodyPr wrap="square">
            <a:spAutoFit/>
          </a:bodyPr>
          <a:lstStyle/>
          <a:p>
            <a:r>
              <a:rPr lang="en-US" sz="4000" b="1">
                <a:latin typeface="Tw Cen MT" panose="020B0602020104020603" pitchFamily="34" charset="77"/>
              </a:rPr>
              <a:t>PARTNER Track Proposals</a:t>
            </a:r>
          </a:p>
        </p:txBody>
      </p:sp>
    </p:spTree>
    <p:extLst>
      <p:ext uri="{BB962C8B-B14F-4D97-AF65-F5344CB8AC3E}">
        <p14:creationId xmlns:p14="http://schemas.microsoft.com/office/powerpoint/2010/main" val="1535520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D5614-34D5-0AE5-83DA-EFC0AB2BAE7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DE27426-4DF3-CA94-0459-EAF275A3D843}"/>
              </a:ext>
            </a:extLst>
          </p:cNvPr>
          <p:cNvSpPr txBox="1"/>
          <p:nvPr/>
        </p:nvSpPr>
        <p:spPr>
          <a:xfrm>
            <a:off x="218851" y="166780"/>
            <a:ext cx="11231468" cy="707886"/>
          </a:xfrm>
          <a:prstGeom prst="rect">
            <a:avLst/>
          </a:prstGeom>
          <a:noFill/>
        </p:spPr>
        <p:txBody>
          <a:bodyPr wrap="square">
            <a:spAutoFit/>
          </a:bodyPr>
          <a:lstStyle/>
          <a:p>
            <a:r>
              <a:rPr lang="en-US" sz="4000" b="1">
                <a:latin typeface="Tw Cen MT" panose="020B0602020104020603" pitchFamily="34" charset="77"/>
              </a:rPr>
              <a:t>Effective PARTNER Roadmaps</a:t>
            </a:r>
          </a:p>
        </p:txBody>
      </p:sp>
      <p:sp>
        <p:nvSpPr>
          <p:cNvPr id="8" name="TextBox 7">
            <a:extLst>
              <a:ext uri="{FF2B5EF4-FFF2-40B4-BE49-F238E27FC236}">
                <a16:creationId xmlns:a16="http://schemas.microsoft.com/office/drawing/2014/main" id="{876F5C9E-8F88-4023-874D-62ECF2CDB3D8}"/>
              </a:ext>
            </a:extLst>
          </p:cNvPr>
          <p:cNvSpPr txBox="1"/>
          <p:nvPr/>
        </p:nvSpPr>
        <p:spPr>
          <a:xfrm>
            <a:off x="218851" y="997354"/>
            <a:ext cx="11492883" cy="4985980"/>
          </a:xfrm>
          <a:prstGeom prst="rect">
            <a:avLst/>
          </a:prstGeom>
          <a:noFill/>
        </p:spPr>
        <p:txBody>
          <a:bodyPr wrap="square">
            <a:spAutoFit/>
          </a:bodyPr>
          <a:lstStyle/>
          <a:p>
            <a:pPr marL="571500" indent="-571500">
              <a:buFont typeface="Arial" panose="020B0604020202020204" pitchFamily="34" charset="0"/>
              <a:buChar char="•"/>
            </a:pPr>
            <a:r>
              <a:rPr lang="en-US" sz="2400">
                <a:latin typeface="Tw Cen MT" panose="020B0602020104020603" pitchFamily="34" charset="77"/>
                <a:cs typeface="Calibri" panose="020F0502020204030204" pitchFamily="34" charset="0"/>
              </a:rPr>
              <a:t>Effective roadmaps should be depicted </a:t>
            </a:r>
            <a:r>
              <a:rPr lang="en-US" sz="2400" u="sng">
                <a:latin typeface="Tw Cen MT" panose="020B0602020104020603" pitchFamily="34" charset="77"/>
                <a:cs typeface="Calibri" panose="020F0502020204030204" pitchFamily="34" charset="0"/>
              </a:rPr>
              <a:t>visually</a:t>
            </a:r>
            <a:r>
              <a:rPr lang="en-US" sz="2400">
                <a:latin typeface="Tw Cen MT" panose="020B0602020104020603" pitchFamily="34" charset="77"/>
                <a:cs typeface="Calibri" panose="020F0502020204030204" pitchFamily="34" charset="0"/>
              </a:rPr>
              <a:t> (e.g., conceptual diagram, logic model, table, etc.) as well as </a:t>
            </a:r>
            <a:r>
              <a:rPr lang="en-US" sz="2400" u="sng">
                <a:latin typeface="Tw Cen MT" panose="020B0602020104020603" pitchFamily="34" charset="77"/>
                <a:cs typeface="Calibri" panose="020F0502020204030204" pitchFamily="34" charset="0"/>
              </a:rPr>
              <a:t>fully explained by a descriptive narrative</a:t>
            </a:r>
            <a:r>
              <a:rPr lang="en-US" sz="2400">
                <a:latin typeface="Tw Cen MT" panose="020B0602020104020603" pitchFamily="34" charset="77"/>
                <a:cs typeface="Calibri" panose="020F0502020204030204" pitchFamily="34" charset="0"/>
              </a:rPr>
              <a:t>. </a:t>
            </a:r>
          </a:p>
          <a:p>
            <a:pPr marL="571500" indent="-571500">
              <a:buFont typeface="Arial" panose="020B0604020202020204" pitchFamily="34" charset="0"/>
              <a:buChar char="•"/>
            </a:pPr>
            <a:endParaRPr lang="en-US" sz="2400">
              <a:latin typeface="Tw Cen MT" panose="020B0602020104020603" pitchFamily="34" charset="77"/>
              <a:cs typeface="Calibri" panose="020F0502020204030204" pitchFamily="34" charset="0"/>
            </a:endParaRPr>
          </a:p>
          <a:p>
            <a:pPr marL="571500" indent="-571500">
              <a:buFont typeface="Arial" panose="020B0604020202020204" pitchFamily="34" charset="0"/>
              <a:buChar char="•"/>
            </a:pPr>
            <a:r>
              <a:rPr lang="en-US" sz="2400">
                <a:latin typeface="Tw Cen MT" panose="020B0602020104020603" pitchFamily="34" charset="77"/>
                <a:cs typeface="Calibri" panose="020F0502020204030204" pitchFamily="34" charset="0"/>
              </a:rPr>
              <a:t>Specifically, Roadmaps might address:</a:t>
            </a:r>
          </a:p>
          <a:p>
            <a:pPr marL="1028700" lvl="1" indent="-571500">
              <a:buFont typeface="+mj-lt"/>
              <a:buAutoNum type="romanLcPeriod"/>
            </a:pPr>
            <a:r>
              <a:rPr lang="en-US" sz="2400">
                <a:latin typeface="Tw Cen MT" panose="020B0602020104020603" pitchFamily="34" charset="77"/>
                <a:cs typeface="Calibri" panose="020F0502020204030204" pitchFamily="34" charset="0"/>
              </a:rPr>
              <a:t>enhancement of existing projects by virtue of new collaboration</a:t>
            </a:r>
          </a:p>
          <a:p>
            <a:pPr marL="1028700" lvl="1" indent="-571500">
              <a:buFont typeface="+mj-lt"/>
              <a:buAutoNum type="romanLcPeriod"/>
            </a:pPr>
            <a:r>
              <a:rPr lang="en-US" sz="2400">
                <a:latin typeface="Tw Cen MT" panose="020B0602020104020603" pitchFamily="34" charset="77"/>
                <a:cs typeface="Calibri" panose="020F0502020204030204" pitchFamily="34" charset="0"/>
              </a:rPr>
              <a:t>initiation of new projects made possible by the collaboration</a:t>
            </a:r>
          </a:p>
          <a:p>
            <a:pPr marL="1028700" lvl="1" indent="-571500">
              <a:buFont typeface="+mj-lt"/>
              <a:buAutoNum type="romanLcPeriod"/>
            </a:pPr>
            <a:r>
              <a:rPr lang="en-US" sz="2400">
                <a:latin typeface="Tw Cen MT" panose="020B0602020104020603" pitchFamily="34" charset="77"/>
                <a:cs typeface="Calibri" panose="020F0502020204030204" pitchFamily="34" charset="0"/>
              </a:rPr>
              <a:t>community building activities (e.g., workshops) to further develop common interests, objectives, and further growth of the partnership</a:t>
            </a:r>
          </a:p>
          <a:p>
            <a:pPr marL="1028700" lvl="1" indent="-571500">
              <a:buFont typeface="+mj-lt"/>
              <a:buAutoNum type="romanLcPeriod"/>
            </a:pPr>
            <a:r>
              <a:rPr lang="en-US" sz="2400">
                <a:latin typeface="Tw Cen MT" panose="020B0602020104020603" pitchFamily="34" charset="77"/>
                <a:cs typeface="Calibri" panose="020F0502020204030204" pitchFamily="34" charset="0"/>
              </a:rPr>
              <a:t>potential and plans for scaling nascent programs</a:t>
            </a:r>
          </a:p>
          <a:p>
            <a:pPr marL="1028700" lvl="1" indent="-571500">
              <a:buFont typeface="+mj-lt"/>
              <a:buAutoNum type="romanLcPeriod"/>
            </a:pPr>
            <a:r>
              <a:rPr lang="en-US" sz="2400">
                <a:latin typeface="Tw Cen MT" panose="020B0602020104020603" pitchFamily="34" charset="77"/>
                <a:cs typeface="Calibri" panose="020F0502020204030204" pitchFamily="34" charset="0"/>
              </a:rPr>
              <a:t>an evaluation plan for measuring the growth and mutual benefit of activities in all projects</a:t>
            </a:r>
          </a:p>
          <a:p>
            <a:pPr marL="1028700" lvl="1" indent="-571500">
              <a:buFont typeface="Arial" panose="020B0604020202020204" pitchFamily="34" charset="0"/>
              <a:buChar char="•"/>
            </a:pPr>
            <a:endParaRPr lang="en-US" sz="3600">
              <a:latin typeface="Tw Cen MT" panose="020B0602020104020603" pitchFamily="34" charset="77"/>
              <a:cs typeface="Calibri" panose="020F0502020204030204" pitchFamily="34" charset="0"/>
            </a:endParaRPr>
          </a:p>
          <a:p>
            <a:pPr marL="800100" lvl="1" indent="-342900">
              <a:buFont typeface="Arial" panose="020B0604020202020204" pitchFamily="34" charset="0"/>
              <a:buChar char="•"/>
            </a:pPr>
            <a:endParaRPr lang="en-US">
              <a:latin typeface="Tw Cen MT" panose="020B0602020104020603" pitchFamily="34" charset="77"/>
              <a:cs typeface="Calibri" panose="020F0502020204030204" pitchFamily="34" charset="0"/>
            </a:endParaRPr>
          </a:p>
        </p:txBody>
      </p:sp>
    </p:spTree>
    <p:extLst>
      <p:ext uri="{BB962C8B-B14F-4D97-AF65-F5344CB8AC3E}">
        <p14:creationId xmlns:p14="http://schemas.microsoft.com/office/powerpoint/2010/main" val="522252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C367E-BAFA-19E0-2D2E-A9EB7B01D1C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11D9378-9E95-AA2E-9D9E-AE97331EAC4D}"/>
              </a:ext>
            </a:extLst>
          </p:cNvPr>
          <p:cNvSpPr txBox="1"/>
          <p:nvPr/>
        </p:nvSpPr>
        <p:spPr>
          <a:xfrm>
            <a:off x="218849" y="232246"/>
            <a:ext cx="11492883" cy="707886"/>
          </a:xfrm>
          <a:prstGeom prst="rect">
            <a:avLst/>
          </a:prstGeom>
          <a:noFill/>
        </p:spPr>
        <p:txBody>
          <a:bodyPr wrap="square">
            <a:spAutoFit/>
          </a:bodyPr>
          <a:lstStyle/>
          <a:p>
            <a:r>
              <a:rPr lang="en-US" sz="4000" b="1">
                <a:effectLst/>
                <a:latin typeface="Tw Cen MT" panose="020B0602020104020603" pitchFamily="34" charset="77"/>
                <a:ea typeface="Aptos" panose="020B0004020202020204" pitchFamily="34" charset="0"/>
                <a:cs typeface="Times New Roman" panose="02020603050405020304" pitchFamily="18" charset="0"/>
              </a:rPr>
              <a:t>Exploring Partnership Opportunities </a:t>
            </a:r>
            <a:endParaRPr lang="en-US" sz="4000">
              <a:latin typeface="Tw Cen MT" panose="020B0602020104020603" pitchFamily="34" charset="77"/>
            </a:endParaRPr>
          </a:p>
        </p:txBody>
      </p:sp>
      <p:sp>
        <p:nvSpPr>
          <p:cNvPr id="8" name="TextBox 7">
            <a:extLst>
              <a:ext uri="{FF2B5EF4-FFF2-40B4-BE49-F238E27FC236}">
                <a16:creationId xmlns:a16="http://schemas.microsoft.com/office/drawing/2014/main" id="{85CDA789-F9A7-F174-A962-4E7736D7D46D}"/>
              </a:ext>
            </a:extLst>
          </p:cNvPr>
          <p:cNvSpPr txBox="1"/>
          <p:nvPr/>
        </p:nvSpPr>
        <p:spPr>
          <a:xfrm>
            <a:off x="218849" y="997354"/>
            <a:ext cx="5707175" cy="3416320"/>
          </a:xfrm>
          <a:prstGeom prst="rect">
            <a:avLst/>
          </a:prstGeom>
          <a:noFill/>
        </p:spPr>
        <p:txBody>
          <a:bodyPr wrap="square">
            <a:spAutoFit/>
          </a:bodyPr>
          <a:lstStyle/>
          <a:p>
            <a:pPr marL="342900" indent="-342900">
              <a:buFont typeface="Arial" panose="020B0604020202020204" pitchFamily="34" charset="0"/>
              <a:buChar char="•"/>
            </a:pPr>
            <a:r>
              <a:rPr lang="en-US" sz="2400">
                <a:latin typeface="Tw Cen MT" panose="020B0602020104020603" pitchFamily="34" charset="77"/>
              </a:rPr>
              <a:t>Subaward may be made to AI Institute lead organization or any of sub-awardee organizations in that Institute’s award budget</a:t>
            </a:r>
          </a:p>
          <a:p>
            <a:pPr marL="342900" indent="-342900">
              <a:buFont typeface="Arial" panose="020B0604020202020204" pitchFamily="34" charset="0"/>
              <a:buChar char="•"/>
            </a:pPr>
            <a:r>
              <a:rPr lang="en-US" sz="2400" b="1">
                <a:latin typeface="Tw Cen MT" panose="020B0602020104020603" pitchFamily="34" charset="77"/>
              </a:rPr>
              <a:t>Current AI Institutes</a:t>
            </a:r>
            <a:endParaRPr lang="en-US" sz="2400">
              <a:latin typeface="Tw Cen MT" panose="020B0602020104020603" pitchFamily="34" charset="77"/>
            </a:endParaRPr>
          </a:p>
          <a:p>
            <a:pPr marL="800100" lvl="1" indent="-342900">
              <a:buFont typeface="Arial" panose="020B0604020202020204" pitchFamily="34" charset="0"/>
              <a:buChar char="•"/>
            </a:pPr>
            <a:r>
              <a:rPr lang="en-US" sz="2400">
                <a:latin typeface="Tw Cen MT" panose="020B0602020104020603" pitchFamily="34" charset="77"/>
              </a:rPr>
              <a:t>AI Institutes Virtual Organization (AIVO) Website</a:t>
            </a:r>
          </a:p>
          <a:p>
            <a:pPr marL="800100" lvl="1" indent="-342900">
              <a:buFont typeface="Arial" panose="020B0604020202020204" pitchFamily="34" charset="0"/>
              <a:buChar char="•"/>
            </a:pPr>
            <a:r>
              <a:rPr lang="en-US" sz="2400">
                <a:latin typeface="Tw Cen MT" panose="020B0602020104020603" pitchFamily="34" charset="77"/>
              </a:rPr>
              <a:t>Expand AI Page: https://</a:t>
            </a:r>
            <a:r>
              <a:rPr lang="en-US" sz="2400" err="1">
                <a:latin typeface="Tw Cen MT" panose="020B0602020104020603" pitchFamily="34" charset="77"/>
              </a:rPr>
              <a:t>aiinstitutes.org</a:t>
            </a:r>
            <a:r>
              <a:rPr lang="en-US" sz="2400">
                <a:latin typeface="Tw Cen MT" panose="020B0602020104020603" pitchFamily="34" charset="77"/>
              </a:rPr>
              <a:t>/</a:t>
            </a:r>
            <a:r>
              <a:rPr lang="en-US" sz="2400" err="1">
                <a:latin typeface="Tw Cen MT" panose="020B0602020104020603" pitchFamily="34" charset="77"/>
              </a:rPr>
              <a:t>expandai</a:t>
            </a:r>
            <a:r>
              <a:rPr lang="en-US" sz="2400">
                <a:latin typeface="Tw Cen MT" panose="020B0602020104020603" pitchFamily="34" charset="77"/>
              </a:rPr>
              <a:t>/</a:t>
            </a:r>
          </a:p>
        </p:txBody>
      </p:sp>
      <p:pic>
        <p:nvPicPr>
          <p:cNvPr id="2" name="Picture 1">
            <a:extLst>
              <a:ext uri="{FF2B5EF4-FFF2-40B4-BE49-F238E27FC236}">
                <a16:creationId xmlns:a16="http://schemas.microsoft.com/office/drawing/2014/main" id="{6D02625D-DF9E-A676-8F85-56D08015577D}"/>
              </a:ext>
            </a:extLst>
          </p:cNvPr>
          <p:cNvPicPr>
            <a:picLocks noChangeAspect="1"/>
          </p:cNvPicPr>
          <p:nvPr/>
        </p:nvPicPr>
        <p:blipFill rotWithShape="1">
          <a:blip r:embed="rId2"/>
          <a:srcRect r="1600" b="11488"/>
          <a:stretch/>
        </p:blipFill>
        <p:spPr>
          <a:xfrm>
            <a:off x="6096000" y="941150"/>
            <a:ext cx="5707175" cy="4624226"/>
          </a:xfrm>
          <a:prstGeom prst="rect">
            <a:avLst/>
          </a:prstGeom>
        </p:spPr>
      </p:pic>
      <p:pic>
        <p:nvPicPr>
          <p:cNvPr id="3" name="Picture 2">
            <a:extLst>
              <a:ext uri="{FF2B5EF4-FFF2-40B4-BE49-F238E27FC236}">
                <a16:creationId xmlns:a16="http://schemas.microsoft.com/office/drawing/2014/main" id="{C082D54A-D26E-3BDF-FCBD-7457BC3F8F86}"/>
              </a:ext>
            </a:extLst>
          </p:cNvPr>
          <p:cNvPicPr>
            <a:picLocks noChangeAspect="1"/>
          </p:cNvPicPr>
          <p:nvPr/>
        </p:nvPicPr>
        <p:blipFill>
          <a:blip r:embed="rId3"/>
          <a:stretch>
            <a:fillRect/>
          </a:stretch>
        </p:blipFill>
        <p:spPr>
          <a:xfrm>
            <a:off x="2136543" y="4917991"/>
            <a:ext cx="1902252" cy="1429933"/>
          </a:xfrm>
          <a:prstGeom prst="rect">
            <a:avLst/>
          </a:prstGeom>
        </p:spPr>
      </p:pic>
      <p:sp>
        <p:nvSpPr>
          <p:cNvPr id="5" name="TextBox 4">
            <a:extLst>
              <a:ext uri="{FF2B5EF4-FFF2-40B4-BE49-F238E27FC236}">
                <a16:creationId xmlns:a16="http://schemas.microsoft.com/office/drawing/2014/main" id="{A6D2F19D-A191-2867-1B56-678FA2B7E03C}"/>
              </a:ext>
            </a:extLst>
          </p:cNvPr>
          <p:cNvSpPr txBox="1"/>
          <p:nvPr/>
        </p:nvSpPr>
        <p:spPr>
          <a:xfrm>
            <a:off x="6096000" y="5635221"/>
            <a:ext cx="838711" cy="307777"/>
          </a:xfrm>
          <a:prstGeom prst="rect">
            <a:avLst/>
          </a:prstGeom>
          <a:solidFill>
            <a:schemeClr val="accent1">
              <a:lumMod val="75000"/>
            </a:schemeClr>
          </a:solidFill>
        </p:spPr>
        <p:txBody>
          <a:bodyPr wrap="square">
            <a:spAutoFit/>
          </a:bodyPr>
          <a:lstStyle/>
          <a:p>
            <a:r>
              <a:rPr lang="en-US" sz="1400" b="1">
                <a:solidFill>
                  <a:schemeClr val="bg1"/>
                </a:solidFill>
              </a:rPr>
              <a:t>ETC…</a:t>
            </a:r>
            <a:endParaRPr lang="en-US" sz="1400">
              <a:solidFill>
                <a:schemeClr val="bg1"/>
              </a:solidFill>
            </a:endParaRPr>
          </a:p>
        </p:txBody>
      </p:sp>
      <p:cxnSp>
        <p:nvCxnSpPr>
          <p:cNvPr id="9" name="Straight Arrow Connector 8">
            <a:extLst>
              <a:ext uri="{FF2B5EF4-FFF2-40B4-BE49-F238E27FC236}">
                <a16:creationId xmlns:a16="http://schemas.microsoft.com/office/drawing/2014/main" id="{1E31D8FE-DB6A-4B57-C331-5F8F3600E761}"/>
              </a:ext>
            </a:extLst>
          </p:cNvPr>
          <p:cNvCxnSpPr/>
          <p:nvPr/>
        </p:nvCxnSpPr>
        <p:spPr>
          <a:xfrm>
            <a:off x="6217920" y="6002767"/>
            <a:ext cx="0" cy="253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637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8BDF2-4CFE-F40B-EAA1-B6CDDED893E9}"/>
              </a:ext>
            </a:extLst>
          </p:cNvPr>
          <p:cNvSpPr>
            <a:spLocks noGrp="1"/>
          </p:cNvSpPr>
          <p:nvPr>
            <p:ph type="title"/>
          </p:nvPr>
        </p:nvSpPr>
        <p:spPr/>
        <p:txBody>
          <a:bodyPr/>
          <a:lstStyle/>
          <a:p>
            <a:r>
              <a:rPr lang="en-US">
                <a:latin typeface="Tw Cen MT" panose="020B0602020104020603" pitchFamily="34" charset="77"/>
              </a:rPr>
              <a:t>Slides from TILOs and AIFS</a:t>
            </a:r>
          </a:p>
        </p:txBody>
      </p:sp>
      <p:sp>
        <p:nvSpPr>
          <p:cNvPr id="3" name="Content Placeholder 2">
            <a:extLst>
              <a:ext uri="{FF2B5EF4-FFF2-40B4-BE49-F238E27FC236}">
                <a16:creationId xmlns:a16="http://schemas.microsoft.com/office/drawing/2014/main" id="{376DC5BF-D9C3-E145-8C28-A773961CDDDB}"/>
              </a:ext>
            </a:extLst>
          </p:cNvPr>
          <p:cNvSpPr>
            <a:spLocks noGrp="1"/>
          </p:cNvSpPr>
          <p:nvPr>
            <p:ph idx="1"/>
          </p:nvPr>
        </p:nvSpPr>
        <p:spPr>
          <a:xfrm>
            <a:off x="838200" y="1825625"/>
            <a:ext cx="10515600" cy="1930829"/>
          </a:xfrm>
        </p:spPr>
        <p:txBody>
          <a:bodyPr/>
          <a:lstStyle/>
          <a:p>
            <a:pPr rtl="0">
              <a:spcAft>
                <a:spcPts val="600"/>
              </a:spcAft>
            </a:pPr>
            <a:r>
              <a:rPr lang="en-US" err="1">
                <a:effectLst/>
                <a:latin typeface="Tw Cen MT" panose="020B0602020104020603" pitchFamily="34" charset="77"/>
              </a:rPr>
              <a:t>Yusu</a:t>
            </a:r>
            <a:r>
              <a:rPr lang="en-US">
                <a:effectLst/>
                <a:latin typeface="Tw Cen MT" panose="020B0602020104020603" pitchFamily="34" charset="77"/>
              </a:rPr>
              <a:t> Wang (TILOS)  </a:t>
            </a:r>
            <a:r>
              <a:rPr lang="en-US">
                <a:effectLst/>
                <a:latin typeface="Tw Cen MT" panose="020B0602020104020603" pitchFamily="34" charset="77"/>
                <a:hlinkClick r:id="rId2" tooltip="mailto:yusuwang@ucsd.edu"/>
              </a:rPr>
              <a:t>yusuwang@ucsd.edu</a:t>
            </a:r>
            <a:endParaRPr lang="en-US">
              <a:effectLst/>
              <a:latin typeface="Tw Cen MT" panose="020B0602020104020603" pitchFamily="34" charset="77"/>
            </a:endParaRPr>
          </a:p>
          <a:p>
            <a:pPr rtl="0"/>
            <a:r>
              <a:rPr lang="en-US">
                <a:effectLst/>
                <a:latin typeface="Tw Cen MT" panose="020B0602020104020603" pitchFamily="34" charset="77"/>
              </a:rPr>
              <a:t>Steve Brown (AIFS) </a:t>
            </a:r>
            <a:r>
              <a:rPr lang="en-US">
                <a:effectLst/>
                <a:latin typeface="Tw Cen MT" panose="020B0602020104020603" pitchFamily="34" charset="77"/>
                <a:hlinkClick r:id="rId3" tooltip="mailto:sfbrown@ucdavis.edu"/>
              </a:rPr>
              <a:t>sfbrown@ucdavis.edu</a:t>
            </a:r>
            <a:endParaRPr lang="en-US">
              <a:latin typeface="Tw Cen MT" panose="020B0602020104020603" pitchFamily="34" charset="77"/>
            </a:endParaRPr>
          </a:p>
          <a:p>
            <a:pPr marL="0" indent="0">
              <a:buNone/>
            </a:pPr>
            <a:endParaRPr lang="en-US">
              <a:latin typeface="Tw Cen MT" panose="020B0602020104020603" pitchFamily="34" charset="77"/>
            </a:endParaRPr>
          </a:p>
        </p:txBody>
      </p:sp>
    </p:spTree>
    <p:extLst>
      <p:ext uri="{BB962C8B-B14F-4D97-AF65-F5344CB8AC3E}">
        <p14:creationId xmlns:p14="http://schemas.microsoft.com/office/powerpoint/2010/main" val="2910041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3F732F-122D-1F74-322B-AE1DB99E8D37}"/>
              </a:ext>
            </a:extLst>
          </p:cNvPr>
          <p:cNvPicPr>
            <a:picLocks noChangeAspect="1"/>
          </p:cNvPicPr>
          <p:nvPr/>
        </p:nvPicPr>
        <p:blipFill>
          <a:blip r:embed="rId2"/>
          <a:stretch>
            <a:fillRect/>
          </a:stretch>
        </p:blipFill>
        <p:spPr>
          <a:xfrm>
            <a:off x="675861" y="166546"/>
            <a:ext cx="10482470" cy="5781997"/>
          </a:xfrm>
          <a:prstGeom prst="rect">
            <a:avLst/>
          </a:prstGeom>
        </p:spPr>
      </p:pic>
    </p:spTree>
    <p:extLst>
      <p:ext uri="{BB962C8B-B14F-4D97-AF65-F5344CB8AC3E}">
        <p14:creationId xmlns:p14="http://schemas.microsoft.com/office/powerpoint/2010/main" val="3811158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02BE2-F567-DE2D-320A-2F5ADF331460}"/>
              </a:ext>
            </a:extLst>
          </p:cNvPr>
          <p:cNvPicPr>
            <a:picLocks noChangeAspect="1"/>
          </p:cNvPicPr>
          <p:nvPr/>
        </p:nvPicPr>
        <p:blipFill>
          <a:blip r:embed="rId2"/>
          <a:stretch>
            <a:fillRect/>
          </a:stretch>
        </p:blipFill>
        <p:spPr>
          <a:xfrm>
            <a:off x="225287" y="67543"/>
            <a:ext cx="10707756" cy="6131053"/>
          </a:xfrm>
          <a:prstGeom prst="rect">
            <a:avLst/>
          </a:prstGeom>
        </p:spPr>
      </p:pic>
    </p:spTree>
    <p:extLst>
      <p:ext uri="{BB962C8B-B14F-4D97-AF65-F5344CB8AC3E}">
        <p14:creationId xmlns:p14="http://schemas.microsoft.com/office/powerpoint/2010/main" val="2991707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2DE0E0-E52E-5A7B-1EDD-696DEE99E9AA}"/>
              </a:ext>
            </a:extLst>
          </p:cNvPr>
          <p:cNvPicPr>
            <a:picLocks noChangeAspect="1"/>
          </p:cNvPicPr>
          <p:nvPr/>
        </p:nvPicPr>
        <p:blipFill>
          <a:blip r:embed="rId2"/>
          <a:stretch>
            <a:fillRect/>
          </a:stretch>
        </p:blipFill>
        <p:spPr>
          <a:xfrm>
            <a:off x="768625" y="130501"/>
            <a:ext cx="10389705" cy="5955075"/>
          </a:xfrm>
          <a:prstGeom prst="rect">
            <a:avLst/>
          </a:prstGeom>
        </p:spPr>
      </p:pic>
    </p:spTree>
    <p:extLst>
      <p:ext uri="{BB962C8B-B14F-4D97-AF65-F5344CB8AC3E}">
        <p14:creationId xmlns:p14="http://schemas.microsoft.com/office/powerpoint/2010/main" val="2810291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FFE060-3E69-577D-03DD-4F380A9D4C8C}"/>
              </a:ext>
            </a:extLst>
          </p:cNvPr>
          <p:cNvPicPr>
            <a:picLocks noChangeAspect="1"/>
          </p:cNvPicPr>
          <p:nvPr/>
        </p:nvPicPr>
        <p:blipFill>
          <a:blip r:embed="rId2"/>
          <a:stretch>
            <a:fillRect/>
          </a:stretch>
        </p:blipFill>
        <p:spPr>
          <a:xfrm>
            <a:off x="897836" y="213704"/>
            <a:ext cx="10048460" cy="5740028"/>
          </a:xfrm>
          <a:prstGeom prst="rect">
            <a:avLst/>
          </a:prstGeom>
        </p:spPr>
      </p:pic>
    </p:spTree>
    <p:extLst>
      <p:ext uri="{BB962C8B-B14F-4D97-AF65-F5344CB8AC3E}">
        <p14:creationId xmlns:p14="http://schemas.microsoft.com/office/powerpoint/2010/main" val="2739472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6A4ED-5D19-AAA7-107F-3A3247C35E44}"/>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EE480F6-342A-B881-CA19-93020A87658E}"/>
              </a:ext>
            </a:extLst>
          </p:cNvPr>
          <p:cNvSpPr>
            <a:spLocks noGrp="1"/>
          </p:cNvSpPr>
          <p:nvPr>
            <p:ph idx="1"/>
          </p:nvPr>
        </p:nvSpPr>
        <p:spPr>
          <a:xfrm>
            <a:off x="201395" y="1253331"/>
            <a:ext cx="4599205" cy="4187350"/>
          </a:xfrm>
        </p:spPr>
        <p:txBody>
          <a:bodyPr>
            <a:normAutofit/>
          </a:bodyPr>
          <a:lstStyle/>
          <a:p>
            <a:r>
              <a:rPr lang="en-US" sz="2400">
                <a:latin typeface="Tw Cen MT" panose="020B0602020104020603" pitchFamily="34" charset="77"/>
                <a:cs typeface="Calibri"/>
              </a:rPr>
              <a:t>Full Proposal Submission windows:</a:t>
            </a:r>
          </a:p>
          <a:p>
            <a:pPr lvl="1"/>
            <a:r>
              <a:rPr lang="en-US" sz="2000">
                <a:latin typeface="Tw Cen MT" panose="020B0602020104020603" pitchFamily="34" charset="77"/>
                <a:cs typeface="Calibri"/>
              </a:rPr>
              <a:t>January 6, 2025 – March 10, 2025</a:t>
            </a:r>
          </a:p>
          <a:p>
            <a:pPr lvl="1"/>
            <a:r>
              <a:rPr lang="en-US" sz="2000">
                <a:latin typeface="Tw Cen MT" panose="020B0602020104020603" pitchFamily="34" charset="77"/>
                <a:cs typeface="Calibri"/>
              </a:rPr>
              <a:t>March 11, 2025 - June 23, 2025</a:t>
            </a:r>
          </a:p>
          <a:p>
            <a:pPr lvl="1"/>
            <a:r>
              <a:rPr lang="en-US" sz="2000">
                <a:latin typeface="Tw Cen MT" panose="020B0602020104020603" pitchFamily="34" charset="77"/>
                <a:cs typeface="Calibri"/>
              </a:rPr>
              <a:t>June 24, 2025 - October 17, 2025</a:t>
            </a:r>
          </a:p>
          <a:p>
            <a:pPr lvl="1"/>
            <a:endParaRPr lang="en-US" sz="2000">
              <a:latin typeface="Tw Cen MT" panose="020B0602020104020603" pitchFamily="34" charset="77"/>
              <a:cs typeface="Calibri"/>
            </a:endParaRPr>
          </a:p>
          <a:p>
            <a:r>
              <a:rPr lang="en-US" sz="2400">
                <a:latin typeface="Tw Cen MT" panose="020B0602020104020603" pitchFamily="34" charset="77"/>
                <a:cs typeface="Calibri"/>
              </a:rPr>
              <a:t>Office hours:</a:t>
            </a:r>
          </a:p>
          <a:p>
            <a:pPr lvl="1"/>
            <a:r>
              <a:rPr lang="en-US" sz="2000">
                <a:latin typeface="Tw Cen MT" panose="020B0602020104020603" pitchFamily="34" charset="77"/>
                <a:cs typeface="Calibri"/>
              </a:rPr>
              <a:t>Monday, November 18, 2024, 3:00-4:00pm EST</a:t>
            </a:r>
          </a:p>
          <a:p>
            <a:pPr lvl="1"/>
            <a:r>
              <a:rPr lang="en-US" sz="2000">
                <a:latin typeface="Tw Cen MT" panose="020B0602020104020603" pitchFamily="34" charset="77"/>
                <a:cs typeface="Calibri"/>
              </a:rPr>
              <a:t>Monday, December 16, 2024, 3:00-4:00pm EST</a:t>
            </a:r>
          </a:p>
        </p:txBody>
      </p:sp>
      <p:sp>
        <p:nvSpPr>
          <p:cNvPr id="6" name="TextBox 5">
            <a:extLst>
              <a:ext uri="{FF2B5EF4-FFF2-40B4-BE49-F238E27FC236}">
                <a16:creationId xmlns:a16="http://schemas.microsoft.com/office/drawing/2014/main" id="{1F07AFB7-FD13-4A50-B866-F4165C03A292}"/>
              </a:ext>
            </a:extLst>
          </p:cNvPr>
          <p:cNvSpPr txBox="1"/>
          <p:nvPr/>
        </p:nvSpPr>
        <p:spPr>
          <a:xfrm>
            <a:off x="231551" y="391423"/>
            <a:ext cx="6986180" cy="584775"/>
          </a:xfrm>
          <a:prstGeom prst="rect">
            <a:avLst/>
          </a:prstGeom>
          <a:noFill/>
        </p:spPr>
        <p:txBody>
          <a:bodyPr wrap="square">
            <a:spAutoFit/>
          </a:bodyPr>
          <a:lstStyle/>
          <a:p>
            <a:r>
              <a:rPr lang="en-US" sz="3200">
                <a:latin typeface="Tw Cen MT" panose="020B0602020104020603" pitchFamily="34" charset="77"/>
              </a:rPr>
              <a:t>Important Dates and Contact Information</a:t>
            </a:r>
          </a:p>
        </p:txBody>
      </p:sp>
      <p:sp>
        <p:nvSpPr>
          <p:cNvPr id="3" name="TextBox 2">
            <a:extLst>
              <a:ext uri="{FF2B5EF4-FFF2-40B4-BE49-F238E27FC236}">
                <a16:creationId xmlns:a16="http://schemas.microsoft.com/office/drawing/2014/main" id="{DF56D2CC-C80D-B057-8947-E175027263BB}"/>
              </a:ext>
            </a:extLst>
          </p:cNvPr>
          <p:cNvSpPr txBox="1"/>
          <p:nvPr/>
        </p:nvSpPr>
        <p:spPr>
          <a:xfrm>
            <a:off x="5536120" y="2058332"/>
            <a:ext cx="6454485" cy="2000548"/>
          </a:xfrm>
          <a:prstGeom prst="rect">
            <a:avLst/>
          </a:prstGeom>
          <a:noFill/>
        </p:spPr>
        <p:txBody>
          <a:bodyPr wrap="square" lIns="91440" tIns="45720" rIns="91440" bIns="45720" anchor="t">
            <a:spAutoFit/>
          </a:bodyPr>
          <a:lstStyle/>
          <a:p>
            <a:r>
              <a:rPr lang="en-US" sz="2400">
                <a:latin typeface="Tw Cen MT" panose="020B0602020104020603" pitchFamily="34" charset="77"/>
                <a:cs typeface="Calibri"/>
              </a:rPr>
              <a:t>Contact Information:</a:t>
            </a:r>
          </a:p>
          <a:p>
            <a:pPr marL="342900" indent="-342900">
              <a:buFont typeface="Arial"/>
              <a:buChar char="•"/>
            </a:pPr>
            <a:r>
              <a:rPr lang="en-US" sz="2000" err="1">
                <a:latin typeface="Tw Cen MT" panose="020B0602020104020603" pitchFamily="34" charset="77"/>
                <a:ea typeface="+mn-lt"/>
                <a:cs typeface="+mn-lt"/>
              </a:rPr>
              <a:t>ExpandAI</a:t>
            </a:r>
            <a:r>
              <a:rPr lang="en-US" sz="2000">
                <a:latin typeface="Tw Cen MT" panose="020B0602020104020603" pitchFamily="34" charset="77"/>
                <a:ea typeface="+mn-lt"/>
                <a:cs typeface="+mn-lt"/>
              </a:rPr>
              <a:t> Team </a:t>
            </a:r>
            <a:r>
              <a:rPr lang="en-US" sz="2000">
                <a:latin typeface="Tw Cen MT" panose="020B0602020104020603" pitchFamily="34" charset="77"/>
                <a:ea typeface="+mn-lt"/>
                <a:cs typeface="+mn-lt"/>
                <a:hlinkClick r:id="rId2"/>
              </a:rPr>
              <a:t>expandaiprogram@nsf.gov</a:t>
            </a:r>
            <a:endParaRPr lang="en-US" sz="2000">
              <a:latin typeface="Tw Cen MT" panose="020B0602020104020603" pitchFamily="34" charset="77"/>
              <a:cs typeface="Calibri" panose="020F0502020204030204"/>
            </a:endParaRPr>
          </a:p>
          <a:p>
            <a:pPr marL="342900" indent="-342900">
              <a:buFont typeface="Arial,Sans-Serif" panose="020B0604020202020204" pitchFamily="34" charset="0"/>
              <a:buChar char="•"/>
            </a:pPr>
            <a:r>
              <a:rPr lang="en-US" sz="2000">
                <a:latin typeface="Tw Cen MT" panose="020B0602020104020603" pitchFamily="34" charset="77"/>
                <a:cs typeface="Arial"/>
              </a:rPr>
              <a:t>James Donlon (co-lead) </a:t>
            </a:r>
            <a:r>
              <a:rPr lang="en-US" sz="2000">
                <a:latin typeface="Tw Cen MT" panose="020B0602020104020603" pitchFamily="34" charset="77"/>
                <a:cs typeface="Arial"/>
                <a:hlinkClick r:id="rId3"/>
              </a:rPr>
              <a:t>jdonlon@nsf.gov</a:t>
            </a:r>
            <a:endParaRPr lang="en-US" sz="2000">
              <a:latin typeface="Tw Cen MT" panose="020B0602020104020603" pitchFamily="34" charset="77"/>
              <a:cs typeface="Arial"/>
            </a:endParaRPr>
          </a:p>
          <a:p>
            <a:pPr marL="342900" indent="-342900">
              <a:buFont typeface="Arial,Sans-Serif" panose="020B0604020202020204" pitchFamily="34" charset="0"/>
              <a:buChar char="•"/>
            </a:pPr>
            <a:r>
              <a:rPr lang="en-US" sz="2000">
                <a:latin typeface="Tw Cen MT" panose="020B0602020104020603" pitchFamily="34" charset="77"/>
                <a:ea typeface="+mn-lt"/>
                <a:cs typeface="+mn-lt"/>
              </a:rPr>
              <a:t>Abiodun Ilumoka (co-lead) </a:t>
            </a:r>
            <a:r>
              <a:rPr lang="en-US" sz="2000">
                <a:latin typeface="Tw Cen MT" panose="020B0602020104020603" pitchFamily="34" charset="77"/>
                <a:ea typeface="+mn-lt"/>
                <a:cs typeface="+mn-lt"/>
                <a:hlinkClick r:id="rId4"/>
              </a:rPr>
              <a:t>ailumoka@nsf.gov</a:t>
            </a:r>
            <a:endParaRPr lang="en-US" sz="2000">
              <a:latin typeface="Tw Cen MT" panose="020B0602020104020603" pitchFamily="34" charset="77"/>
              <a:cs typeface="Arial"/>
            </a:endParaRPr>
          </a:p>
          <a:p>
            <a:pPr marL="342900" indent="-342900">
              <a:buFont typeface="Arial" panose="020B0604020202020204" pitchFamily="34" charset="0"/>
              <a:buChar char="•"/>
            </a:pPr>
            <a:r>
              <a:rPr lang="en-US" sz="2000">
                <a:latin typeface="Tw Cen MT" panose="020B0602020104020603" pitchFamily="34" charset="77"/>
                <a:cs typeface="Calibri"/>
              </a:rPr>
              <a:t>Nicholas Wagner	</a:t>
            </a:r>
            <a:r>
              <a:rPr lang="en-US" sz="2000">
                <a:latin typeface="Tw Cen MT" panose="020B0602020104020603" pitchFamily="34" charset="77"/>
                <a:cs typeface="Calibri"/>
                <a:hlinkClick r:id="rId5"/>
              </a:rPr>
              <a:t>nwagner@nsf.gov</a:t>
            </a:r>
            <a:endParaRPr lang="en-US" sz="2000">
              <a:latin typeface="Tw Cen MT" panose="020B0602020104020603" pitchFamily="34" charset="77"/>
              <a:cs typeface="Calibri"/>
            </a:endParaRPr>
          </a:p>
          <a:p>
            <a:pPr marL="342900" indent="-342900">
              <a:buFont typeface="Arial" panose="020B0604020202020204" pitchFamily="34" charset="0"/>
              <a:buChar char="•"/>
            </a:pPr>
            <a:endParaRPr lang="en-US" sz="2000">
              <a:latin typeface="Tw Cen MT" panose="020B0602020104020603" pitchFamily="34" charset="77"/>
              <a:cs typeface="Calibri"/>
            </a:endParaRPr>
          </a:p>
        </p:txBody>
      </p:sp>
      <p:sp>
        <p:nvSpPr>
          <p:cNvPr id="4" name="Title 1">
            <a:extLst>
              <a:ext uri="{FF2B5EF4-FFF2-40B4-BE49-F238E27FC236}">
                <a16:creationId xmlns:a16="http://schemas.microsoft.com/office/drawing/2014/main" id="{8EFE0D6D-BAC1-5D12-3066-1A3A24EF7181}"/>
              </a:ext>
            </a:extLst>
          </p:cNvPr>
          <p:cNvSpPr>
            <a:spLocks noGrp="1"/>
          </p:cNvSpPr>
          <p:nvPr>
            <p:ph type="title"/>
          </p:nvPr>
        </p:nvSpPr>
        <p:spPr>
          <a:xfrm>
            <a:off x="473242" y="5141014"/>
            <a:ext cx="11245515" cy="1325563"/>
          </a:xfrm>
        </p:spPr>
        <p:txBody>
          <a:bodyPr/>
          <a:lstStyle/>
          <a:p>
            <a:pPr algn="ctr"/>
            <a:r>
              <a:rPr lang="en-US" b="1">
                <a:latin typeface="Tw Cen MT" panose="020B0602020104020603" pitchFamily="34" charset="77"/>
              </a:rPr>
              <a:t>Questions?</a:t>
            </a:r>
          </a:p>
        </p:txBody>
      </p:sp>
    </p:spTree>
    <p:extLst>
      <p:ext uri="{BB962C8B-B14F-4D97-AF65-F5344CB8AC3E}">
        <p14:creationId xmlns:p14="http://schemas.microsoft.com/office/powerpoint/2010/main" val="1551856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A088-1394-ACFF-93E6-188CD2C6A2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884B0-A401-A1BF-9588-883AB421AD10}"/>
              </a:ext>
            </a:extLst>
          </p:cNvPr>
          <p:cNvSpPr>
            <a:spLocks noGrp="1"/>
          </p:cNvSpPr>
          <p:nvPr>
            <p:ph type="title"/>
          </p:nvPr>
        </p:nvSpPr>
        <p:spPr>
          <a:xfrm>
            <a:off x="958515" y="2429334"/>
            <a:ext cx="10515600" cy="1325563"/>
          </a:xfrm>
        </p:spPr>
        <p:txBody>
          <a:bodyPr>
            <a:normAutofit/>
          </a:bodyPr>
          <a:lstStyle/>
          <a:p>
            <a:pPr algn="ctr"/>
            <a:r>
              <a:rPr lang="en-US" sz="5400" b="1">
                <a:latin typeface="Tw Cen MT" panose="020B0602020104020603" pitchFamily="34" charset="77"/>
              </a:rPr>
              <a:t>Part I: </a:t>
            </a:r>
            <a:r>
              <a:rPr lang="en-US" sz="5400" kern="100">
                <a:latin typeface="Tw Cen MT" panose="020B0602020104020603" pitchFamily="34" charset="77"/>
                <a:ea typeface="Aptos" panose="020B0004020202020204" pitchFamily="34" charset="0"/>
                <a:cs typeface="Times New Roman" panose="02020603050405020304" pitchFamily="18" charset="0"/>
              </a:rPr>
              <a:t>AI Institutes Program Overview​ </a:t>
            </a:r>
            <a:endParaRPr lang="en-US" sz="5400" b="1">
              <a:latin typeface="Tw Cen MT" panose="020B0602020104020603" pitchFamily="34" charset="77"/>
            </a:endParaRPr>
          </a:p>
        </p:txBody>
      </p:sp>
    </p:spTree>
    <p:extLst>
      <p:ext uri="{BB962C8B-B14F-4D97-AF65-F5344CB8AC3E}">
        <p14:creationId xmlns:p14="http://schemas.microsoft.com/office/powerpoint/2010/main" val="1605230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FD165505-116A-42BE-AF0B-C6D1A5B723DA}"/>
              </a:ext>
            </a:extLst>
          </p:cNvPr>
          <p:cNvSpPr>
            <a:spLocks noGrp="1"/>
          </p:cNvSpPr>
          <p:nvPr>
            <p:ph type="sldNum" sz="quarter" idx="12"/>
          </p:nvPr>
        </p:nvSpPr>
        <p:spPr>
          <a:xfrm>
            <a:off x="8991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w Cen MT" panose="020B0602020104020603" pitchFamily="34" charset="77"/>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10E8EA-57F6-764C-8914-AEEABF058192}"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FFFFFF"/>
              </a:solidFill>
              <a:effectLst/>
              <a:uLnTx/>
              <a:uFillTx/>
              <a:latin typeface="Calibri" panose="020F0502020204030204"/>
              <a:ea typeface="Verdana" panose="020B0604030504040204" pitchFamily="34" charset="0"/>
              <a:cs typeface="+mn-cs"/>
            </a:endParaRPr>
          </a:p>
        </p:txBody>
      </p:sp>
      <p:sp>
        <p:nvSpPr>
          <p:cNvPr id="27" name="TextBox 26">
            <a:extLst>
              <a:ext uri="{FF2B5EF4-FFF2-40B4-BE49-F238E27FC236}">
                <a16:creationId xmlns:a16="http://schemas.microsoft.com/office/drawing/2014/main" id="{1B810C9C-D340-47F1-A125-AA2ACE69EBC2}"/>
              </a:ext>
            </a:extLst>
          </p:cNvPr>
          <p:cNvSpPr txBox="1"/>
          <p:nvPr/>
        </p:nvSpPr>
        <p:spPr>
          <a:xfrm>
            <a:off x="205845" y="325389"/>
            <a:ext cx="10636326" cy="523220"/>
          </a:xfrm>
          <a:prstGeom prst="rect">
            <a:avLst/>
          </a:prstGeom>
        </p:spPr>
        <p:txBody>
          <a:bodyPr vert="horz" lIns="91440" tIns="45720" rIns="91440" bIns="45720" rtlCol="0" anchor="t">
            <a:normAutofit fontScale="92500" lnSpcReduction="10000"/>
          </a:bodyPr>
          <a:lstStyle>
            <a:lvl1pPr>
              <a:lnSpc>
                <a:spcPct val="90000"/>
              </a:lnSpc>
              <a:spcBef>
                <a:spcPct val="0"/>
              </a:spcBef>
              <a:buNone/>
              <a:defRPr sz="4000">
                <a:solidFill>
                  <a:srgbClr val="005699"/>
                </a:solidFill>
                <a:latin typeface="Tw Cen MT" panose="020B0602020104020603" pitchFamily="34" charset="77"/>
                <a:ea typeface="Verdana" panose="020B0604030504040204" pitchFamily="34"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5699"/>
                </a:solidFill>
                <a:effectLst/>
                <a:uLnTx/>
                <a:uFillTx/>
                <a:latin typeface="Tw Cen MT" panose="020B0602020104020603" pitchFamily="34" charset="77"/>
                <a:ea typeface="Verdana" panose="020B0604030504040204" pitchFamily="34" charset="0"/>
                <a:cs typeface="+mj-cs"/>
              </a:rPr>
              <a:t>National Artificial Intelligence (AI) Research Institutes</a:t>
            </a:r>
          </a:p>
        </p:txBody>
      </p:sp>
      <p:sp>
        <p:nvSpPr>
          <p:cNvPr id="24" name="Content Placeholder 3">
            <a:extLst>
              <a:ext uri="{FF2B5EF4-FFF2-40B4-BE49-F238E27FC236}">
                <a16:creationId xmlns:a16="http://schemas.microsoft.com/office/drawing/2014/main" id="{5A4D9B10-59E2-0CC1-DD95-641F90573DEC}"/>
              </a:ext>
            </a:extLst>
          </p:cNvPr>
          <p:cNvSpPr txBox="1">
            <a:spLocks/>
          </p:cNvSpPr>
          <p:nvPr/>
        </p:nvSpPr>
        <p:spPr>
          <a:xfrm>
            <a:off x="482531" y="1397604"/>
            <a:ext cx="2873733" cy="4062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Tw Cen MT" panose="020B0602020104020603" pitchFamily="34" charset="77"/>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Tw Cen MT" panose="020B0602020104020603" pitchFamily="34" charset="77"/>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w Cen MT" panose="020B0602020104020603" pitchFamily="34" charset="77"/>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0000">
                    <a:lumMod val="65000"/>
                    <a:lumOff val="35000"/>
                  </a:srgbClr>
                </a:solidFill>
                <a:effectLst/>
                <a:uLnTx/>
                <a:uFillTx/>
                <a:latin typeface="Tw Cen MT" panose="020B0602020104020603" pitchFamily="34" charset="77"/>
                <a:ea typeface="Verdana" panose="020B0604030504040204" pitchFamily="34" charset="0"/>
                <a:cs typeface="+mn-cs"/>
              </a:rPr>
              <a:t>$20M (~4M/year) over 5 years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0000">
                    <a:lumMod val="65000"/>
                    <a:lumOff val="35000"/>
                  </a:srgbClr>
                </a:solidFill>
                <a:effectLst/>
                <a:uLnTx/>
                <a:uFillTx/>
                <a:latin typeface="Tw Cen MT" panose="020B0602020104020603" pitchFamily="34" charset="77"/>
                <a:ea typeface="Verdana" panose="020B0604030504040204" pitchFamily="34" charset="0"/>
                <a:cs typeface="+mn-cs"/>
              </a:rPr>
              <a:t>Foundational and use-inspired AI research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0000">
                    <a:lumMod val="65000"/>
                    <a:lumOff val="35000"/>
                  </a:srgbClr>
                </a:solidFill>
                <a:effectLst/>
                <a:uLnTx/>
                <a:uFillTx/>
                <a:latin typeface="Tw Cen MT" panose="020B0602020104020603" pitchFamily="34" charset="77"/>
                <a:ea typeface="Verdana" panose="020B0604030504040204" pitchFamily="34" charset="0"/>
                <a:cs typeface="+mn-cs"/>
              </a:rPr>
              <a:t>Innovation in AI education and workforce development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0000">
                    <a:lumMod val="65000"/>
                    <a:lumOff val="35000"/>
                  </a:srgbClr>
                </a:solidFill>
                <a:effectLst/>
                <a:uLnTx/>
                <a:uFillTx/>
                <a:latin typeface="Tw Cen MT" panose="020B0602020104020603" pitchFamily="34" charset="77"/>
                <a:ea typeface="Verdana" panose="020B0604030504040204" pitchFamily="34" charset="0"/>
                <a:cs typeface="+mn-cs"/>
              </a:rPr>
              <a:t>New partnership development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rgbClr val="000000">
                  <a:lumMod val="65000"/>
                  <a:lumOff val="35000"/>
                </a:srgbClr>
              </a:solidFill>
              <a:effectLst/>
              <a:uLnTx/>
              <a:uFillTx/>
              <a:latin typeface="Tw Cen MT" panose="020B0602020104020603" pitchFamily="34" charset="77"/>
              <a:ea typeface="Verdana" panose="020B0604030504040204" pitchFamily="34" charset="0"/>
              <a:cs typeface="+mn-cs"/>
            </a:endParaRPr>
          </a:p>
        </p:txBody>
      </p:sp>
      <p:pic>
        <p:nvPicPr>
          <p:cNvPr id="13" name="Picture 12">
            <a:extLst>
              <a:ext uri="{FF2B5EF4-FFF2-40B4-BE49-F238E27FC236}">
                <a16:creationId xmlns:a16="http://schemas.microsoft.com/office/drawing/2014/main" id="{740CC979-EA99-6E41-0E93-75E53DF33DF3}"/>
              </a:ext>
            </a:extLst>
          </p:cNvPr>
          <p:cNvPicPr>
            <a:picLocks noChangeAspect="1"/>
          </p:cNvPicPr>
          <p:nvPr/>
        </p:nvPicPr>
        <p:blipFill>
          <a:blip r:embed="rId3"/>
          <a:stretch>
            <a:fillRect/>
          </a:stretch>
        </p:blipFill>
        <p:spPr>
          <a:xfrm>
            <a:off x="3567669" y="1745484"/>
            <a:ext cx="4439077" cy="2870846"/>
          </a:xfrm>
          <a:prstGeom prst="rect">
            <a:avLst/>
          </a:prstGeom>
        </p:spPr>
      </p:pic>
      <p:pic>
        <p:nvPicPr>
          <p:cNvPr id="1034" name="Picture 1033">
            <a:extLst>
              <a:ext uri="{FF2B5EF4-FFF2-40B4-BE49-F238E27FC236}">
                <a16:creationId xmlns:a16="http://schemas.microsoft.com/office/drawing/2014/main" id="{44982300-ABF7-DA90-8AE7-AFFB80F6612A}"/>
              </a:ext>
            </a:extLst>
          </p:cNvPr>
          <p:cNvPicPr>
            <a:picLocks noChangeAspect="1"/>
          </p:cNvPicPr>
          <p:nvPr/>
        </p:nvPicPr>
        <p:blipFill>
          <a:blip r:embed="rId4"/>
          <a:stretch>
            <a:fillRect/>
          </a:stretch>
        </p:blipFill>
        <p:spPr>
          <a:xfrm>
            <a:off x="3567669" y="4669424"/>
            <a:ext cx="4381584" cy="907358"/>
          </a:xfrm>
          <a:prstGeom prst="rect">
            <a:avLst/>
          </a:prstGeom>
        </p:spPr>
      </p:pic>
      <p:pic>
        <p:nvPicPr>
          <p:cNvPr id="1038" name="Picture 1037">
            <a:extLst>
              <a:ext uri="{FF2B5EF4-FFF2-40B4-BE49-F238E27FC236}">
                <a16:creationId xmlns:a16="http://schemas.microsoft.com/office/drawing/2014/main" id="{9D6AC8EC-0BC6-B51D-2095-E367AE22D482}"/>
              </a:ext>
            </a:extLst>
          </p:cNvPr>
          <p:cNvPicPr>
            <a:picLocks noChangeAspect="1"/>
          </p:cNvPicPr>
          <p:nvPr/>
        </p:nvPicPr>
        <p:blipFill>
          <a:blip r:embed="rId5"/>
          <a:stretch>
            <a:fillRect/>
          </a:stretch>
        </p:blipFill>
        <p:spPr>
          <a:xfrm>
            <a:off x="8647424" y="1745484"/>
            <a:ext cx="3062045" cy="2427802"/>
          </a:xfrm>
          <a:prstGeom prst="rect">
            <a:avLst/>
          </a:prstGeom>
          <a:ln w="19050">
            <a:solidFill>
              <a:schemeClr val="accent4">
                <a:lumMod val="75000"/>
              </a:schemeClr>
            </a:solidFill>
          </a:ln>
        </p:spPr>
      </p:pic>
      <p:sp>
        <p:nvSpPr>
          <p:cNvPr id="1039" name="TextBox 1038">
            <a:extLst>
              <a:ext uri="{FF2B5EF4-FFF2-40B4-BE49-F238E27FC236}">
                <a16:creationId xmlns:a16="http://schemas.microsoft.com/office/drawing/2014/main" id="{0C98C8E6-11ED-BE45-68B5-BB68443A291F}"/>
              </a:ext>
            </a:extLst>
          </p:cNvPr>
          <p:cNvSpPr txBox="1"/>
          <p:nvPr/>
        </p:nvSpPr>
        <p:spPr>
          <a:xfrm>
            <a:off x="8602600" y="4323236"/>
            <a:ext cx="3352787" cy="646331"/>
          </a:xfrm>
          <a:prstGeom prst="rect">
            <a:avLst/>
          </a:prstGeom>
          <a:noFill/>
        </p:spPr>
        <p:txBody>
          <a:bodyPr wrap="square" rtlCol="0">
            <a:spAutoFit/>
          </a:bodyPr>
          <a:lstStyle/>
          <a:p>
            <a:r>
              <a:rPr lang="en-US"/>
              <a:t>Learn more about AI Institutes at </a:t>
            </a:r>
            <a:r>
              <a:rPr lang="en-US">
                <a:solidFill>
                  <a:schemeClr val="tx2">
                    <a:lumMod val="75000"/>
                    <a:lumOff val="25000"/>
                  </a:schemeClr>
                </a:solidFill>
                <a:latin typeface="Calibri" panose="020F0502020204030204"/>
                <a:hlinkClick r:id="rId6">
                  <a:extLst>
                    <a:ext uri="{A12FA001-AC4F-418D-AE19-62706E023703}">
                      <ahyp:hlinkClr xmlns:ahyp="http://schemas.microsoft.com/office/drawing/2018/hyperlinkcolor" val="tx"/>
                    </a:ext>
                  </a:extLst>
                </a:hlinkClick>
              </a:rPr>
              <a:t>https://aiinstitutes.org</a:t>
            </a:r>
            <a:endParaRPr kumimoji="0" lang="en-US" sz="1800" b="0" i="0" u="none" strike="noStrike" kern="1200" cap="none" spc="0" normalizeH="0" baseline="0" noProof="0">
              <a:ln>
                <a:noFill/>
              </a:ln>
              <a:solidFill>
                <a:schemeClr val="tx2">
                  <a:lumMod val="75000"/>
                  <a:lumOff val="25000"/>
                </a:schemeClr>
              </a:solidFill>
              <a:effectLst/>
              <a:uLnTx/>
              <a:uFillTx/>
              <a:latin typeface="Calibri" panose="020F0502020204030204"/>
              <a:ea typeface="+mn-ea"/>
              <a:cs typeface="+mn-cs"/>
            </a:endParaRPr>
          </a:p>
        </p:txBody>
      </p:sp>
      <p:sp>
        <p:nvSpPr>
          <p:cNvPr id="1040" name="TextBox 1039">
            <a:extLst>
              <a:ext uri="{FF2B5EF4-FFF2-40B4-BE49-F238E27FC236}">
                <a16:creationId xmlns:a16="http://schemas.microsoft.com/office/drawing/2014/main" id="{86BC9E37-E264-04AC-2FE0-D01E433CB6BA}"/>
              </a:ext>
            </a:extLst>
          </p:cNvPr>
          <p:cNvSpPr txBox="1"/>
          <p:nvPr/>
        </p:nvSpPr>
        <p:spPr>
          <a:xfrm>
            <a:off x="3519246" y="1323058"/>
            <a:ext cx="3711785" cy="400110"/>
          </a:xfrm>
          <a:prstGeom prst="rect">
            <a:avLst/>
          </a:prstGeom>
          <a:noFill/>
        </p:spPr>
        <p:txBody>
          <a:bodyPr wrap="none" rtlCol="0">
            <a:spAutoFit/>
          </a:bodyPr>
          <a:lstStyle/>
          <a:p>
            <a:r>
              <a:rPr lang="en-US" sz="2000">
                <a:solidFill>
                  <a:schemeClr val="accent5">
                    <a:lumMod val="50000"/>
                  </a:schemeClr>
                </a:solidFill>
              </a:rPr>
              <a:t>AI Institutes and Funding Partners</a:t>
            </a:r>
            <a:endParaRPr kumimoji="0" lang="en-US" sz="2000" b="0" i="0" u="none" strike="noStrike" kern="1200" cap="none" spc="0" normalizeH="0" baseline="0" noProof="0">
              <a:ln>
                <a:noFill/>
              </a:ln>
              <a:solidFill>
                <a:schemeClr val="accent5">
                  <a:lumMod val="50000"/>
                </a:schemeClr>
              </a:solidFill>
              <a:effectLst/>
              <a:uLnTx/>
              <a:uFillTx/>
              <a:latin typeface="Calibri" panose="020F0502020204030204"/>
              <a:ea typeface="+mn-ea"/>
              <a:cs typeface="+mn-cs"/>
            </a:endParaRPr>
          </a:p>
        </p:txBody>
      </p:sp>
      <p:sp>
        <p:nvSpPr>
          <p:cNvPr id="1041" name="TextBox 1040">
            <a:extLst>
              <a:ext uri="{FF2B5EF4-FFF2-40B4-BE49-F238E27FC236}">
                <a16:creationId xmlns:a16="http://schemas.microsoft.com/office/drawing/2014/main" id="{839A427C-7710-CEE3-1F21-CB8C97C5E195}"/>
              </a:ext>
            </a:extLst>
          </p:cNvPr>
          <p:cNvSpPr txBox="1"/>
          <p:nvPr/>
        </p:nvSpPr>
        <p:spPr>
          <a:xfrm>
            <a:off x="8602600" y="1309727"/>
            <a:ext cx="2072747" cy="400110"/>
          </a:xfrm>
          <a:prstGeom prst="rect">
            <a:avLst/>
          </a:prstGeom>
          <a:noFill/>
        </p:spPr>
        <p:txBody>
          <a:bodyPr wrap="none" rtlCol="0">
            <a:spAutoFit/>
          </a:bodyPr>
          <a:lstStyle/>
          <a:p>
            <a:r>
              <a:rPr lang="en-US" sz="2000">
                <a:solidFill>
                  <a:schemeClr val="accent5">
                    <a:lumMod val="50000"/>
                  </a:schemeClr>
                </a:solidFill>
              </a:rPr>
              <a:t>Community Portal</a:t>
            </a:r>
            <a:endParaRPr kumimoji="0" lang="en-US" sz="2000" b="0" i="0" u="none" strike="noStrike" kern="1200" cap="none" spc="0" normalizeH="0" baseline="0" noProof="0">
              <a:ln>
                <a:noFill/>
              </a:ln>
              <a:solidFill>
                <a:schemeClr val="accent5">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80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9E7BA-C8C8-EE46-B788-47F01D9F3ABE}"/>
              </a:ext>
            </a:extLst>
          </p:cNvPr>
          <p:cNvSpPr>
            <a:spLocks noGrp="1"/>
          </p:cNvSpPr>
          <p:nvPr>
            <p:ph type="title"/>
          </p:nvPr>
        </p:nvSpPr>
        <p:spPr/>
        <p:txBody>
          <a:bodyPr/>
          <a:lstStyle/>
          <a:p>
            <a:r>
              <a:rPr lang="en-US"/>
              <a:t>27 Active Institutes</a:t>
            </a:r>
          </a:p>
        </p:txBody>
      </p:sp>
      <p:sp>
        <p:nvSpPr>
          <p:cNvPr id="3" name="Slide Number Placeholder 2">
            <a:extLst>
              <a:ext uri="{FF2B5EF4-FFF2-40B4-BE49-F238E27FC236}">
                <a16:creationId xmlns:a16="http://schemas.microsoft.com/office/drawing/2014/main" id="{990F52D8-4892-6101-0BCA-F92775589C12}"/>
              </a:ext>
            </a:extLst>
          </p:cNvPr>
          <p:cNvSpPr>
            <a:spLocks noGrp="1"/>
          </p:cNvSpPr>
          <p:nvPr>
            <p:ph type="sldNum" sz="quarter" idx="12"/>
          </p:nvPr>
        </p:nvSpPr>
        <p:spPr/>
        <p:txBody>
          <a:bodyPr/>
          <a:lstStyle/>
          <a:p>
            <a:fld id="{4710E8EA-57F6-764C-8914-AEEABF058192}" type="slidenum">
              <a:rPr lang="en-US" smtClean="0"/>
              <a:pPr/>
              <a:t>7</a:t>
            </a:fld>
            <a:endParaRPr lang="en-US"/>
          </a:p>
        </p:txBody>
      </p:sp>
      <p:sp>
        <p:nvSpPr>
          <p:cNvPr id="4" name="Rectangle 3">
            <a:extLst>
              <a:ext uri="{FF2B5EF4-FFF2-40B4-BE49-F238E27FC236}">
                <a16:creationId xmlns:a16="http://schemas.microsoft.com/office/drawing/2014/main" id="{3A776082-CD68-89CA-2A90-E9193A4E5E11}"/>
              </a:ext>
            </a:extLst>
          </p:cNvPr>
          <p:cNvSpPr/>
          <p:nvPr/>
        </p:nvSpPr>
        <p:spPr>
          <a:xfrm>
            <a:off x="919538" y="1443219"/>
            <a:ext cx="4635043" cy="4524315"/>
          </a:xfrm>
          <a:prstGeom prst="rect">
            <a:avLst/>
          </a:prstGeom>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2020: First cohort (5 NSF, 2 NIFA)</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2021: Second cohort (9 NSF, 2 NIFA)</a:t>
            </a:r>
            <a:endParaRPr lang="en-US" sz="2400" b="1">
              <a:latin typeface="Calibri" panose="020F0502020204030204"/>
              <a:cs typeface="Calibri"/>
            </a:endParaRPr>
          </a:p>
          <a:p>
            <a:pPr marL="342900" indent="-342900">
              <a:buClr>
                <a:srgbClr val="000000"/>
              </a:buClr>
              <a:buFont typeface="Arial" panose="020B0604020202020204" pitchFamily="34" charset="0"/>
              <a:buChar char="•"/>
              <a:defRPr/>
            </a:pPr>
            <a:endParaRPr lang="en-US" sz="2400" b="1">
              <a:latin typeface="Calibri" panose="020F0502020204030204"/>
              <a:cs typeface="Calibri"/>
            </a:endParaRPr>
          </a:p>
          <a:p>
            <a:pPr marL="342900" indent="-342900">
              <a:buClr>
                <a:srgbClr val="000000"/>
              </a:buClr>
              <a:buFont typeface="Arial" panose="020B0604020202020204" pitchFamily="34" charset="0"/>
              <a:buChar char="•"/>
              <a:defRPr/>
            </a:pPr>
            <a:r>
              <a:rPr lang="en-US" sz="2400" b="1">
                <a:latin typeface="Calibri" panose="020F0502020204030204"/>
                <a:cs typeface="Calibri"/>
              </a:rPr>
              <a:t>2023: Third cohort (6 NSF, 1 NIFA)</a:t>
            </a:r>
          </a:p>
          <a:p>
            <a:pPr marL="342900" indent="-342900">
              <a:buClr>
                <a:srgbClr val="000000"/>
              </a:buClr>
              <a:buFont typeface="Arial" panose="020B0604020202020204" pitchFamily="34" charset="0"/>
              <a:buChar char="•"/>
              <a:defRPr/>
            </a:pPr>
            <a:endParaRPr lang="en-US" sz="2400" b="1">
              <a:latin typeface="Calibri" panose="020F0502020204030204"/>
              <a:cs typeface="Calibri"/>
            </a:endParaRPr>
          </a:p>
          <a:p>
            <a:pPr marL="342900" indent="-342900">
              <a:buClr>
                <a:srgbClr val="000000"/>
              </a:buClr>
              <a:buFont typeface="Arial" panose="020B0604020202020204" pitchFamily="34" charset="0"/>
              <a:buChar char="•"/>
              <a:defRPr/>
            </a:pPr>
            <a:r>
              <a:rPr lang="en-US" sz="2400" b="1">
                <a:latin typeface="Calibri" panose="020F0502020204030204"/>
                <a:cs typeface="Calibri"/>
              </a:rPr>
              <a:t>2024: Fourth cohort (2 NSF-Simons Foundation)</a:t>
            </a:r>
          </a:p>
          <a:p>
            <a:pPr marL="342900" indent="-342900">
              <a:buClr>
                <a:srgbClr val="000000"/>
              </a:buClr>
              <a:buFont typeface="Arial" panose="020B0604020202020204" pitchFamily="34" charset="0"/>
              <a:buChar char="•"/>
              <a:defRPr/>
            </a:pPr>
            <a:endParaRPr lang="en-US" sz="2400" b="1" i="0" u="none" strike="noStrike" kern="1200" cap="none" spc="0" normalizeH="0" baseline="0" noProof="0">
              <a:ln>
                <a:noFill/>
              </a:ln>
              <a:effectLst/>
              <a:uLnTx/>
              <a:uFillTx/>
              <a:latin typeface="Calibri" panose="020F0502020204030204"/>
              <a:cs typeface="Calibri"/>
            </a:endParaRPr>
          </a:p>
          <a:p>
            <a:pPr marL="342900" indent="-342900">
              <a:buClr>
                <a:prstClr val="black"/>
              </a:buClr>
              <a:buFont typeface="Arial" panose="020B0604020202020204" pitchFamily="34" charset="0"/>
              <a:buChar char="•"/>
              <a:defRPr/>
            </a:pPr>
            <a:endParaRPr lang="en-US" sz="2400">
              <a:solidFill>
                <a:srgbClr val="000000"/>
              </a:solidFill>
              <a:latin typeface="Calibri" panose="020F0502020204030204"/>
            </a:endParaRPr>
          </a:p>
        </p:txBody>
      </p:sp>
      <p:sp>
        <p:nvSpPr>
          <p:cNvPr id="5" name="TextBox 4">
            <a:extLst>
              <a:ext uri="{FF2B5EF4-FFF2-40B4-BE49-F238E27FC236}">
                <a16:creationId xmlns:a16="http://schemas.microsoft.com/office/drawing/2014/main" id="{6F1AB947-E178-F588-7FC0-D4E1719BAD1A}"/>
              </a:ext>
            </a:extLst>
          </p:cNvPr>
          <p:cNvSpPr txBox="1"/>
          <p:nvPr/>
        </p:nvSpPr>
        <p:spPr>
          <a:xfrm>
            <a:off x="1174258" y="5224875"/>
            <a:ext cx="4237584" cy="678968"/>
          </a:xfrm>
          <a:prstGeom prst="rect">
            <a:avLst/>
          </a:prstGeom>
          <a:noFill/>
        </p:spPr>
        <p:txBody>
          <a:bodyPr wrap="square">
            <a:spAutoFit/>
          </a:bodyPr>
          <a:lstStyle/>
          <a:p>
            <a:pPr marL="0" marR="0" lvl="0" indent="0" defTabSz="914400" rtl="0" eaLnBrk="1" fontAlgn="auto" latinLnBrk="0" hangingPunct="1">
              <a:lnSpc>
                <a:spcPct val="110000"/>
              </a:lnSpc>
              <a:spcBef>
                <a:spcPts val="0"/>
              </a:spcBef>
              <a:spcAft>
                <a:spcPts val="0"/>
              </a:spcAft>
              <a:buClr>
                <a:prstClr val="black"/>
              </a:buClr>
              <a:buSzTx/>
              <a:buFontTx/>
              <a:buNone/>
              <a:tabLst/>
              <a:defRPr/>
            </a:pPr>
            <a:r>
              <a:rPr kumimoji="0" lang="en-US" sz="1800" b="1" i="0" u="none" strike="noStrike" kern="1200" cap="none" spc="0" normalizeH="0" baseline="0" noProof="0">
                <a:ln>
                  <a:noFill/>
                </a:ln>
                <a:solidFill>
                  <a:schemeClr val="accent5">
                    <a:lumMod val="75000"/>
                  </a:schemeClr>
                </a:solidFill>
                <a:effectLst/>
                <a:uLnTx/>
                <a:uFillTx/>
                <a:latin typeface="Georgia" panose="02040502050405020303" pitchFamily="18" charset="0"/>
                <a:ea typeface="+mn-ea"/>
                <a:cs typeface="+mn-cs"/>
              </a:rPr>
              <a:t>AIVO</a:t>
            </a:r>
            <a:r>
              <a:rPr kumimoji="0" lang="en-US" sz="18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 </a:t>
            </a:r>
            <a:r>
              <a:rPr kumimoji="0" lang="en-US" sz="1800" b="0" i="0" u="none" strike="noStrike" kern="1200" cap="none" spc="0" normalizeH="0" baseline="0" noProof="0">
                <a:ln>
                  <a:noFill/>
                </a:ln>
                <a:solidFill>
                  <a:prstClr val="black"/>
                </a:solidFill>
                <a:effectLst/>
                <a:uLnTx/>
                <a:uFillTx/>
                <a:latin typeface="Georgia" panose="02040502050405020303" pitchFamily="18" charset="0"/>
                <a:ea typeface="+mn-ea"/>
                <a:cs typeface="+mn-cs"/>
                <a:hlinkClick r:id="rId2"/>
              </a:rPr>
              <a:t>https://aiinstitutes.org</a:t>
            </a:r>
            <a:r>
              <a:rPr kumimoji="0" lang="en-US" sz="18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 </a:t>
            </a:r>
            <a:br>
              <a:rPr kumimoji="0" lang="en-US" sz="1800" b="0" i="0" u="none" strike="noStrike" kern="1200" cap="none" spc="0" normalizeH="0" baseline="0" noProof="0">
                <a:ln>
                  <a:noFill/>
                </a:ln>
                <a:solidFill>
                  <a:prstClr val="black"/>
                </a:solidFill>
                <a:effectLst/>
                <a:uLnTx/>
                <a:uFillTx/>
                <a:latin typeface="Georgia" panose="02040502050405020303" pitchFamily="18" charset="0"/>
                <a:ea typeface="+mn-ea"/>
                <a:cs typeface="+mn-cs"/>
              </a:rPr>
            </a:br>
            <a:r>
              <a:rPr kumimoji="0" lang="en-US" sz="18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Link to all awards: </a:t>
            </a:r>
            <a:r>
              <a:rPr kumimoji="0" lang="en-US" sz="1800" b="0" i="0" u="none" strike="noStrike" kern="1200" cap="none" spc="0" normalizeH="0" baseline="0" noProof="0">
                <a:ln>
                  <a:noFill/>
                </a:ln>
                <a:solidFill>
                  <a:prstClr val="black"/>
                </a:solidFill>
                <a:effectLst/>
                <a:uLnTx/>
                <a:uFillTx/>
                <a:latin typeface="Georgia" panose="02040502050405020303" pitchFamily="18" charset="0"/>
                <a:ea typeface="+mn-ea"/>
                <a:cs typeface="+mn-cs"/>
                <a:hlinkClick r:id="rId3"/>
              </a:rPr>
              <a:t>NSF Award Search</a:t>
            </a:r>
            <a:endParaRPr kumimoji="0" lang="en-US" sz="18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pic>
        <p:nvPicPr>
          <p:cNvPr id="6" name="Picture 5" descr="$20 million federal grant launches AI institute for better crops,  agricultural production • News Service • Iowa State University">
            <a:extLst>
              <a:ext uri="{FF2B5EF4-FFF2-40B4-BE49-F238E27FC236}">
                <a16:creationId xmlns:a16="http://schemas.microsoft.com/office/drawing/2014/main" id="{3D81FF3A-0F17-F060-1C6C-7F1BCF9E1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918" y="2213210"/>
            <a:ext cx="1265227" cy="6931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A787200-586D-F88D-80F9-A772C40CC704}"/>
              </a:ext>
            </a:extLst>
          </p:cNvPr>
          <p:cNvPicPr>
            <a:picLocks noChangeAspect="1"/>
          </p:cNvPicPr>
          <p:nvPr/>
        </p:nvPicPr>
        <p:blipFill>
          <a:blip r:embed="rId5"/>
          <a:stretch>
            <a:fillRect/>
          </a:stretch>
        </p:blipFill>
        <p:spPr>
          <a:xfrm>
            <a:off x="8853693" y="4243641"/>
            <a:ext cx="812736" cy="277770"/>
          </a:xfrm>
          <a:prstGeom prst="rect">
            <a:avLst/>
          </a:prstGeom>
        </p:spPr>
      </p:pic>
      <p:pic>
        <p:nvPicPr>
          <p:cNvPr id="8" name="Picture 7">
            <a:extLst>
              <a:ext uri="{FF2B5EF4-FFF2-40B4-BE49-F238E27FC236}">
                <a16:creationId xmlns:a16="http://schemas.microsoft.com/office/drawing/2014/main" id="{8E662402-702E-BB38-DFF7-51E886CDA5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1511" y="3852755"/>
            <a:ext cx="1026944" cy="4179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I4OPT | ">
            <a:extLst>
              <a:ext uri="{FF2B5EF4-FFF2-40B4-BE49-F238E27FC236}">
                <a16:creationId xmlns:a16="http://schemas.microsoft.com/office/drawing/2014/main" id="{812102AC-93C1-B974-8FEB-559AB4EC7D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8383" y="1736247"/>
            <a:ext cx="1358131" cy="408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AI-Edge Logo">
            <a:extLst>
              <a:ext uri="{FF2B5EF4-FFF2-40B4-BE49-F238E27FC236}">
                <a16:creationId xmlns:a16="http://schemas.microsoft.com/office/drawing/2014/main" id="{E8D3FBB8-FE93-D8C2-5982-3528772973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4723" y="4326382"/>
            <a:ext cx="1026944" cy="2653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DB97C0F-68A5-D2AC-EC6B-9589B6A43D7B}"/>
              </a:ext>
            </a:extLst>
          </p:cNvPr>
          <p:cNvPicPr>
            <a:picLocks noChangeAspect="1"/>
          </p:cNvPicPr>
          <p:nvPr/>
        </p:nvPicPr>
        <p:blipFill>
          <a:blip r:embed="rId9"/>
          <a:stretch>
            <a:fillRect/>
          </a:stretch>
        </p:blipFill>
        <p:spPr>
          <a:xfrm>
            <a:off x="9129162" y="376401"/>
            <a:ext cx="1152466" cy="293765"/>
          </a:xfrm>
          <a:prstGeom prst="rect">
            <a:avLst/>
          </a:prstGeom>
        </p:spPr>
      </p:pic>
      <p:pic>
        <p:nvPicPr>
          <p:cNvPr id="12" name="Picture 2" descr="AI-CARING logo">
            <a:extLst>
              <a:ext uri="{FF2B5EF4-FFF2-40B4-BE49-F238E27FC236}">
                <a16:creationId xmlns:a16="http://schemas.microsoft.com/office/drawing/2014/main" id="{46CE524F-2C51-37EA-82AD-D584892D2C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35885" y="4605082"/>
            <a:ext cx="1004184" cy="5154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opyright2021_AgAIDlogoforsite">
            <a:extLst>
              <a:ext uri="{FF2B5EF4-FFF2-40B4-BE49-F238E27FC236}">
                <a16:creationId xmlns:a16="http://schemas.microsoft.com/office/drawing/2014/main" id="{26702055-72D2-C7F4-15AC-8ED9CF349C0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8055" t="1" b="41580"/>
          <a:stretch/>
        </p:blipFill>
        <p:spPr bwMode="auto">
          <a:xfrm>
            <a:off x="10137977" y="3203949"/>
            <a:ext cx="983379" cy="358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8BABE06-A8F3-9F5C-14D0-D9E8822C7D5C}"/>
              </a:ext>
            </a:extLst>
          </p:cNvPr>
          <p:cNvPicPr>
            <a:picLocks noChangeAspect="1"/>
          </p:cNvPicPr>
          <p:nvPr/>
        </p:nvPicPr>
        <p:blipFill>
          <a:blip r:embed="rId12"/>
          <a:stretch>
            <a:fillRect/>
          </a:stretch>
        </p:blipFill>
        <p:spPr>
          <a:xfrm>
            <a:off x="9181504" y="2668547"/>
            <a:ext cx="1234780" cy="358650"/>
          </a:xfrm>
          <a:prstGeom prst="rect">
            <a:avLst/>
          </a:prstGeom>
        </p:spPr>
      </p:pic>
      <p:pic>
        <p:nvPicPr>
          <p:cNvPr id="15" name="Picture 2" descr="AIVO">
            <a:extLst>
              <a:ext uri="{FF2B5EF4-FFF2-40B4-BE49-F238E27FC236}">
                <a16:creationId xmlns:a16="http://schemas.microsoft.com/office/drawing/2014/main" id="{89A67CB8-96BD-7D99-A6CC-FA842D7084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34487" y="5645183"/>
            <a:ext cx="1501185" cy="592691"/>
          </a:xfrm>
          <a:prstGeom prst="rect">
            <a:avLst/>
          </a:prstGeom>
          <a:noFill/>
          <a:extLst>
            <a:ext uri="{909E8E84-426E-40DD-AFC4-6F175D3DCCD1}">
              <a14:hiddenFill xmlns:a14="http://schemas.microsoft.com/office/drawing/2010/main">
                <a:solidFill>
                  <a:srgbClr val="FFFFFF"/>
                </a:solidFill>
              </a14:hiddenFill>
            </a:ext>
          </a:extLst>
        </p:spPr>
      </p:pic>
      <p:pic>
        <p:nvPicPr>
          <p:cNvPr id="16" name="Content Placeholder 4" descr="Text, logo&#10;&#10;Description automatically generated">
            <a:extLst>
              <a:ext uri="{FF2B5EF4-FFF2-40B4-BE49-F238E27FC236}">
                <a16:creationId xmlns:a16="http://schemas.microsoft.com/office/drawing/2014/main" id="{532C1B2F-F862-3D83-D8EA-7E0C3A49CE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68472" y="5420682"/>
            <a:ext cx="1139009" cy="639398"/>
          </a:xfrm>
          <a:prstGeom prst="rect">
            <a:avLst/>
          </a:prstGeom>
        </p:spPr>
      </p:pic>
      <p:pic>
        <p:nvPicPr>
          <p:cNvPr id="17" name="Picture 16">
            <a:extLst>
              <a:ext uri="{FF2B5EF4-FFF2-40B4-BE49-F238E27FC236}">
                <a16:creationId xmlns:a16="http://schemas.microsoft.com/office/drawing/2014/main" id="{6875DB6E-CC3B-C997-61DB-F8ABD332F17E}"/>
              </a:ext>
            </a:extLst>
          </p:cNvPr>
          <p:cNvPicPr>
            <a:picLocks noChangeAspect="1"/>
          </p:cNvPicPr>
          <p:nvPr/>
        </p:nvPicPr>
        <p:blipFill>
          <a:blip r:embed="rId15"/>
          <a:stretch>
            <a:fillRect/>
          </a:stretch>
        </p:blipFill>
        <p:spPr>
          <a:xfrm>
            <a:off x="7131396" y="337781"/>
            <a:ext cx="1501951" cy="396803"/>
          </a:xfrm>
          <a:prstGeom prst="rect">
            <a:avLst/>
          </a:prstGeom>
        </p:spPr>
      </p:pic>
      <p:pic>
        <p:nvPicPr>
          <p:cNvPr id="18" name="Picture 17">
            <a:extLst>
              <a:ext uri="{FF2B5EF4-FFF2-40B4-BE49-F238E27FC236}">
                <a16:creationId xmlns:a16="http://schemas.microsoft.com/office/drawing/2014/main" id="{67A8529A-284A-0A62-8DE4-054173F55F6B}"/>
              </a:ext>
            </a:extLst>
          </p:cNvPr>
          <p:cNvPicPr>
            <a:picLocks noChangeAspect="1"/>
          </p:cNvPicPr>
          <p:nvPr/>
        </p:nvPicPr>
        <p:blipFill>
          <a:blip r:embed="rId16"/>
          <a:stretch>
            <a:fillRect/>
          </a:stretch>
        </p:blipFill>
        <p:spPr>
          <a:xfrm>
            <a:off x="7057696" y="4978272"/>
            <a:ext cx="1992215" cy="204807"/>
          </a:xfrm>
          <a:prstGeom prst="rect">
            <a:avLst/>
          </a:prstGeom>
        </p:spPr>
      </p:pic>
      <p:pic>
        <p:nvPicPr>
          <p:cNvPr id="19" name="Picture 18">
            <a:extLst>
              <a:ext uri="{FF2B5EF4-FFF2-40B4-BE49-F238E27FC236}">
                <a16:creationId xmlns:a16="http://schemas.microsoft.com/office/drawing/2014/main" id="{E37F25A8-3F30-5B7A-B4AC-50F04E810F34}"/>
              </a:ext>
            </a:extLst>
          </p:cNvPr>
          <p:cNvPicPr>
            <a:picLocks noChangeAspect="1"/>
          </p:cNvPicPr>
          <p:nvPr/>
        </p:nvPicPr>
        <p:blipFill>
          <a:blip r:embed="rId17"/>
          <a:stretch>
            <a:fillRect/>
          </a:stretch>
        </p:blipFill>
        <p:spPr>
          <a:xfrm>
            <a:off x="8633347" y="2020384"/>
            <a:ext cx="931303" cy="343418"/>
          </a:xfrm>
          <a:prstGeom prst="rect">
            <a:avLst/>
          </a:prstGeom>
        </p:spPr>
      </p:pic>
      <p:pic>
        <p:nvPicPr>
          <p:cNvPr id="20" name="Picture 2">
            <a:extLst>
              <a:ext uri="{FF2B5EF4-FFF2-40B4-BE49-F238E27FC236}">
                <a16:creationId xmlns:a16="http://schemas.microsoft.com/office/drawing/2014/main" id="{1BDBE038-C0FA-495C-63AB-A250385C9A8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81992" y="1054291"/>
            <a:ext cx="562709" cy="63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7BFE3B3E-A575-20D1-D862-238946CDDC7C}"/>
              </a:ext>
            </a:extLst>
          </p:cNvPr>
          <p:cNvPicPr>
            <a:picLocks noChangeAspect="1"/>
          </p:cNvPicPr>
          <p:nvPr/>
        </p:nvPicPr>
        <p:blipFill>
          <a:blip r:embed="rId19"/>
          <a:stretch>
            <a:fillRect/>
          </a:stretch>
        </p:blipFill>
        <p:spPr>
          <a:xfrm>
            <a:off x="6125044" y="627982"/>
            <a:ext cx="521777" cy="669936"/>
          </a:xfrm>
          <a:prstGeom prst="rect">
            <a:avLst/>
          </a:prstGeom>
        </p:spPr>
      </p:pic>
      <p:pic>
        <p:nvPicPr>
          <p:cNvPr id="22" name="Picture 6">
            <a:extLst>
              <a:ext uri="{FF2B5EF4-FFF2-40B4-BE49-F238E27FC236}">
                <a16:creationId xmlns:a16="http://schemas.microsoft.com/office/drawing/2014/main" id="{5B3291E4-218B-F15E-7B1E-DE2732B8C6F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36731" y="2960843"/>
            <a:ext cx="1007970" cy="8455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55684FAC-90C4-F147-CED4-02E491B3681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11288" y="2202619"/>
            <a:ext cx="714216" cy="7142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C0E0C9A-0BE6-30A6-313A-1707F363D249}"/>
              </a:ext>
            </a:extLst>
          </p:cNvPr>
          <p:cNvPicPr>
            <a:picLocks noChangeAspect="1"/>
          </p:cNvPicPr>
          <p:nvPr/>
        </p:nvPicPr>
        <p:blipFill>
          <a:blip r:embed="rId22"/>
          <a:stretch>
            <a:fillRect/>
          </a:stretch>
        </p:blipFill>
        <p:spPr>
          <a:xfrm>
            <a:off x="7116920" y="3421419"/>
            <a:ext cx="789029" cy="550783"/>
          </a:xfrm>
          <a:prstGeom prst="rect">
            <a:avLst/>
          </a:prstGeom>
        </p:spPr>
      </p:pic>
      <p:pic>
        <p:nvPicPr>
          <p:cNvPr id="25" name="Picture 12">
            <a:extLst>
              <a:ext uri="{FF2B5EF4-FFF2-40B4-BE49-F238E27FC236}">
                <a16:creationId xmlns:a16="http://schemas.microsoft.com/office/drawing/2014/main" id="{683FB1A4-C48A-3F1C-244D-497976B9905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38614" y="4568995"/>
            <a:ext cx="547721" cy="5477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a:extLst>
              <a:ext uri="{FF2B5EF4-FFF2-40B4-BE49-F238E27FC236}">
                <a16:creationId xmlns:a16="http://schemas.microsoft.com/office/drawing/2014/main" id="{14905C72-8EEF-B5E7-35D3-F56A2E49261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38423" y="3627384"/>
            <a:ext cx="748104" cy="3586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6FEDF45-0FB0-241A-9940-0F62861C67AB}"/>
              </a:ext>
            </a:extLst>
          </p:cNvPr>
          <p:cNvPicPr>
            <a:picLocks noChangeAspect="1"/>
          </p:cNvPicPr>
          <p:nvPr/>
        </p:nvPicPr>
        <p:blipFill>
          <a:blip r:embed="rId25"/>
          <a:stretch>
            <a:fillRect/>
          </a:stretch>
        </p:blipFill>
        <p:spPr>
          <a:xfrm>
            <a:off x="6197018" y="5650925"/>
            <a:ext cx="1117216" cy="322751"/>
          </a:xfrm>
          <a:prstGeom prst="rect">
            <a:avLst/>
          </a:prstGeom>
        </p:spPr>
      </p:pic>
      <p:pic>
        <p:nvPicPr>
          <p:cNvPr id="28" name="Picture 27">
            <a:extLst>
              <a:ext uri="{FF2B5EF4-FFF2-40B4-BE49-F238E27FC236}">
                <a16:creationId xmlns:a16="http://schemas.microsoft.com/office/drawing/2014/main" id="{8DB9BE93-6A14-A6C8-0AFF-155F83A30B97}"/>
              </a:ext>
            </a:extLst>
          </p:cNvPr>
          <p:cNvPicPr>
            <a:picLocks noChangeAspect="1"/>
          </p:cNvPicPr>
          <p:nvPr/>
        </p:nvPicPr>
        <p:blipFill>
          <a:blip r:embed="rId26"/>
          <a:stretch>
            <a:fillRect/>
          </a:stretch>
        </p:blipFill>
        <p:spPr>
          <a:xfrm>
            <a:off x="9670062" y="1082945"/>
            <a:ext cx="1139009" cy="415353"/>
          </a:xfrm>
          <a:prstGeom prst="rect">
            <a:avLst/>
          </a:prstGeom>
        </p:spPr>
      </p:pic>
      <p:pic>
        <p:nvPicPr>
          <p:cNvPr id="29" name="Picture 20" descr="IAIFI Logo">
            <a:extLst>
              <a:ext uri="{FF2B5EF4-FFF2-40B4-BE49-F238E27FC236}">
                <a16:creationId xmlns:a16="http://schemas.microsoft.com/office/drawing/2014/main" id="{695D2587-9783-6A3A-CCA9-F90016E8FBA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849829" y="1862973"/>
            <a:ext cx="850305" cy="32301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1398FE28-DB1A-80CC-07A1-2E35A27D26E9}"/>
              </a:ext>
            </a:extLst>
          </p:cNvPr>
          <p:cNvPicPr>
            <a:picLocks noChangeAspect="1"/>
          </p:cNvPicPr>
          <p:nvPr/>
        </p:nvPicPr>
        <p:blipFill>
          <a:blip r:embed="rId28"/>
          <a:stretch>
            <a:fillRect/>
          </a:stretch>
        </p:blipFill>
        <p:spPr>
          <a:xfrm>
            <a:off x="6554341" y="2931895"/>
            <a:ext cx="714216" cy="349918"/>
          </a:xfrm>
          <a:prstGeom prst="rect">
            <a:avLst/>
          </a:prstGeom>
        </p:spPr>
      </p:pic>
      <p:grpSp>
        <p:nvGrpSpPr>
          <p:cNvPr id="31" name="Graphic 1852">
            <a:extLst>
              <a:ext uri="{FF2B5EF4-FFF2-40B4-BE49-F238E27FC236}">
                <a16:creationId xmlns:a16="http://schemas.microsoft.com/office/drawing/2014/main" id="{299531DD-3ACA-1CAB-46EA-8B7DE1736C89}"/>
              </a:ext>
            </a:extLst>
          </p:cNvPr>
          <p:cNvGrpSpPr>
            <a:grpSpLocks noChangeAspect="1"/>
          </p:cNvGrpSpPr>
          <p:nvPr/>
        </p:nvGrpSpPr>
        <p:grpSpPr>
          <a:xfrm>
            <a:off x="7131396" y="1082945"/>
            <a:ext cx="980145" cy="468190"/>
            <a:chOff x="608171" y="561689"/>
            <a:chExt cx="2359342" cy="1126997"/>
          </a:xfrm>
        </p:grpSpPr>
        <p:grpSp>
          <p:nvGrpSpPr>
            <p:cNvPr id="32" name="Graphic 1852">
              <a:extLst>
                <a:ext uri="{FF2B5EF4-FFF2-40B4-BE49-F238E27FC236}">
                  <a16:creationId xmlns:a16="http://schemas.microsoft.com/office/drawing/2014/main" id="{FE9D5092-8174-611B-A0CC-118277800446}"/>
                </a:ext>
              </a:extLst>
            </p:cNvPr>
            <p:cNvGrpSpPr/>
            <p:nvPr/>
          </p:nvGrpSpPr>
          <p:grpSpPr>
            <a:xfrm>
              <a:off x="1666684" y="728281"/>
              <a:ext cx="1300829" cy="447960"/>
              <a:chOff x="1666684" y="728281"/>
              <a:chExt cx="1300829" cy="447960"/>
            </a:xfrm>
            <a:solidFill>
              <a:srgbClr val="115C80"/>
            </a:solidFill>
          </p:grpSpPr>
          <p:sp>
            <p:nvSpPr>
              <p:cNvPr id="337" name="Freeform: Shape 336">
                <a:extLst>
                  <a:ext uri="{FF2B5EF4-FFF2-40B4-BE49-F238E27FC236}">
                    <a16:creationId xmlns:a16="http://schemas.microsoft.com/office/drawing/2014/main" id="{ACE14170-94B5-4351-260B-637895818B37}"/>
                  </a:ext>
                </a:extLst>
              </p:cNvPr>
              <p:cNvSpPr/>
              <p:nvPr/>
            </p:nvSpPr>
            <p:spPr>
              <a:xfrm>
                <a:off x="1666684" y="742759"/>
                <a:ext cx="445389" cy="424433"/>
              </a:xfrm>
              <a:custGeom>
                <a:avLst/>
                <a:gdLst>
                  <a:gd name="connsiteX0" fmla="*/ 183452 w 445389"/>
                  <a:gd name="connsiteY0" fmla="*/ 0 h 424433"/>
                  <a:gd name="connsiteX1" fmla="*/ 260795 w 445389"/>
                  <a:gd name="connsiteY1" fmla="*/ 0 h 424433"/>
                  <a:gd name="connsiteX2" fmla="*/ 445389 w 445389"/>
                  <a:gd name="connsiteY2" fmla="*/ 424434 h 424433"/>
                  <a:gd name="connsiteX3" fmla="*/ 343281 w 445389"/>
                  <a:gd name="connsiteY3" fmla="*/ 424434 h 424433"/>
                  <a:gd name="connsiteX4" fmla="*/ 305657 w 445389"/>
                  <a:gd name="connsiteY4" fmla="*/ 331946 h 424433"/>
                  <a:gd name="connsiteX5" fmla="*/ 136112 w 445389"/>
                  <a:gd name="connsiteY5" fmla="*/ 331946 h 424433"/>
                  <a:gd name="connsiteX6" fmla="*/ 99727 w 445389"/>
                  <a:gd name="connsiteY6" fmla="*/ 424434 h 424433"/>
                  <a:gd name="connsiteX7" fmla="*/ 0 w 445389"/>
                  <a:gd name="connsiteY7" fmla="*/ 424434 h 424433"/>
                  <a:gd name="connsiteX8" fmla="*/ 183452 w 445389"/>
                  <a:gd name="connsiteY8" fmla="*/ 0 h 424433"/>
                  <a:gd name="connsiteX9" fmla="*/ 219361 w 445389"/>
                  <a:gd name="connsiteY9" fmla="*/ 117729 h 424433"/>
                  <a:gd name="connsiteX10" fmla="*/ 167545 w 445389"/>
                  <a:gd name="connsiteY10" fmla="*/ 250222 h 424433"/>
                  <a:gd name="connsiteX11" fmla="*/ 271748 w 445389"/>
                  <a:gd name="connsiteY11" fmla="*/ 250222 h 424433"/>
                  <a:gd name="connsiteX12" fmla="*/ 219361 w 445389"/>
                  <a:gd name="connsiteY12" fmla="*/ 117729 h 42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5389" h="424433">
                    <a:moveTo>
                      <a:pt x="183452" y="0"/>
                    </a:moveTo>
                    <a:lnTo>
                      <a:pt x="260795" y="0"/>
                    </a:lnTo>
                    <a:lnTo>
                      <a:pt x="445389" y="424434"/>
                    </a:lnTo>
                    <a:lnTo>
                      <a:pt x="343281" y="424434"/>
                    </a:lnTo>
                    <a:lnTo>
                      <a:pt x="305657" y="331946"/>
                    </a:lnTo>
                    <a:lnTo>
                      <a:pt x="136112" y="331946"/>
                    </a:lnTo>
                    <a:lnTo>
                      <a:pt x="99727" y="424434"/>
                    </a:lnTo>
                    <a:lnTo>
                      <a:pt x="0" y="424434"/>
                    </a:lnTo>
                    <a:lnTo>
                      <a:pt x="183452" y="0"/>
                    </a:lnTo>
                    <a:close/>
                    <a:moveTo>
                      <a:pt x="219361" y="117729"/>
                    </a:moveTo>
                    <a:lnTo>
                      <a:pt x="167545" y="250222"/>
                    </a:lnTo>
                    <a:lnTo>
                      <a:pt x="271748" y="250222"/>
                    </a:lnTo>
                    <a:lnTo>
                      <a:pt x="219361" y="117729"/>
                    </a:lnTo>
                    <a:close/>
                  </a:path>
                </a:pathLst>
              </a:custGeom>
              <a:solidFill>
                <a:srgbClr val="115C80"/>
              </a:solid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09BD8E52-D669-741F-AFA4-F4509BA3E49E}"/>
                  </a:ext>
                </a:extLst>
              </p:cNvPr>
              <p:cNvSpPr/>
              <p:nvPr/>
            </p:nvSpPr>
            <p:spPr>
              <a:xfrm>
                <a:off x="2155888" y="742759"/>
                <a:ext cx="92487" cy="424433"/>
              </a:xfrm>
              <a:custGeom>
                <a:avLst/>
                <a:gdLst>
                  <a:gd name="connsiteX0" fmla="*/ 0 w 92487"/>
                  <a:gd name="connsiteY0" fmla="*/ 0 h 424433"/>
                  <a:gd name="connsiteX1" fmla="*/ 92488 w 92487"/>
                  <a:gd name="connsiteY1" fmla="*/ 0 h 424433"/>
                  <a:gd name="connsiteX2" fmla="*/ 92488 w 92487"/>
                  <a:gd name="connsiteY2" fmla="*/ 424434 h 424433"/>
                  <a:gd name="connsiteX3" fmla="*/ 0 w 92487"/>
                  <a:gd name="connsiteY3" fmla="*/ 424434 h 424433"/>
                  <a:gd name="connsiteX4" fmla="*/ 0 w 92487"/>
                  <a:gd name="connsiteY4" fmla="*/ 0 h 424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87" h="424433">
                    <a:moveTo>
                      <a:pt x="0" y="0"/>
                    </a:moveTo>
                    <a:lnTo>
                      <a:pt x="92488" y="0"/>
                    </a:lnTo>
                    <a:lnTo>
                      <a:pt x="92488" y="424434"/>
                    </a:lnTo>
                    <a:lnTo>
                      <a:pt x="0" y="424434"/>
                    </a:lnTo>
                    <a:lnTo>
                      <a:pt x="0" y="0"/>
                    </a:lnTo>
                    <a:close/>
                  </a:path>
                </a:pathLst>
              </a:custGeom>
              <a:solidFill>
                <a:srgbClr val="115C80"/>
              </a:solid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BFA3AD2E-1897-AFDE-D61E-37B1BEF505C3}"/>
                  </a:ext>
                </a:extLst>
              </p:cNvPr>
              <p:cNvSpPr/>
              <p:nvPr/>
            </p:nvSpPr>
            <p:spPr>
              <a:xfrm>
                <a:off x="2340959" y="742759"/>
                <a:ext cx="282987" cy="424433"/>
              </a:xfrm>
              <a:custGeom>
                <a:avLst/>
                <a:gdLst>
                  <a:gd name="connsiteX0" fmla="*/ 0 w 282987"/>
                  <a:gd name="connsiteY0" fmla="*/ 0 h 424433"/>
                  <a:gd name="connsiteX1" fmla="*/ 282988 w 282987"/>
                  <a:gd name="connsiteY1" fmla="*/ 0 h 424433"/>
                  <a:gd name="connsiteX2" fmla="*/ 282988 w 282987"/>
                  <a:gd name="connsiteY2" fmla="*/ 81629 h 424433"/>
                  <a:gd name="connsiteX3" fmla="*/ 92583 w 282987"/>
                  <a:gd name="connsiteY3" fmla="*/ 81629 h 424433"/>
                  <a:gd name="connsiteX4" fmla="*/ 92583 w 282987"/>
                  <a:gd name="connsiteY4" fmla="*/ 168688 h 424433"/>
                  <a:gd name="connsiteX5" fmla="*/ 272129 w 282987"/>
                  <a:gd name="connsiteY5" fmla="*/ 168688 h 424433"/>
                  <a:gd name="connsiteX6" fmla="*/ 272129 w 282987"/>
                  <a:gd name="connsiteY6" fmla="*/ 255746 h 424433"/>
                  <a:gd name="connsiteX7" fmla="*/ 92583 w 282987"/>
                  <a:gd name="connsiteY7" fmla="*/ 255746 h 424433"/>
                  <a:gd name="connsiteX8" fmla="*/ 92583 w 282987"/>
                  <a:gd name="connsiteY8" fmla="*/ 424434 h 424433"/>
                  <a:gd name="connsiteX9" fmla="*/ 95 w 282987"/>
                  <a:gd name="connsiteY9" fmla="*/ 424434 h 424433"/>
                  <a:gd name="connsiteX10" fmla="*/ 95 w 282987"/>
                  <a:gd name="connsiteY10" fmla="*/ 0 h 42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987" h="424433">
                    <a:moveTo>
                      <a:pt x="0" y="0"/>
                    </a:moveTo>
                    <a:lnTo>
                      <a:pt x="282988" y="0"/>
                    </a:lnTo>
                    <a:lnTo>
                      <a:pt x="282988" y="81629"/>
                    </a:lnTo>
                    <a:lnTo>
                      <a:pt x="92583" y="81629"/>
                    </a:lnTo>
                    <a:lnTo>
                      <a:pt x="92583" y="168688"/>
                    </a:lnTo>
                    <a:lnTo>
                      <a:pt x="272129" y="168688"/>
                    </a:lnTo>
                    <a:lnTo>
                      <a:pt x="272129" y="255746"/>
                    </a:lnTo>
                    <a:lnTo>
                      <a:pt x="92583" y="255746"/>
                    </a:lnTo>
                    <a:lnTo>
                      <a:pt x="92583" y="424434"/>
                    </a:lnTo>
                    <a:lnTo>
                      <a:pt x="95" y="424434"/>
                    </a:lnTo>
                    <a:lnTo>
                      <a:pt x="95" y="0"/>
                    </a:lnTo>
                    <a:close/>
                  </a:path>
                </a:pathLst>
              </a:custGeom>
              <a:solidFill>
                <a:srgbClr val="115C80"/>
              </a:solid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411C0132-C7ED-5105-C6E4-5FE37B533D47}"/>
                  </a:ext>
                </a:extLst>
              </p:cNvPr>
              <p:cNvSpPr/>
              <p:nvPr/>
            </p:nvSpPr>
            <p:spPr>
              <a:xfrm>
                <a:off x="2659665" y="728281"/>
                <a:ext cx="307847" cy="447960"/>
              </a:xfrm>
              <a:custGeom>
                <a:avLst/>
                <a:gdLst>
                  <a:gd name="connsiteX0" fmla="*/ 242697 w 307847"/>
                  <a:gd name="connsiteY0" fmla="*/ 114967 h 447960"/>
                  <a:gd name="connsiteX1" fmla="*/ 211646 w 307847"/>
                  <a:gd name="connsiteY1" fmla="*/ 93536 h 447960"/>
                  <a:gd name="connsiteX2" fmla="*/ 174593 w 307847"/>
                  <a:gd name="connsiteY2" fmla="*/ 86582 h 447960"/>
                  <a:gd name="connsiteX3" fmla="*/ 153543 w 307847"/>
                  <a:gd name="connsiteY3" fmla="*/ 88964 h 447960"/>
                  <a:gd name="connsiteX4" fmla="*/ 133064 w 307847"/>
                  <a:gd name="connsiteY4" fmla="*/ 96488 h 447960"/>
                  <a:gd name="connsiteX5" fmla="*/ 117443 w 307847"/>
                  <a:gd name="connsiteY5" fmla="*/ 110014 h 447960"/>
                  <a:gd name="connsiteX6" fmla="*/ 111442 w 307847"/>
                  <a:gd name="connsiteY6" fmla="*/ 130493 h 447960"/>
                  <a:gd name="connsiteX7" fmla="*/ 125921 w 307847"/>
                  <a:gd name="connsiteY7" fmla="*/ 160020 h 447960"/>
                  <a:gd name="connsiteX8" fmla="*/ 162401 w 307847"/>
                  <a:gd name="connsiteY8" fmla="*/ 177451 h 447960"/>
                  <a:gd name="connsiteX9" fmla="*/ 209645 w 307847"/>
                  <a:gd name="connsiteY9" fmla="*/ 191929 h 447960"/>
                  <a:gd name="connsiteX10" fmla="*/ 256889 w 307847"/>
                  <a:gd name="connsiteY10" fmla="*/ 212408 h 447960"/>
                  <a:gd name="connsiteX11" fmla="*/ 293370 w 307847"/>
                  <a:gd name="connsiteY11" fmla="*/ 247936 h 447960"/>
                  <a:gd name="connsiteX12" fmla="*/ 307848 w 307847"/>
                  <a:gd name="connsiteY12" fmla="*/ 307562 h 447960"/>
                  <a:gd name="connsiteX13" fmla="*/ 294608 w 307847"/>
                  <a:gd name="connsiteY13" fmla="*/ 369570 h 447960"/>
                  <a:gd name="connsiteX14" fmla="*/ 258794 w 307847"/>
                  <a:gd name="connsiteY14" fmla="*/ 413575 h 447960"/>
                  <a:gd name="connsiteX15" fmla="*/ 206407 w 307847"/>
                  <a:gd name="connsiteY15" fmla="*/ 439484 h 447960"/>
                  <a:gd name="connsiteX16" fmla="*/ 143446 w 307847"/>
                  <a:gd name="connsiteY16" fmla="*/ 447961 h 447960"/>
                  <a:gd name="connsiteX17" fmla="*/ 66294 w 307847"/>
                  <a:gd name="connsiteY17" fmla="*/ 435293 h 447960"/>
                  <a:gd name="connsiteX18" fmla="*/ 0 w 307847"/>
                  <a:gd name="connsiteY18" fmla="*/ 394335 h 447960"/>
                  <a:gd name="connsiteX19" fmla="*/ 66865 w 307847"/>
                  <a:gd name="connsiteY19" fmla="*/ 320802 h 447960"/>
                  <a:gd name="connsiteX20" fmla="*/ 103346 w 307847"/>
                  <a:gd name="connsiteY20" fmla="*/ 350615 h 447960"/>
                  <a:gd name="connsiteX21" fmla="*/ 148780 w 307847"/>
                  <a:gd name="connsiteY21" fmla="*/ 361188 h 447960"/>
                  <a:gd name="connsiteX22" fmla="*/ 171926 w 307847"/>
                  <a:gd name="connsiteY22" fmla="*/ 358521 h 447960"/>
                  <a:gd name="connsiteX23" fmla="*/ 192976 w 307847"/>
                  <a:gd name="connsiteY23" fmla="*/ 350425 h 447960"/>
                  <a:gd name="connsiteX24" fmla="*/ 208026 w 307847"/>
                  <a:gd name="connsiteY24" fmla="*/ 336614 h 447960"/>
                  <a:gd name="connsiteX25" fmla="*/ 213741 w 307847"/>
                  <a:gd name="connsiteY25" fmla="*/ 316706 h 447960"/>
                  <a:gd name="connsiteX26" fmla="*/ 198977 w 307847"/>
                  <a:gd name="connsiteY26" fmla="*/ 286321 h 447960"/>
                  <a:gd name="connsiteX27" fmla="*/ 161925 w 307847"/>
                  <a:gd name="connsiteY27" fmla="*/ 267367 h 447960"/>
                  <a:gd name="connsiteX28" fmla="*/ 113729 w 307847"/>
                  <a:gd name="connsiteY28" fmla="*/ 251746 h 447960"/>
                  <a:gd name="connsiteX29" fmla="*/ 65532 w 307847"/>
                  <a:gd name="connsiteY29" fmla="*/ 230696 h 447960"/>
                  <a:gd name="connsiteX30" fmla="*/ 28480 w 307847"/>
                  <a:gd name="connsiteY30" fmla="*/ 195739 h 447960"/>
                  <a:gd name="connsiteX31" fmla="*/ 13716 w 307847"/>
                  <a:gd name="connsiteY31" fmla="*/ 138494 h 447960"/>
                  <a:gd name="connsiteX32" fmla="*/ 27241 w 307847"/>
                  <a:gd name="connsiteY32" fmla="*/ 78296 h 447960"/>
                  <a:gd name="connsiteX33" fmla="*/ 63341 w 307847"/>
                  <a:gd name="connsiteY33" fmla="*/ 34957 h 447960"/>
                  <a:gd name="connsiteX34" fmla="*/ 115443 w 307847"/>
                  <a:gd name="connsiteY34" fmla="*/ 8763 h 447960"/>
                  <a:gd name="connsiteX35" fmla="*/ 176308 w 307847"/>
                  <a:gd name="connsiteY35" fmla="*/ 0 h 447960"/>
                  <a:gd name="connsiteX36" fmla="*/ 246221 w 307847"/>
                  <a:gd name="connsiteY36" fmla="*/ 10287 h 447960"/>
                  <a:gd name="connsiteX37" fmla="*/ 307086 w 307847"/>
                  <a:gd name="connsiteY37" fmla="*/ 44577 h 447960"/>
                  <a:gd name="connsiteX38" fmla="*/ 242602 w 307847"/>
                  <a:gd name="connsiteY38" fmla="*/ 115062 h 44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7847" h="447960">
                    <a:moveTo>
                      <a:pt x="242697" y="114967"/>
                    </a:moveTo>
                    <a:cubicBezTo>
                      <a:pt x="235077" y="105346"/>
                      <a:pt x="224695" y="98203"/>
                      <a:pt x="211646" y="93536"/>
                    </a:cubicBezTo>
                    <a:cubicBezTo>
                      <a:pt x="198596" y="88964"/>
                      <a:pt x="186214" y="86582"/>
                      <a:pt x="174593" y="86582"/>
                    </a:cubicBezTo>
                    <a:cubicBezTo>
                      <a:pt x="167735" y="86582"/>
                      <a:pt x="160782" y="87440"/>
                      <a:pt x="153543" y="88964"/>
                    </a:cubicBezTo>
                    <a:cubicBezTo>
                      <a:pt x="146304" y="90583"/>
                      <a:pt x="139446" y="93059"/>
                      <a:pt x="133064" y="96488"/>
                    </a:cubicBezTo>
                    <a:cubicBezTo>
                      <a:pt x="126682" y="99917"/>
                      <a:pt x="121444" y="104394"/>
                      <a:pt x="117443" y="110014"/>
                    </a:cubicBezTo>
                    <a:cubicBezTo>
                      <a:pt x="113443" y="115633"/>
                      <a:pt x="111442" y="122492"/>
                      <a:pt x="111442" y="130493"/>
                    </a:cubicBezTo>
                    <a:cubicBezTo>
                      <a:pt x="111442" y="143351"/>
                      <a:pt x="116300" y="153162"/>
                      <a:pt x="125921" y="160020"/>
                    </a:cubicBezTo>
                    <a:cubicBezTo>
                      <a:pt x="135541" y="166878"/>
                      <a:pt x="147733" y="172688"/>
                      <a:pt x="162401" y="177451"/>
                    </a:cubicBezTo>
                    <a:cubicBezTo>
                      <a:pt x="177070" y="182309"/>
                      <a:pt x="192786" y="187071"/>
                      <a:pt x="209645" y="191929"/>
                    </a:cubicBezTo>
                    <a:cubicBezTo>
                      <a:pt x="226504" y="196787"/>
                      <a:pt x="242221" y="203549"/>
                      <a:pt x="256889" y="212408"/>
                    </a:cubicBezTo>
                    <a:cubicBezTo>
                      <a:pt x="271558" y="221266"/>
                      <a:pt x="283655" y="233077"/>
                      <a:pt x="293370" y="247936"/>
                    </a:cubicBezTo>
                    <a:cubicBezTo>
                      <a:pt x="302990" y="262795"/>
                      <a:pt x="307848" y="282702"/>
                      <a:pt x="307848" y="307562"/>
                    </a:cubicBezTo>
                    <a:cubicBezTo>
                      <a:pt x="307848" y="332423"/>
                      <a:pt x="303466" y="351949"/>
                      <a:pt x="294608" y="369570"/>
                    </a:cubicBezTo>
                    <a:cubicBezTo>
                      <a:pt x="285750" y="387287"/>
                      <a:pt x="273844" y="401860"/>
                      <a:pt x="258794" y="413575"/>
                    </a:cubicBezTo>
                    <a:cubicBezTo>
                      <a:pt x="243745" y="425196"/>
                      <a:pt x="226219" y="433864"/>
                      <a:pt x="206407" y="439484"/>
                    </a:cubicBezTo>
                    <a:cubicBezTo>
                      <a:pt x="186595" y="445103"/>
                      <a:pt x="165544" y="447961"/>
                      <a:pt x="143446" y="447961"/>
                    </a:cubicBezTo>
                    <a:cubicBezTo>
                      <a:pt x="115729" y="447961"/>
                      <a:pt x="90011" y="443770"/>
                      <a:pt x="66294" y="435293"/>
                    </a:cubicBezTo>
                    <a:cubicBezTo>
                      <a:pt x="42577" y="426815"/>
                      <a:pt x="20479" y="413194"/>
                      <a:pt x="0" y="394335"/>
                    </a:cubicBezTo>
                    <a:lnTo>
                      <a:pt x="66865" y="320802"/>
                    </a:lnTo>
                    <a:cubicBezTo>
                      <a:pt x="76486" y="333661"/>
                      <a:pt x="88678" y="343567"/>
                      <a:pt x="103346" y="350615"/>
                    </a:cubicBezTo>
                    <a:cubicBezTo>
                      <a:pt x="118015" y="357664"/>
                      <a:pt x="133159" y="361188"/>
                      <a:pt x="148780" y="361188"/>
                    </a:cubicBezTo>
                    <a:cubicBezTo>
                      <a:pt x="156400" y="361188"/>
                      <a:pt x="164116" y="360331"/>
                      <a:pt x="171926" y="358521"/>
                    </a:cubicBezTo>
                    <a:cubicBezTo>
                      <a:pt x="179737" y="356711"/>
                      <a:pt x="186785" y="354044"/>
                      <a:pt x="192976" y="350425"/>
                    </a:cubicBezTo>
                    <a:cubicBezTo>
                      <a:pt x="199168" y="346805"/>
                      <a:pt x="204216" y="342233"/>
                      <a:pt x="208026" y="336614"/>
                    </a:cubicBezTo>
                    <a:cubicBezTo>
                      <a:pt x="211836" y="330994"/>
                      <a:pt x="213741" y="324326"/>
                      <a:pt x="213741" y="316706"/>
                    </a:cubicBezTo>
                    <a:cubicBezTo>
                      <a:pt x="213741" y="303848"/>
                      <a:pt x="208788" y="293751"/>
                      <a:pt x="198977" y="286321"/>
                    </a:cubicBezTo>
                    <a:cubicBezTo>
                      <a:pt x="189166" y="278892"/>
                      <a:pt x="176784" y="272606"/>
                      <a:pt x="161925" y="267367"/>
                    </a:cubicBezTo>
                    <a:cubicBezTo>
                      <a:pt x="147066" y="262128"/>
                      <a:pt x="130969" y="256889"/>
                      <a:pt x="113729" y="251746"/>
                    </a:cubicBezTo>
                    <a:cubicBezTo>
                      <a:pt x="96488" y="246507"/>
                      <a:pt x="80391" y="239459"/>
                      <a:pt x="65532" y="230696"/>
                    </a:cubicBezTo>
                    <a:cubicBezTo>
                      <a:pt x="50673" y="221837"/>
                      <a:pt x="38290" y="210217"/>
                      <a:pt x="28480" y="195739"/>
                    </a:cubicBezTo>
                    <a:cubicBezTo>
                      <a:pt x="18669" y="181261"/>
                      <a:pt x="13716" y="162211"/>
                      <a:pt x="13716" y="138494"/>
                    </a:cubicBezTo>
                    <a:cubicBezTo>
                      <a:pt x="13716" y="114776"/>
                      <a:pt x="18193" y="95536"/>
                      <a:pt x="27241" y="78296"/>
                    </a:cubicBezTo>
                    <a:cubicBezTo>
                      <a:pt x="36290" y="61055"/>
                      <a:pt x="48292" y="46577"/>
                      <a:pt x="63341" y="34957"/>
                    </a:cubicBezTo>
                    <a:cubicBezTo>
                      <a:pt x="78391" y="23336"/>
                      <a:pt x="95726" y="14573"/>
                      <a:pt x="115443" y="8763"/>
                    </a:cubicBezTo>
                    <a:cubicBezTo>
                      <a:pt x="135160" y="2953"/>
                      <a:pt x="155353" y="0"/>
                      <a:pt x="176308" y="0"/>
                    </a:cubicBezTo>
                    <a:cubicBezTo>
                      <a:pt x="200406" y="0"/>
                      <a:pt x="223647" y="3429"/>
                      <a:pt x="246221" y="10287"/>
                    </a:cubicBezTo>
                    <a:cubicBezTo>
                      <a:pt x="268700" y="17145"/>
                      <a:pt x="288988" y="28575"/>
                      <a:pt x="307086" y="44577"/>
                    </a:cubicBezTo>
                    <a:lnTo>
                      <a:pt x="242602" y="115062"/>
                    </a:lnTo>
                    <a:close/>
                  </a:path>
                </a:pathLst>
              </a:custGeom>
              <a:solidFill>
                <a:srgbClr val="115C80"/>
              </a:solidFill>
              <a:ln w="9525" cap="flat">
                <a:noFill/>
                <a:prstDash val="solid"/>
                <a:miter/>
              </a:ln>
            </p:spPr>
            <p:txBody>
              <a:bodyPr rtlCol="0" anchor="ctr"/>
              <a:lstStyle/>
              <a:p>
                <a:endParaRPr lang="en-US"/>
              </a:p>
            </p:txBody>
          </p:sp>
        </p:grpSp>
        <p:grpSp>
          <p:nvGrpSpPr>
            <p:cNvPr id="33" name="Graphic 1852">
              <a:extLst>
                <a:ext uri="{FF2B5EF4-FFF2-40B4-BE49-F238E27FC236}">
                  <a16:creationId xmlns:a16="http://schemas.microsoft.com/office/drawing/2014/main" id="{737CB4B1-1CCC-74A0-898F-5225A0604782}"/>
                </a:ext>
              </a:extLst>
            </p:cNvPr>
            <p:cNvGrpSpPr/>
            <p:nvPr/>
          </p:nvGrpSpPr>
          <p:grpSpPr>
            <a:xfrm>
              <a:off x="1865566" y="1252346"/>
              <a:ext cx="1087850" cy="305085"/>
              <a:chOff x="1865566" y="1252346"/>
              <a:chExt cx="1087850" cy="305085"/>
            </a:xfrm>
            <a:solidFill>
              <a:srgbClr val="115C80"/>
            </a:solidFill>
          </p:grpSpPr>
          <p:grpSp>
            <p:nvGrpSpPr>
              <p:cNvPr id="308" name="Graphic 1852">
                <a:extLst>
                  <a:ext uri="{FF2B5EF4-FFF2-40B4-BE49-F238E27FC236}">
                    <a16:creationId xmlns:a16="http://schemas.microsoft.com/office/drawing/2014/main" id="{097CE3EC-07F7-E939-B5FB-3F620FA09F12}"/>
                  </a:ext>
                </a:extLst>
              </p:cNvPr>
              <p:cNvGrpSpPr/>
              <p:nvPr/>
            </p:nvGrpSpPr>
            <p:grpSpPr>
              <a:xfrm>
                <a:off x="1865566" y="1252346"/>
                <a:ext cx="1083087" cy="129158"/>
                <a:chOff x="1865566" y="1252346"/>
                <a:chExt cx="1083087" cy="129158"/>
              </a:xfrm>
              <a:solidFill>
                <a:srgbClr val="115C80"/>
              </a:solidFill>
            </p:grpSpPr>
            <p:sp>
              <p:nvSpPr>
                <p:cNvPr id="326" name="Freeform: Shape 325">
                  <a:extLst>
                    <a:ext uri="{FF2B5EF4-FFF2-40B4-BE49-F238E27FC236}">
                      <a16:creationId xmlns:a16="http://schemas.microsoft.com/office/drawing/2014/main" id="{7CDC19BC-A07F-20D1-2F35-1DB777A4105D}"/>
                    </a:ext>
                  </a:extLst>
                </p:cNvPr>
                <p:cNvSpPr/>
                <p:nvPr/>
              </p:nvSpPr>
              <p:spPr>
                <a:xfrm>
                  <a:off x="1865566" y="1254061"/>
                  <a:ext cx="128206" cy="125729"/>
                </a:xfrm>
                <a:custGeom>
                  <a:avLst/>
                  <a:gdLst>
                    <a:gd name="connsiteX0" fmla="*/ 54674 w 128206"/>
                    <a:gd name="connsiteY0" fmla="*/ 0 h 125729"/>
                    <a:gd name="connsiteX1" fmla="*/ 74009 w 128206"/>
                    <a:gd name="connsiteY1" fmla="*/ 0 h 125729"/>
                    <a:gd name="connsiteX2" fmla="*/ 128207 w 128206"/>
                    <a:gd name="connsiteY2" fmla="*/ 125730 h 125729"/>
                    <a:gd name="connsiteX3" fmla="*/ 100203 w 128206"/>
                    <a:gd name="connsiteY3" fmla="*/ 125730 h 125729"/>
                    <a:gd name="connsiteX4" fmla="*/ 89249 w 128206"/>
                    <a:gd name="connsiteY4" fmla="*/ 98774 h 125729"/>
                    <a:gd name="connsiteX5" fmla="*/ 38195 w 128206"/>
                    <a:gd name="connsiteY5" fmla="*/ 98774 h 125729"/>
                    <a:gd name="connsiteX6" fmla="*/ 27527 w 128206"/>
                    <a:gd name="connsiteY6" fmla="*/ 125730 h 125729"/>
                    <a:gd name="connsiteX7" fmla="*/ 0 w 128206"/>
                    <a:gd name="connsiteY7" fmla="*/ 125730 h 125729"/>
                    <a:gd name="connsiteX8" fmla="*/ 54674 w 128206"/>
                    <a:gd name="connsiteY8" fmla="*/ 0 h 125729"/>
                    <a:gd name="connsiteX9" fmla="*/ 82677 w 128206"/>
                    <a:gd name="connsiteY9" fmla="*/ 76390 h 125729"/>
                    <a:gd name="connsiteX10" fmla="*/ 63722 w 128206"/>
                    <a:gd name="connsiteY10" fmla="*/ 26384 h 125729"/>
                    <a:gd name="connsiteX11" fmla="*/ 44482 w 128206"/>
                    <a:gd name="connsiteY11" fmla="*/ 76390 h 125729"/>
                    <a:gd name="connsiteX12" fmla="*/ 82677 w 128206"/>
                    <a:gd name="connsiteY12" fmla="*/ 76390 h 12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206" h="125729">
                      <a:moveTo>
                        <a:pt x="54674" y="0"/>
                      </a:moveTo>
                      <a:lnTo>
                        <a:pt x="74009" y="0"/>
                      </a:lnTo>
                      <a:lnTo>
                        <a:pt x="128207" y="125730"/>
                      </a:lnTo>
                      <a:lnTo>
                        <a:pt x="100203" y="125730"/>
                      </a:lnTo>
                      <a:lnTo>
                        <a:pt x="89249" y="98774"/>
                      </a:lnTo>
                      <a:lnTo>
                        <a:pt x="38195" y="98774"/>
                      </a:lnTo>
                      <a:lnTo>
                        <a:pt x="27527" y="125730"/>
                      </a:lnTo>
                      <a:lnTo>
                        <a:pt x="0" y="125730"/>
                      </a:lnTo>
                      <a:lnTo>
                        <a:pt x="54674" y="0"/>
                      </a:lnTo>
                      <a:close/>
                      <a:moveTo>
                        <a:pt x="82677" y="76390"/>
                      </a:moveTo>
                      <a:lnTo>
                        <a:pt x="63722" y="26384"/>
                      </a:lnTo>
                      <a:lnTo>
                        <a:pt x="44482" y="76390"/>
                      </a:lnTo>
                      <a:lnTo>
                        <a:pt x="82677" y="76390"/>
                      </a:lnTo>
                      <a:close/>
                    </a:path>
                  </a:pathLst>
                </a:custGeom>
                <a:solidFill>
                  <a:srgbClr val="115C80"/>
                </a:solid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E2DA9D3C-565C-F5FB-F77F-700EADA61394}"/>
                    </a:ext>
                  </a:extLst>
                </p:cNvPr>
                <p:cNvSpPr/>
                <p:nvPr/>
              </p:nvSpPr>
              <p:spPr>
                <a:xfrm>
                  <a:off x="2005488" y="1254061"/>
                  <a:ext cx="22479" cy="121253"/>
                </a:xfrm>
                <a:custGeom>
                  <a:avLst/>
                  <a:gdLst>
                    <a:gd name="connsiteX0" fmla="*/ 0 w 22479"/>
                    <a:gd name="connsiteY0" fmla="*/ 0 h 121253"/>
                    <a:gd name="connsiteX1" fmla="*/ 22479 w 22479"/>
                    <a:gd name="connsiteY1" fmla="*/ 0 h 121253"/>
                    <a:gd name="connsiteX2" fmla="*/ 22479 w 22479"/>
                    <a:gd name="connsiteY2" fmla="*/ 121253 h 121253"/>
                    <a:gd name="connsiteX3" fmla="*/ 0 w 22479"/>
                    <a:gd name="connsiteY3" fmla="*/ 121253 h 121253"/>
                    <a:gd name="connsiteX4" fmla="*/ 0 w 22479"/>
                    <a:gd name="connsiteY4" fmla="*/ 0 h 1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121253">
                      <a:moveTo>
                        <a:pt x="0" y="0"/>
                      </a:moveTo>
                      <a:lnTo>
                        <a:pt x="22479" y="0"/>
                      </a:lnTo>
                      <a:lnTo>
                        <a:pt x="22479" y="121253"/>
                      </a:lnTo>
                      <a:lnTo>
                        <a:pt x="0" y="121253"/>
                      </a:lnTo>
                      <a:lnTo>
                        <a:pt x="0" y="0"/>
                      </a:lnTo>
                      <a:close/>
                    </a:path>
                  </a:pathLst>
                </a:custGeom>
                <a:solidFill>
                  <a:srgbClr val="115C80"/>
                </a:solid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A0EF99D6-C4B9-D312-4497-2E905F01E856}"/>
                    </a:ext>
                  </a:extLst>
                </p:cNvPr>
                <p:cNvSpPr/>
                <p:nvPr/>
              </p:nvSpPr>
              <p:spPr>
                <a:xfrm>
                  <a:off x="2104358" y="1254061"/>
                  <a:ext cx="22479" cy="121253"/>
                </a:xfrm>
                <a:custGeom>
                  <a:avLst/>
                  <a:gdLst>
                    <a:gd name="connsiteX0" fmla="*/ 0 w 22479"/>
                    <a:gd name="connsiteY0" fmla="*/ 0 h 121253"/>
                    <a:gd name="connsiteX1" fmla="*/ 22479 w 22479"/>
                    <a:gd name="connsiteY1" fmla="*/ 0 h 121253"/>
                    <a:gd name="connsiteX2" fmla="*/ 22479 w 22479"/>
                    <a:gd name="connsiteY2" fmla="*/ 121253 h 121253"/>
                    <a:gd name="connsiteX3" fmla="*/ 0 w 22479"/>
                    <a:gd name="connsiteY3" fmla="*/ 121253 h 121253"/>
                    <a:gd name="connsiteX4" fmla="*/ 0 w 22479"/>
                    <a:gd name="connsiteY4" fmla="*/ 0 h 1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121253">
                      <a:moveTo>
                        <a:pt x="0" y="0"/>
                      </a:moveTo>
                      <a:lnTo>
                        <a:pt x="22479" y="0"/>
                      </a:lnTo>
                      <a:lnTo>
                        <a:pt x="22479" y="121253"/>
                      </a:lnTo>
                      <a:lnTo>
                        <a:pt x="0" y="121253"/>
                      </a:lnTo>
                      <a:lnTo>
                        <a:pt x="0" y="0"/>
                      </a:lnTo>
                      <a:close/>
                    </a:path>
                  </a:pathLst>
                </a:custGeom>
                <a:solidFill>
                  <a:srgbClr val="115C80"/>
                </a:solid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E193C63-142B-8B3D-6344-84B5BC7E5EE8}"/>
                    </a:ext>
                  </a:extLst>
                </p:cNvPr>
                <p:cNvSpPr/>
                <p:nvPr/>
              </p:nvSpPr>
              <p:spPr>
                <a:xfrm>
                  <a:off x="2153697" y="1254061"/>
                  <a:ext cx="112395" cy="125729"/>
                </a:xfrm>
                <a:custGeom>
                  <a:avLst/>
                  <a:gdLst>
                    <a:gd name="connsiteX0" fmla="*/ 0 w 112395"/>
                    <a:gd name="connsiteY0" fmla="*/ 0 h 125729"/>
                    <a:gd name="connsiteX1" fmla="*/ 28384 w 112395"/>
                    <a:gd name="connsiteY1" fmla="*/ 0 h 125729"/>
                    <a:gd name="connsiteX2" fmla="*/ 89535 w 112395"/>
                    <a:gd name="connsiteY2" fmla="*/ 89821 h 125729"/>
                    <a:gd name="connsiteX3" fmla="*/ 89916 w 112395"/>
                    <a:gd name="connsiteY3" fmla="*/ 89821 h 125729"/>
                    <a:gd name="connsiteX4" fmla="*/ 89916 w 112395"/>
                    <a:gd name="connsiteY4" fmla="*/ 0 h 125729"/>
                    <a:gd name="connsiteX5" fmla="*/ 112395 w 112395"/>
                    <a:gd name="connsiteY5" fmla="*/ 0 h 125729"/>
                    <a:gd name="connsiteX6" fmla="*/ 112395 w 112395"/>
                    <a:gd name="connsiteY6" fmla="*/ 125730 h 125729"/>
                    <a:gd name="connsiteX7" fmla="*/ 84296 w 112395"/>
                    <a:gd name="connsiteY7" fmla="*/ 125730 h 125729"/>
                    <a:gd name="connsiteX8" fmla="*/ 22860 w 112395"/>
                    <a:gd name="connsiteY8" fmla="*/ 31433 h 125729"/>
                    <a:gd name="connsiteX9" fmla="*/ 22479 w 112395"/>
                    <a:gd name="connsiteY9" fmla="*/ 31433 h 125729"/>
                    <a:gd name="connsiteX10" fmla="*/ 22479 w 112395"/>
                    <a:gd name="connsiteY10" fmla="*/ 121253 h 125729"/>
                    <a:gd name="connsiteX11" fmla="*/ 0 w 112395"/>
                    <a:gd name="connsiteY11" fmla="*/ 121253 h 125729"/>
                    <a:gd name="connsiteX12" fmla="*/ 0 w 112395"/>
                    <a:gd name="connsiteY12" fmla="*/ 0 h 12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395" h="125729">
                      <a:moveTo>
                        <a:pt x="0" y="0"/>
                      </a:moveTo>
                      <a:lnTo>
                        <a:pt x="28384" y="0"/>
                      </a:lnTo>
                      <a:lnTo>
                        <a:pt x="89535" y="89821"/>
                      </a:lnTo>
                      <a:lnTo>
                        <a:pt x="89916" y="89821"/>
                      </a:lnTo>
                      <a:lnTo>
                        <a:pt x="89916" y="0"/>
                      </a:lnTo>
                      <a:lnTo>
                        <a:pt x="112395" y="0"/>
                      </a:lnTo>
                      <a:lnTo>
                        <a:pt x="112395" y="125730"/>
                      </a:lnTo>
                      <a:lnTo>
                        <a:pt x="84296" y="125730"/>
                      </a:lnTo>
                      <a:lnTo>
                        <a:pt x="22860" y="31433"/>
                      </a:lnTo>
                      <a:lnTo>
                        <a:pt x="22479" y="31433"/>
                      </a:lnTo>
                      <a:lnTo>
                        <a:pt x="22479" y="121253"/>
                      </a:lnTo>
                      <a:lnTo>
                        <a:pt x="0" y="121253"/>
                      </a:lnTo>
                      <a:lnTo>
                        <a:pt x="0" y="0"/>
                      </a:lnTo>
                      <a:close/>
                    </a:path>
                  </a:pathLst>
                </a:custGeom>
                <a:solidFill>
                  <a:srgbClr val="115C80"/>
                </a:solid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12E58822-3A83-7C61-6DD7-32020CA97841}"/>
                    </a:ext>
                  </a:extLst>
                </p:cNvPr>
                <p:cNvSpPr/>
                <p:nvPr/>
              </p:nvSpPr>
              <p:spPr>
                <a:xfrm>
                  <a:off x="2284190" y="1252346"/>
                  <a:ext cx="85153" cy="129158"/>
                </a:xfrm>
                <a:custGeom>
                  <a:avLst/>
                  <a:gdLst>
                    <a:gd name="connsiteX0" fmla="*/ 68294 w 85153"/>
                    <a:gd name="connsiteY0" fmla="*/ 29432 h 129158"/>
                    <a:gd name="connsiteX1" fmla="*/ 58960 w 85153"/>
                    <a:gd name="connsiteY1" fmla="*/ 22098 h 129158"/>
                    <a:gd name="connsiteX2" fmla="*/ 46673 w 85153"/>
                    <a:gd name="connsiteY2" fmla="*/ 19717 h 129158"/>
                    <a:gd name="connsiteX3" fmla="*/ 39338 w 85153"/>
                    <a:gd name="connsiteY3" fmla="*/ 20574 h 129158"/>
                    <a:gd name="connsiteX4" fmla="*/ 32957 w 85153"/>
                    <a:gd name="connsiteY4" fmla="*/ 23336 h 129158"/>
                    <a:gd name="connsiteX5" fmla="*/ 28384 w 85153"/>
                    <a:gd name="connsiteY5" fmla="*/ 28289 h 129158"/>
                    <a:gd name="connsiteX6" fmla="*/ 26670 w 85153"/>
                    <a:gd name="connsiteY6" fmla="*/ 35528 h 129158"/>
                    <a:gd name="connsiteX7" fmla="*/ 31052 w 85153"/>
                    <a:gd name="connsiteY7" fmla="*/ 45053 h 129158"/>
                    <a:gd name="connsiteX8" fmla="*/ 41815 w 85153"/>
                    <a:gd name="connsiteY8" fmla="*/ 50768 h 129158"/>
                    <a:gd name="connsiteX9" fmla="*/ 55912 w 85153"/>
                    <a:gd name="connsiteY9" fmla="*/ 55436 h 129158"/>
                    <a:gd name="connsiteX10" fmla="*/ 70009 w 85153"/>
                    <a:gd name="connsiteY10" fmla="*/ 61722 h 129158"/>
                    <a:gd name="connsiteX11" fmla="*/ 80772 w 85153"/>
                    <a:gd name="connsiteY11" fmla="*/ 72295 h 129158"/>
                    <a:gd name="connsiteX12" fmla="*/ 85154 w 85153"/>
                    <a:gd name="connsiteY12" fmla="*/ 89821 h 129158"/>
                    <a:gd name="connsiteX13" fmla="*/ 81534 w 85153"/>
                    <a:gd name="connsiteY13" fmla="*/ 107061 h 129158"/>
                    <a:gd name="connsiteX14" fmla="*/ 71723 w 85153"/>
                    <a:gd name="connsiteY14" fmla="*/ 119348 h 129158"/>
                    <a:gd name="connsiteX15" fmla="*/ 57436 w 85153"/>
                    <a:gd name="connsiteY15" fmla="*/ 126683 h 129158"/>
                    <a:gd name="connsiteX16" fmla="*/ 40291 w 85153"/>
                    <a:gd name="connsiteY16" fmla="*/ 129159 h 129158"/>
                    <a:gd name="connsiteX17" fmla="*/ 18193 w 85153"/>
                    <a:gd name="connsiteY17" fmla="*/ 125349 h 129158"/>
                    <a:gd name="connsiteX18" fmla="*/ 0 w 85153"/>
                    <a:gd name="connsiteY18" fmla="*/ 112490 h 129158"/>
                    <a:gd name="connsiteX19" fmla="*/ 16478 w 85153"/>
                    <a:gd name="connsiteY19" fmla="*/ 96488 h 129158"/>
                    <a:gd name="connsiteX20" fmla="*/ 26956 w 85153"/>
                    <a:gd name="connsiteY20" fmla="*/ 105918 h 129158"/>
                    <a:gd name="connsiteX21" fmla="*/ 40767 w 85153"/>
                    <a:gd name="connsiteY21" fmla="*/ 109347 h 129158"/>
                    <a:gd name="connsiteX22" fmla="*/ 48387 w 85153"/>
                    <a:gd name="connsiteY22" fmla="*/ 108299 h 129158"/>
                    <a:gd name="connsiteX23" fmla="*/ 55340 w 85153"/>
                    <a:gd name="connsiteY23" fmla="*/ 105156 h 129158"/>
                    <a:gd name="connsiteX24" fmla="*/ 60388 w 85153"/>
                    <a:gd name="connsiteY24" fmla="*/ 99822 h 129158"/>
                    <a:gd name="connsiteX25" fmla="*/ 62294 w 85153"/>
                    <a:gd name="connsiteY25" fmla="*/ 92488 h 129158"/>
                    <a:gd name="connsiteX26" fmla="*/ 57912 w 85153"/>
                    <a:gd name="connsiteY26" fmla="*/ 82106 h 129158"/>
                    <a:gd name="connsiteX27" fmla="*/ 47149 w 85153"/>
                    <a:gd name="connsiteY27" fmla="*/ 75914 h 129158"/>
                    <a:gd name="connsiteX28" fmla="*/ 33052 w 85153"/>
                    <a:gd name="connsiteY28" fmla="*/ 71152 h 129158"/>
                    <a:gd name="connsiteX29" fmla="*/ 18955 w 85153"/>
                    <a:gd name="connsiteY29" fmla="*/ 64961 h 129158"/>
                    <a:gd name="connsiteX30" fmla="*/ 8192 w 85153"/>
                    <a:gd name="connsiteY30" fmla="*/ 54578 h 129158"/>
                    <a:gd name="connsiteX31" fmla="*/ 3810 w 85153"/>
                    <a:gd name="connsiteY31" fmla="*/ 37148 h 129158"/>
                    <a:gd name="connsiteX32" fmla="*/ 7715 w 85153"/>
                    <a:gd name="connsiteY32" fmla="*/ 20669 h 129158"/>
                    <a:gd name="connsiteX33" fmla="*/ 18002 w 85153"/>
                    <a:gd name="connsiteY33" fmla="*/ 9144 h 129158"/>
                    <a:gd name="connsiteX34" fmla="*/ 32480 w 85153"/>
                    <a:gd name="connsiteY34" fmla="*/ 2286 h 129158"/>
                    <a:gd name="connsiteX35" fmla="*/ 49149 w 85153"/>
                    <a:gd name="connsiteY35" fmla="*/ 0 h 129158"/>
                    <a:gd name="connsiteX36" fmla="*/ 68008 w 85153"/>
                    <a:gd name="connsiteY36" fmla="*/ 2953 h 129158"/>
                    <a:gd name="connsiteX37" fmla="*/ 84392 w 85153"/>
                    <a:gd name="connsiteY37" fmla="*/ 12668 h 129158"/>
                    <a:gd name="connsiteX38" fmla="*/ 68390 w 85153"/>
                    <a:gd name="connsiteY38" fmla="*/ 29528 h 12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153" h="129158">
                      <a:moveTo>
                        <a:pt x="68294" y="29432"/>
                      </a:moveTo>
                      <a:cubicBezTo>
                        <a:pt x="66008" y="26099"/>
                        <a:pt x="62865" y="23622"/>
                        <a:pt x="58960" y="22098"/>
                      </a:cubicBezTo>
                      <a:cubicBezTo>
                        <a:pt x="55054" y="20574"/>
                        <a:pt x="50959" y="19717"/>
                        <a:pt x="46673" y="19717"/>
                      </a:cubicBezTo>
                      <a:cubicBezTo>
                        <a:pt x="44101" y="19717"/>
                        <a:pt x="41624" y="20003"/>
                        <a:pt x="39338" y="20574"/>
                      </a:cubicBezTo>
                      <a:cubicBezTo>
                        <a:pt x="36957" y="21146"/>
                        <a:pt x="34862" y="22098"/>
                        <a:pt x="32957" y="23336"/>
                      </a:cubicBezTo>
                      <a:cubicBezTo>
                        <a:pt x="31052" y="24575"/>
                        <a:pt x="29528" y="26289"/>
                        <a:pt x="28384" y="28289"/>
                      </a:cubicBezTo>
                      <a:cubicBezTo>
                        <a:pt x="27242" y="30290"/>
                        <a:pt x="26670" y="32671"/>
                        <a:pt x="26670" y="35528"/>
                      </a:cubicBezTo>
                      <a:cubicBezTo>
                        <a:pt x="26670" y="39719"/>
                        <a:pt x="28099" y="42863"/>
                        <a:pt x="31052" y="45053"/>
                      </a:cubicBezTo>
                      <a:cubicBezTo>
                        <a:pt x="33909" y="47244"/>
                        <a:pt x="37529" y="49149"/>
                        <a:pt x="41815" y="50768"/>
                      </a:cubicBezTo>
                      <a:cubicBezTo>
                        <a:pt x="46101" y="52388"/>
                        <a:pt x="50768" y="53912"/>
                        <a:pt x="55912" y="55436"/>
                      </a:cubicBezTo>
                      <a:cubicBezTo>
                        <a:pt x="60960" y="56960"/>
                        <a:pt x="65723" y="59055"/>
                        <a:pt x="70009" y="61722"/>
                      </a:cubicBezTo>
                      <a:cubicBezTo>
                        <a:pt x="74295" y="64389"/>
                        <a:pt x="77915" y="67913"/>
                        <a:pt x="80772" y="72295"/>
                      </a:cubicBezTo>
                      <a:cubicBezTo>
                        <a:pt x="83629" y="76676"/>
                        <a:pt x="85154" y="82582"/>
                        <a:pt x="85154" y="89821"/>
                      </a:cubicBezTo>
                      <a:cubicBezTo>
                        <a:pt x="85154" y="96393"/>
                        <a:pt x="83915" y="102203"/>
                        <a:pt x="81534" y="107061"/>
                      </a:cubicBezTo>
                      <a:cubicBezTo>
                        <a:pt x="79058" y="112014"/>
                        <a:pt x="75819" y="116110"/>
                        <a:pt x="71723" y="119348"/>
                      </a:cubicBezTo>
                      <a:cubicBezTo>
                        <a:pt x="67628" y="122587"/>
                        <a:pt x="62865" y="125063"/>
                        <a:pt x="57436" y="126683"/>
                      </a:cubicBezTo>
                      <a:cubicBezTo>
                        <a:pt x="52007" y="128302"/>
                        <a:pt x="46292" y="129159"/>
                        <a:pt x="40291" y="129159"/>
                      </a:cubicBezTo>
                      <a:cubicBezTo>
                        <a:pt x="32671" y="129159"/>
                        <a:pt x="25337" y="127921"/>
                        <a:pt x="18193" y="125349"/>
                      </a:cubicBezTo>
                      <a:cubicBezTo>
                        <a:pt x="11144" y="122777"/>
                        <a:pt x="5048" y="118491"/>
                        <a:pt x="0" y="112490"/>
                      </a:cubicBezTo>
                      <a:lnTo>
                        <a:pt x="16478" y="96488"/>
                      </a:lnTo>
                      <a:cubicBezTo>
                        <a:pt x="19145" y="100584"/>
                        <a:pt x="22670" y="103727"/>
                        <a:pt x="26956" y="105918"/>
                      </a:cubicBezTo>
                      <a:cubicBezTo>
                        <a:pt x="31337" y="108204"/>
                        <a:pt x="35909" y="109347"/>
                        <a:pt x="40767" y="109347"/>
                      </a:cubicBezTo>
                      <a:cubicBezTo>
                        <a:pt x="43339" y="109347"/>
                        <a:pt x="45815" y="108966"/>
                        <a:pt x="48387" y="108299"/>
                      </a:cubicBezTo>
                      <a:cubicBezTo>
                        <a:pt x="50959" y="107633"/>
                        <a:pt x="53245" y="106585"/>
                        <a:pt x="55340" y="105156"/>
                      </a:cubicBezTo>
                      <a:cubicBezTo>
                        <a:pt x="57436" y="103727"/>
                        <a:pt x="59150" y="102013"/>
                        <a:pt x="60388" y="99822"/>
                      </a:cubicBezTo>
                      <a:cubicBezTo>
                        <a:pt x="61627" y="97727"/>
                        <a:pt x="62294" y="95250"/>
                        <a:pt x="62294" y="92488"/>
                      </a:cubicBezTo>
                      <a:cubicBezTo>
                        <a:pt x="62294" y="88011"/>
                        <a:pt x="60865" y="84487"/>
                        <a:pt x="57912" y="82106"/>
                      </a:cubicBezTo>
                      <a:cubicBezTo>
                        <a:pt x="54959" y="79724"/>
                        <a:pt x="51435" y="77629"/>
                        <a:pt x="47149" y="75914"/>
                      </a:cubicBezTo>
                      <a:cubicBezTo>
                        <a:pt x="42863" y="74200"/>
                        <a:pt x="38195" y="72676"/>
                        <a:pt x="33052" y="71152"/>
                      </a:cubicBezTo>
                      <a:cubicBezTo>
                        <a:pt x="27908" y="69628"/>
                        <a:pt x="23241" y="67628"/>
                        <a:pt x="18955" y="64961"/>
                      </a:cubicBezTo>
                      <a:cubicBezTo>
                        <a:pt x="14669" y="62389"/>
                        <a:pt x="11049" y="58865"/>
                        <a:pt x="8192" y="54578"/>
                      </a:cubicBezTo>
                      <a:cubicBezTo>
                        <a:pt x="5334" y="50197"/>
                        <a:pt x="3810" y="44387"/>
                        <a:pt x="3810" y="37148"/>
                      </a:cubicBezTo>
                      <a:cubicBezTo>
                        <a:pt x="3810" y="30766"/>
                        <a:pt x="5144" y="25241"/>
                        <a:pt x="7715" y="20669"/>
                      </a:cubicBezTo>
                      <a:cubicBezTo>
                        <a:pt x="10287" y="16002"/>
                        <a:pt x="13716" y="12192"/>
                        <a:pt x="18002" y="9144"/>
                      </a:cubicBezTo>
                      <a:cubicBezTo>
                        <a:pt x="22193" y="6096"/>
                        <a:pt x="27051" y="3810"/>
                        <a:pt x="32480" y="2286"/>
                      </a:cubicBezTo>
                      <a:cubicBezTo>
                        <a:pt x="37909" y="762"/>
                        <a:pt x="43434" y="0"/>
                        <a:pt x="49149" y="0"/>
                      </a:cubicBezTo>
                      <a:cubicBezTo>
                        <a:pt x="55626" y="0"/>
                        <a:pt x="61913" y="953"/>
                        <a:pt x="68008" y="2953"/>
                      </a:cubicBezTo>
                      <a:cubicBezTo>
                        <a:pt x="74104" y="4953"/>
                        <a:pt x="79534" y="8192"/>
                        <a:pt x="84392" y="12668"/>
                      </a:cubicBezTo>
                      <a:lnTo>
                        <a:pt x="68390" y="29528"/>
                      </a:lnTo>
                      <a:close/>
                    </a:path>
                  </a:pathLst>
                </a:custGeom>
                <a:solidFill>
                  <a:srgbClr val="115C80"/>
                </a:solid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E221D9D6-B19B-5C52-AC7B-45B48C5FD0F5}"/>
                    </a:ext>
                  </a:extLst>
                </p:cNvPr>
                <p:cNvSpPr/>
                <p:nvPr/>
              </p:nvSpPr>
              <p:spPr>
                <a:xfrm>
                  <a:off x="2378297" y="1253966"/>
                  <a:ext cx="98774" cy="125825"/>
                </a:xfrm>
                <a:custGeom>
                  <a:avLst/>
                  <a:gdLst>
                    <a:gd name="connsiteX0" fmla="*/ 40386 w 98774"/>
                    <a:gd name="connsiteY0" fmla="*/ 18002 h 125825"/>
                    <a:gd name="connsiteX1" fmla="*/ 0 w 98774"/>
                    <a:gd name="connsiteY1" fmla="*/ 18002 h 125825"/>
                    <a:gd name="connsiteX2" fmla="*/ 0 w 98774"/>
                    <a:gd name="connsiteY2" fmla="*/ 0 h 125825"/>
                    <a:gd name="connsiteX3" fmla="*/ 98774 w 98774"/>
                    <a:gd name="connsiteY3" fmla="*/ 0 h 125825"/>
                    <a:gd name="connsiteX4" fmla="*/ 98774 w 98774"/>
                    <a:gd name="connsiteY4" fmla="*/ 18002 h 125825"/>
                    <a:gd name="connsiteX5" fmla="*/ 62865 w 98774"/>
                    <a:gd name="connsiteY5" fmla="*/ 18002 h 125825"/>
                    <a:gd name="connsiteX6" fmla="*/ 62865 w 98774"/>
                    <a:gd name="connsiteY6" fmla="*/ 125825 h 125825"/>
                    <a:gd name="connsiteX7" fmla="*/ 40386 w 98774"/>
                    <a:gd name="connsiteY7" fmla="*/ 125825 h 125825"/>
                    <a:gd name="connsiteX8" fmla="*/ 40386 w 98774"/>
                    <a:gd name="connsiteY8" fmla="*/ 18002 h 1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4" h="125825">
                      <a:moveTo>
                        <a:pt x="40386" y="18002"/>
                      </a:moveTo>
                      <a:lnTo>
                        <a:pt x="0" y="18002"/>
                      </a:lnTo>
                      <a:lnTo>
                        <a:pt x="0" y="0"/>
                      </a:lnTo>
                      <a:lnTo>
                        <a:pt x="98774" y="0"/>
                      </a:lnTo>
                      <a:lnTo>
                        <a:pt x="98774" y="18002"/>
                      </a:lnTo>
                      <a:lnTo>
                        <a:pt x="62865" y="18002"/>
                      </a:lnTo>
                      <a:lnTo>
                        <a:pt x="62865" y="125825"/>
                      </a:lnTo>
                      <a:lnTo>
                        <a:pt x="40386" y="125825"/>
                      </a:lnTo>
                      <a:lnTo>
                        <a:pt x="40386" y="18002"/>
                      </a:lnTo>
                      <a:close/>
                    </a:path>
                  </a:pathLst>
                </a:custGeom>
                <a:solidFill>
                  <a:srgbClr val="115C80"/>
                </a:solid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0562CB86-8572-3C60-E159-1C8031C8E508}"/>
                    </a:ext>
                  </a:extLst>
                </p:cNvPr>
                <p:cNvSpPr/>
                <p:nvPr/>
              </p:nvSpPr>
              <p:spPr>
                <a:xfrm>
                  <a:off x="2490597" y="1254061"/>
                  <a:ext cx="22478" cy="121253"/>
                </a:xfrm>
                <a:custGeom>
                  <a:avLst/>
                  <a:gdLst>
                    <a:gd name="connsiteX0" fmla="*/ 0 w 22478"/>
                    <a:gd name="connsiteY0" fmla="*/ 0 h 121253"/>
                    <a:gd name="connsiteX1" fmla="*/ 22479 w 22478"/>
                    <a:gd name="connsiteY1" fmla="*/ 0 h 121253"/>
                    <a:gd name="connsiteX2" fmla="*/ 22479 w 22478"/>
                    <a:gd name="connsiteY2" fmla="*/ 121253 h 121253"/>
                    <a:gd name="connsiteX3" fmla="*/ 0 w 22478"/>
                    <a:gd name="connsiteY3" fmla="*/ 121253 h 121253"/>
                    <a:gd name="connsiteX4" fmla="*/ 0 w 22478"/>
                    <a:gd name="connsiteY4" fmla="*/ 0 h 1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8" h="121253">
                      <a:moveTo>
                        <a:pt x="0" y="0"/>
                      </a:moveTo>
                      <a:lnTo>
                        <a:pt x="22479" y="0"/>
                      </a:lnTo>
                      <a:lnTo>
                        <a:pt x="22479" y="121253"/>
                      </a:lnTo>
                      <a:lnTo>
                        <a:pt x="0" y="121253"/>
                      </a:lnTo>
                      <a:lnTo>
                        <a:pt x="0" y="0"/>
                      </a:lnTo>
                      <a:close/>
                    </a:path>
                  </a:pathLst>
                </a:custGeom>
                <a:solidFill>
                  <a:srgbClr val="115C80"/>
                </a:solid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E0CCA0C0-1C68-2FB4-BA04-B5C6A029C22A}"/>
                    </a:ext>
                  </a:extLst>
                </p:cNvPr>
                <p:cNvSpPr/>
                <p:nvPr/>
              </p:nvSpPr>
              <p:spPr>
                <a:xfrm>
                  <a:off x="2526506" y="1253966"/>
                  <a:ext cx="98774" cy="125825"/>
                </a:xfrm>
                <a:custGeom>
                  <a:avLst/>
                  <a:gdLst>
                    <a:gd name="connsiteX0" fmla="*/ 40386 w 98774"/>
                    <a:gd name="connsiteY0" fmla="*/ 18002 h 125825"/>
                    <a:gd name="connsiteX1" fmla="*/ 0 w 98774"/>
                    <a:gd name="connsiteY1" fmla="*/ 18002 h 125825"/>
                    <a:gd name="connsiteX2" fmla="*/ 0 w 98774"/>
                    <a:gd name="connsiteY2" fmla="*/ 0 h 125825"/>
                    <a:gd name="connsiteX3" fmla="*/ 98774 w 98774"/>
                    <a:gd name="connsiteY3" fmla="*/ 0 h 125825"/>
                    <a:gd name="connsiteX4" fmla="*/ 98774 w 98774"/>
                    <a:gd name="connsiteY4" fmla="*/ 18002 h 125825"/>
                    <a:gd name="connsiteX5" fmla="*/ 62865 w 98774"/>
                    <a:gd name="connsiteY5" fmla="*/ 18002 h 125825"/>
                    <a:gd name="connsiteX6" fmla="*/ 62865 w 98774"/>
                    <a:gd name="connsiteY6" fmla="*/ 125825 h 125825"/>
                    <a:gd name="connsiteX7" fmla="*/ 40386 w 98774"/>
                    <a:gd name="connsiteY7" fmla="*/ 125825 h 125825"/>
                    <a:gd name="connsiteX8" fmla="*/ 40386 w 98774"/>
                    <a:gd name="connsiteY8" fmla="*/ 18002 h 1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4" h="125825">
                      <a:moveTo>
                        <a:pt x="40386" y="18002"/>
                      </a:moveTo>
                      <a:lnTo>
                        <a:pt x="0" y="18002"/>
                      </a:lnTo>
                      <a:lnTo>
                        <a:pt x="0" y="0"/>
                      </a:lnTo>
                      <a:lnTo>
                        <a:pt x="98774" y="0"/>
                      </a:lnTo>
                      <a:lnTo>
                        <a:pt x="98774" y="18002"/>
                      </a:lnTo>
                      <a:lnTo>
                        <a:pt x="62865" y="18002"/>
                      </a:lnTo>
                      <a:lnTo>
                        <a:pt x="62865" y="125825"/>
                      </a:lnTo>
                      <a:lnTo>
                        <a:pt x="40386" y="125825"/>
                      </a:lnTo>
                      <a:lnTo>
                        <a:pt x="40386" y="18002"/>
                      </a:lnTo>
                      <a:close/>
                    </a:path>
                  </a:pathLst>
                </a:custGeom>
                <a:solidFill>
                  <a:srgbClr val="115C80"/>
                </a:solid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02421DFE-6C6E-3866-D66F-2F8FE3D035B5}"/>
                    </a:ext>
                  </a:extLst>
                </p:cNvPr>
                <p:cNvSpPr/>
                <p:nvPr/>
              </p:nvSpPr>
              <p:spPr>
                <a:xfrm>
                  <a:off x="2638710" y="1253966"/>
                  <a:ext cx="98869" cy="126206"/>
                </a:xfrm>
                <a:custGeom>
                  <a:avLst/>
                  <a:gdLst>
                    <a:gd name="connsiteX0" fmla="*/ 98870 w 98869"/>
                    <a:gd name="connsiteY0" fmla="*/ 77819 h 126206"/>
                    <a:gd name="connsiteX1" fmla="*/ 95060 w 98869"/>
                    <a:gd name="connsiteY1" fmla="*/ 97917 h 126206"/>
                    <a:gd name="connsiteX2" fmla="*/ 84677 w 98869"/>
                    <a:gd name="connsiteY2" fmla="*/ 113157 h 126206"/>
                    <a:gd name="connsiteX3" fmla="*/ 69056 w 98869"/>
                    <a:gd name="connsiteY3" fmla="*/ 122777 h 126206"/>
                    <a:gd name="connsiteX4" fmla="*/ 49435 w 98869"/>
                    <a:gd name="connsiteY4" fmla="*/ 126206 h 126206"/>
                    <a:gd name="connsiteX5" fmla="*/ 29813 w 98869"/>
                    <a:gd name="connsiteY5" fmla="*/ 122777 h 126206"/>
                    <a:gd name="connsiteX6" fmla="*/ 14097 w 98869"/>
                    <a:gd name="connsiteY6" fmla="*/ 113157 h 126206"/>
                    <a:gd name="connsiteX7" fmla="*/ 3715 w 98869"/>
                    <a:gd name="connsiteY7" fmla="*/ 97917 h 126206"/>
                    <a:gd name="connsiteX8" fmla="*/ 0 w 98869"/>
                    <a:gd name="connsiteY8" fmla="*/ 77819 h 126206"/>
                    <a:gd name="connsiteX9" fmla="*/ 0 w 98869"/>
                    <a:gd name="connsiteY9" fmla="*/ 0 h 126206"/>
                    <a:gd name="connsiteX10" fmla="*/ 22479 w 98869"/>
                    <a:gd name="connsiteY10" fmla="*/ 0 h 126206"/>
                    <a:gd name="connsiteX11" fmla="*/ 22479 w 98869"/>
                    <a:gd name="connsiteY11" fmla="*/ 77057 h 126206"/>
                    <a:gd name="connsiteX12" fmla="*/ 23813 w 98869"/>
                    <a:gd name="connsiteY12" fmla="*/ 86487 h 126206"/>
                    <a:gd name="connsiteX13" fmla="*/ 28289 w 98869"/>
                    <a:gd name="connsiteY13" fmla="*/ 95631 h 126206"/>
                    <a:gd name="connsiteX14" fmla="*/ 36576 w 98869"/>
                    <a:gd name="connsiteY14" fmla="*/ 102489 h 126206"/>
                    <a:gd name="connsiteX15" fmla="*/ 49339 w 98869"/>
                    <a:gd name="connsiteY15" fmla="*/ 105156 h 126206"/>
                    <a:gd name="connsiteX16" fmla="*/ 62103 w 98869"/>
                    <a:gd name="connsiteY16" fmla="*/ 102489 h 126206"/>
                    <a:gd name="connsiteX17" fmla="*/ 70390 w 98869"/>
                    <a:gd name="connsiteY17" fmla="*/ 95631 h 126206"/>
                    <a:gd name="connsiteX18" fmla="*/ 74867 w 98869"/>
                    <a:gd name="connsiteY18" fmla="*/ 86487 h 126206"/>
                    <a:gd name="connsiteX19" fmla="*/ 76200 w 98869"/>
                    <a:gd name="connsiteY19" fmla="*/ 77057 h 126206"/>
                    <a:gd name="connsiteX20" fmla="*/ 76200 w 98869"/>
                    <a:gd name="connsiteY20" fmla="*/ 0 h 126206"/>
                    <a:gd name="connsiteX21" fmla="*/ 98679 w 98869"/>
                    <a:gd name="connsiteY21" fmla="*/ 0 h 126206"/>
                    <a:gd name="connsiteX22" fmla="*/ 98679 w 98869"/>
                    <a:gd name="connsiteY22" fmla="*/ 77819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869" h="126206">
                      <a:moveTo>
                        <a:pt x="98870" y="77819"/>
                      </a:moveTo>
                      <a:cubicBezTo>
                        <a:pt x="98870" y="85249"/>
                        <a:pt x="97631" y="91916"/>
                        <a:pt x="95060" y="97917"/>
                      </a:cubicBezTo>
                      <a:cubicBezTo>
                        <a:pt x="92488" y="103918"/>
                        <a:pt x="89059" y="108966"/>
                        <a:pt x="84677" y="113157"/>
                      </a:cubicBezTo>
                      <a:cubicBezTo>
                        <a:pt x="80296" y="117348"/>
                        <a:pt x="75057" y="120491"/>
                        <a:pt x="69056" y="122777"/>
                      </a:cubicBezTo>
                      <a:cubicBezTo>
                        <a:pt x="63055" y="125063"/>
                        <a:pt x="56483" y="126206"/>
                        <a:pt x="49435" y="126206"/>
                      </a:cubicBezTo>
                      <a:cubicBezTo>
                        <a:pt x="42386" y="126206"/>
                        <a:pt x="35814" y="125063"/>
                        <a:pt x="29813" y="122777"/>
                      </a:cubicBezTo>
                      <a:cubicBezTo>
                        <a:pt x="23813" y="120491"/>
                        <a:pt x="18574" y="117348"/>
                        <a:pt x="14097" y="113157"/>
                      </a:cubicBezTo>
                      <a:cubicBezTo>
                        <a:pt x="9620" y="108966"/>
                        <a:pt x="6191" y="103918"/>
                        <a:pt x="3715" y="97917"/>
                      </a:cubicBezTo>
                      <a:cubicBezTo>
                        <a:pt x="1238" y="91916"/>
                        <a:pt x="0" y="85249"/>
                        <a:pt x="0" y="77819"/>
                      </a:cubicBezTo>
                      <a:lnTo>
                        <a:pt x="0" y="0"/>
                      </a:lnTo>
                      <a:lnTo>
                        <a:pt x="22479" y="0"/>
                      </a:lnTo>
                      <a:lnTo>
                        <a:pt x="22479" y="77057"/>
                      </a:lnTo>
                      <a:cubicBezTo>
                        <a:pt x="22479" y="80105"/>
                        <a:pt x="22955" y="83249"/>
                        <a:pt x="23813" y="86487"/>
                      </a:cubicBezTo>
                      <a:cubicBezTo>
                        <a:pt x="24670" y="89821"/>
                        <a:pt x="26194" y="92869"/>
                        <a:pt x="28289" y="95631"/>
                      </a:cubicBezTo>
                      <a:cubicBezTo>
                        <a:pt x="30385" y="98393"/>
                        <a:pt x="33147" y="100679"/>
                        <a:pt x="36576" y="102489"/>
                      </a:cubicBezTo>
                      <a:cubicBezTo>
                        <a:pt x="40005" y="104299"/>
                        <a:pt x="44291" y="105156"/>
                        <a:pt x="49339" y="105156"/>
                      </a:cubicBezTo>
                      <a:cubicBezTo>
                        <a:pt x="54388" y="105156"/>
                        <a:pt x="58674" y="104299"/>
                        <a:pt x="62103" y="102489"/>
                      </a:cubicBezTo>
                      <a:cubicBezTo>
                        <a:pt x="65532" y="100679"/>
                        <a:pt x="68294" y="98393"/>
                        <a:pt x="70390" y="95631"/>
                      </a:cubicBezTo>
                      <a:cubicBezTo>
                        <a:pt x="72485" y="92869"/>
                        <a:pt x="74009" y="89821"/>
                        <a:pt x="74867" y="86487"/>
                      </a:cubicBezTo>
                      <a:cubicBezTo>
                        <a:pt x="75724" y="83153"/>
                        <a:pt x="76200" y="80010"/>
                        <a:pt x="76200" y="77057"/>
                      </a:cubicBezTo>
                      <a:lnTo>
                        <a:pt x="76200" y="0"/>
                      </a:lnTo>
                      <a:lnTo>
                        <a:pt x="98679" y="0"/>
                      </a:lnTo>
                      <a:lnTo>
                        <a:pt x="98679" y="77819"/>
                      </a:lnTo>
                      <a:close/>
                    </a:path>
                  </a:pathLst>
                </a:custGeom>
                <a:solidFill>
                  <a:srgbClr val="115C80"/>
                </a:solid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78C4F98C-B303-1344-435C-0728F8526DB0}"/>
                    </a:ext>
                  </a:extLst>
                </p:cNvPr>
                <p:cNvSpPr/>
                <p:nvPr/>
              </p:nvSpPr>
              <p:spPr>
                <a:xfrm>
                  <a:off x="2751105" y="1253966"/>
                  <a:ext cx="98774" cy="125825"/>
                </a:xfrm>
                <a:custGeom>
                  <a:avLst/>
                  <a:gdLst>
                    <a:gd name="connsiteX0" fmla="*/ 40386 w 98774"/>
                    <a:gd name="connsiteY0" fmla="*/ 18002 h 125825"/>
                    <a:gd name="connsiteX1" fmla="*/ 0 w 98774"/>
                    <a:gd name="connsiteY1" fmla="*/ 18002 h 125825"/>
                    <a:gd name="connsiteX2" fmla="*/ 0 w 98774"/>
                    <a:gd name="connsiteY2" fmla="*/ 0 h 125825"/>
                    <a:gd name="connsiteX3" fmla="*/ 98774 w 98774"/>
                    <a:gd name="connsiteY3" fmla="*/ 0 h 125825"/>
                    <a:gd name="connsiteX4" fmla="*/ 98774 w 98774"/>
                    <a:gd name="connsiteY4" fmla="*/ 18002 h 125825"/>
                    <a:gd name="connsiteX5" fmla="*/ 62865 w 98774"/>
                    <a:gd name="connsiteY5" fmla="*/ 18002 h 125825"/>
                    <a:gd name="connsiteX6" fmla="*/ 62865 w 98774"/>
                    <a:gd name="connsiteY6" fmla="*/ 125825 h 125825"/>
                    <a:gd name="connsiteX7" fmla="*/ 40386 w 98774"/>
                    <a:gd name="connsiteY7" fmla="*/ 125825 h 125825"/>
                    <a:gd name="connsiteX8" fmla="*/ 40386 w 98774"/>
                    <a:gd name="connsiteY8" fmla="*/ 18002 h 1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4" h="125825">
                      <a:moveTo>
                        <a:pt x="40386" y="18002"/>
                      </a:moveTo>
                      <a:lnTo>
                        <a:pt x="0" y="18002"/>
                      </a:lnTo>
                      <a:lnTo>
                        <a:pt x="0" y="0"/>
                      </a:lnTo>
                      <a:lnTo>
                        <a:pt x="98774" y="0"/>
                      </a:lnTo>
                      <a:lnTo>
                        <a:pt x="98774" y="18002"/>
                      </a:lnTo>
                      <a:lnTo>
                        <a:pt x="62865" y="18002"/>
                      </a:lnTo>
                      <a:lnTo>
                        <a:pt x="62865" y="125825"/>
                      </a:lnTo>
                      <a:lnTo>
                        <a:pt x="40386" y="125825"/>
                      </a:lnTo>
                      <a:lnTo>
                        <a:pt x="40386" y="18002"/>
                      </a:lnTo>
                      <a:close/>
                    </a:path>
                  </a:pathLst>
                </a:custGeom>
                <a:solidFill>
                  <a:srgbClr val="115C80"/>
                </a:solid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79266596-9604-C282-8A0D-6CADD9DABA6B}"/>
                    </a:ext>
                  </a:extLst>
                </p:cNvPr>
                <p:cNvSpPr/>
                <p:nvPr/>
              </p:nvSpPr>
              <p:spPr>
                <a:xfrm>
                  <a:off x="2863310" y="1254061"/>
                  <a:ext cx="85344" cy="121348"/>
                </a:xfrm>
                <a:custGeom>
                  <a:avLst/>
                  <a:gdLst>
                    <a:gd name="connsiteX0" fmla="*/ 0 w 85344"/>
                    <a:gd name="connsiteY0" fmla="*/ 0 h 121348"/>
                    <a:gd name="connsiteX1" fmla="*/ 80867 w 85344"/>
                    <a:gd name="connsiteY1" fmla="*/ 0 h 121348"/>
                    <a:gd name="connsiteX2" fmla="*/ 80867 w 85344"/>
                    <a:gd name="connsiteY2" fmla="*/ 18002 h 121348"/>
                    <a:gd name="connsiteX3" fmla="*/ 22479 w 85344"/>
                    <a:gd name="connsiteY3" fmla="*/ 18002 h 121348"/>
                    <a:gd name="connsiteX4" fmla="*/ 22479 w 85344"/>
                    <a:gd name="connsiteY4" fmla="*/ 53912 h 121348"/>
                    <a:gd name="connsiteX5" fmla="*/ 80867 w 85344"/>
                    <a:gd name="connsiteY5" fmla="*/ 53912 h 121348"/>
                    <a:gd name="connsiteX6" fmla="*/ 80867 w 85344"/>
                    <a:gd name="connsiteY6" fmla="*/ 71914 h 121348"/>
                    <a:gd name="connsiteX7" fmla="*/ 22479 w 85344"/>
                    <a:gd name="connsiteY7" fmla="*/ 71914 h 121348"/>
                    <a:gd name="connsiteX8" fmla="*/ 22479 w 85344"/>
                    <a:gd name="connsiteY8" fmla="*/ 103346 h 121348"/>
                    <a:gd name="connsiteX9" fmla="*/ 85344 w 85344"/>
                    <a:gd name="connsiteY9" fmla="*/ 103346 h 121348"/>
                    <a:gd name="connsiteX10" fmla="*/ 85344 w 85344"/>
                    <a:gd name="connsiteY10" fmla="*/ 121348 h 121348"/>
                    <a:gd name="connsiteX11" fmla="*/ 0 w 85344"/>
                    <a:gd name="connsiteY11" fmla="*/ 121348 h 121348"/>
                    <a:gd name="connsiteX12" fmla="*/ 0 w 85344"/>
                    <a:gd name="connsiteY12" fmla="*/ 95 h 12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344" h="121348">
                      <a:moveTo>
                        <a:pt x="0" y="0"/>
                      </a:moveTo>
                      <a:lnTo>
                        <a:pt x="80867" y="0"/>
                      </a:lnTo>
                      <a:lnTo>
                        <a:pt x="80867" y="18002"/>
                      </a:lnTo>
                      <a:lnTo>
                        <a:pt x="22479" y="18002"/>
                      </a:lnTo>
                      <a:lnTo>
                        <a:pt x="22479" y="53912"/>
                      </a:lnTo>
                      <a:lnTo>
                        <a:pt x="80867" y="53912"/>
                      </a:lnTo>
                      <a:lnTo>
                        <a:pt x="80867" y="71914"/>
                      </a:lnTo>
                      <a:lnTo>
                        <a:pt x="22479" y="71914"/>
                      </a:lnTo>
                      <a:lnTo>
                        <a:pt x="22479" y="103346"/>
                      </a:lnTo>
                      <a:lnTo>
                        <a:pt x="85344" y="103346"/>
                      </a:lnTo>
                      <a:lnTo>
                        <a:pt x="85344" y="121348"/>
                      </a:lnTo>
                      <a:lnTo>
                        <a:pt x="0" y="121348"/>
                      </a:lnTo>
                      <a:lnTo>
                        <a:pt x="0" y="95"/>
                      </a:lnTo>
                      <a:close/>
                    </a:path>
                  </a:pathLst>
                </a:custGeom>
                <a:solidFill>
                  <a:srgbClr val="115C80"/>
                </a:solidFill>
                <a:ln w="9525" cap="flat">
                  <a:noFill/>
                  <a:prstDash val="solid"/>
                  <a:miter/>
                </a:ln>
              </p:spPr>
              <p:txBody>
                <a:bodyPr rtlCol="0" anchor="ctr"/>
                <a:lstStyle/>
                <a:p>
                  <a:endParaRPr lang="en-US"/>
                </a:p>
              </p:txBody>
            </p:sp>
          </p:grpSp>
          <p:grpSp>
            <p:nvGrpSpPr>
              <p:cNvPr id="309" name="Graphic 1852">
                <a:extLst>
                  <a:ext uri="{FF2B5EF4-FFF2-40B4-BE49-F238E27FC236}">
                    <a16:creationId xmlns:a16="http://schemas.microsoft.com/office/drawing/2014/main" id="{D2F62644-2967-F48B-2A0F-04C31408C944}"/>
                  </a:ext>
                </a:extLst>
              </p:cNvPr>
              <p:cNvGrpSpPr/>
              <p:nvPr/>
            </p:nvGrpSpPr>
            <p:grpSpPr>
              <a:xfrm>
                <a:off x="1866328" y="1452753"/>
                <a:ext cx="1087088" cy="104679"/>
                <a:chOff x="1866328" y="1452753"/>
                <a:chExt cx="1087088" cy="104679"/>
              </a:xfrm>
              <a:solidFill>
                <a:srgbClr val="115C80"/>
              </a:solidFill>
            </p:grpSpPr>
            <p:sp>
              <p:nvSpPr>
                <p:cNvPr id="315" name="Freeform: Shape 314">
                  <a:extLst>
                    <a:ext uri="{FF2B5EF4-FFF2-40B4-BE49-F238E27FC236}">
                      <a16:creationId xmlns:a16="http://schemas.microsoft.com/office/drawing/2014/main" id="{D5EB80AF-4F6F-A5B9-0A05-271C3CD37967}"/>
                    </a:ext>
                  </a:extLst>
                </p:cNvPr>
                <p:cNvSpPr/>
                <p:nvPr/>
              </p:nvSpPr>
              <p:spPr>
                <a:xfrm>
                  <a:off x="1866328" y="1456086"/>
                  <a:ext cx="62864" cy="98869"/>
                </a:xfrm>
                <a:custGeom>
                  <a:avLst/>
                  <a:gdLst>
                    <a:gd name="connsiteX0" fmla="*/ 0 w 62864"/>
                    <a:gd name="connsiteY0" fmla="*/ 0 h 98869"/>
                    <a:gd name="connsiteX1" fmla="*/ 62865 w 62864"/>
                    <a:gd name="connsiteY1" fmla="*/ 0 h 98869"/>
                    <a:gd name="connsiteX2" fmla="*/ 62865 w 62864"/>
                    <a:gd name="connsiteY2" fmla="*/ 18002 h 98869"/>
                    <a:gd name="connsiteX3" fmla="*/ 18002 w 62864"/>
                    <a:gd name="connsiteY3" fmla="*/ 18002 h 98869"/>
                    <a:gd name="connsiteX4" fmla="*/ 18002 w 62864"/>
                    <a:gd name="connsiteY4" fmla="*/ 40481 h 98869"/>
                    <a:gd name="connsiteX5" fmla="*/ 62865 w 62864"/>
                    <a:gd name="connsiteY5" fmla="*/ 40481 h 98869"/>
                    <a:gd name="connsiteX6" fmla="*/ 62865 w 62864"/>
                    <a:gd name="connsiteY6" fmla="*/ 58483 h 98869"/>
                    <a:gd name="connsiteX7" fmla="*/ 18002 w 62864"/>
                    <a:gd name="connsiteY7" fmla="*/ 58483 h 98869"/>
                    <a:gd name="connsiteX8" fmla="*/ 18002 w 62864"/>
                    <a:gd name="connsiteY8" fmla="*/ 98870 h 98869"/>
                    <a:gd name="connsiteX9" fmla="*/ 0 w 62864"/>
                    <a:gd name="connsiteY9" fmla="*/ 98870 h 98869"/>
                    <a:gd name="connsiteX10" fmla="*/ 0 w 62864"/>
                    <a:gd name="connsiteY10" fmla="*/ 95 h 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64" h="98869">
                      <a:moveTo>
                        <a:pt x="0" y="0"/>
                      </a:moveTo>
                      <a:lnTo>
                        <a:pt x="62865" y="0"/>
                      </a:lnTo>
                      <a:lnTo>
                        <a:pt x="62865" y="18002"/>
                      </a:lnTo>
                      <a:lnTo>
                        <a:pt x="18002" y="18002"/>
                      </a:lnTo>
                      <a:lnTo>
                        <a:pt x="18002" y="40481"/>
                      </a:lnTo>
                      <a:lnTo>
                        <a:pt x="62865" y="40481"/>
                      </a:lnTo>
                      <a:lnTo>
                        <a:pt x="62865" y="58483"/>
                      </a:lnTo>
                      <a:lnTo>
                        <a:pt x="18002" y="58483"/>
                      </a:lnTo>
                      <a:lnTo>
                        <a:pt x="18002" y="98870"/>
                      </a:lnTo>
                      <a:lnTo>
                        <a:pt x="0" y="98870"/>
                      </a:lnTo>
                      <a:lnTo>
                        <a:pt x="0" y="95"/>
                      </a:lnTo>
                      <a:close/>
                    </a:path>
                  </a:pathLst>
                </a:custGeom>
                <a:solidFill>
                  <a:srgbClr val="115C80"/>
                </a:solid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7BEFE98-555E-7B42-8291-357FA9EEDB03}"/>
                    </a:ext>
                  </a:extLst>
                </p:cNvPr>
                <p:cNvSpPr/>
                <p:nvPr/>
              </p:nvSpPr>
              <p:spPr>
                <a:xfrm>
                  <a:off x="1942814" y="1452753"/>
                  <a:ext cx="105632" cy="104679"/>
                </a:xfrm>
                <a:custGeom>
                  <a:avLst/>
                  <a:gdLst>
                    <a:gd name="connsiteX0" fmla="*/ 0 w 105632"/>
                    <a:gd name="connsiteY0" fmla="*/ 52768 h 104679"/>
                    <a:gd name="connsiteX1" fmla="*/ 3905 w 105632"/>
                    <a:gd name="connsiteY1" fmla="*/ 31051 h 104679"/>
                    <a:gd name="connsiteX2" fmla="*/ 14859 w 105632"/>
                    <a:gd name="connsiteY2" fmla="*/ 14383 h 104679"/>
                    <a:gd name="connsiteX3" fmla="*/ 31433 w 105632"/>
                    <a:gd name="connsiteY3" fmla="*/ 3715 h 104679"/>
                    <a:gd name="connsiteX4" fmla="*/ 52578 w 105632"/>
                    <a:gd name="connsiteY4" fmla="*/ 0 h 104679"/>
                    <a:gd name="connsiteX5" fmla="*/ 74009 w 105632"/>
                    <a:gd name="connsiteY5" fmla="*/ 3429 h 104679"/>
                    <a:gd name="connsiteX6" fmla="*/ 90773 w 105632"/>
                    <a:gd name="connsiteY6" fmla="*/ 13906 h 104679"/>
                    <a:gd name="connsiteX7" fmla="*/ 101727 w 105632"/>
                    <a:gd name="connsiteY7" fmla="*/ 30480 h 104679"/>
                    <a:gd name="connsiteX8" fmla="*/ 105632 w 105632"/>
                    <a:gd name="connsiteY8" fmla="*/ 52197 h 104679"/>
                    <a:gd name="connsiteX9" fmla="*/ 101727 w 105632"/>
                    <a:gd name="connsiteY9" fmla="*/ 73438 h 104679"/>
                    <a:gd name="connsiteX10" fmla="*/ 90773 w 105632"/>
                    <a:gd name="connsiteY10" fmla="*/ 89916 h 104679"/>
                    <a:gd name="connsiteX11" fmla="*/ 74009 w 105632"/>
                    <a:gd name="connsiteY11" fmla="*/ 100679 h 104679"/>
                    <a:gd name="connsiteX12" fmla="*/ 52578 w 105632"/>
                    <a:gd name="connsiteY12" fmla="*/ 104680 h 104679"/>
                    <a:gd name="connsiteX13" fmla="*/ 31433 w 105632"/>
                    <a:gd name="connsiteY13" fmla="*/ 100965 h 104679"/>
                    <a:gd name="connsiteX14" fmla="*/ 14859 w 105632"/>
                    <a:gd name="connsiteY14" fmla="*/ 90392 h 104679"/>
                    <a:gd name="connsiteX15" fmla="*/ 3905 w 105632"/>
                    <a:gd name="connsiteY15" fmla="*/ 74009 h 104679"/>
                    <a:gd name="connsiteX16" fmla="*/ 0 w 105632"/>
                    <a:gd name="connsiteY16" fmla="*/ 52768 h 104679"/>
                    <a:gd name="connsiteX17" fmla="*/ 18574 w 105632"/>
                    <a:gd name="connsiteY17" fmla="*/ 51625 h 104679"/>
                    <a:gd name="connsiteX18" fmla="*/ 21050 w 105632"/>
                    <a:gd name="connsiteY18" fmla="*/ 66389 h 104679"/>
                    <a:gd name="connsiteX19" fmla="*/ 28004 w 105632"/>
                    <a:gd name="connsiteY19" fmla="*/ 78105 h 104679"/>
                    <a:gd name="connsiteX20" fmla="*/ 38767 w 105632"/>
                    <a:gd name="connsiteY20" fmla="*/ 85820 h 104679"/>
                    <a:gd name="connsiteX21" fmla="*/ 52768 w 105632"/>
                    <a:gd name="connsiteY21" fmla="*/ 88678 h 104679"/>
                    <a:gd name="connsiteX22" fmla="*/ 66866 w 105632"/>
                    <a:gd name="connsiteY22" fmla="*/ 85820 h 104679"/>
                    <a:gd name="connsiteX23" fmla="*/ 77724 w 105632"/>
                    <a:gd name="connsiteY23" fmla="*/ 78105 h 104679"/>
                    <a:gd name="connsiteX24" fmla="*/ 84677 w 105632"/>
                    <a:gd name="connsiteY24" fmla="*/ 66389 h 104679"/>
                    <a:gd name="connsiteX25" fmla="*/ 87154 w 105632"/>
                    <a:gd name="connsiteY25" fmla="*/ 51625 h 104679"/>
                    <a:gd name="connsiteX26" fmla="*/ 84677 w 105632"/>
                    <a:gd name="connsiteY26" fmla="*/ 37719 h 104679"/>
                    <a:gd name="connsiteX27" fmla="*/ 77724 w 105632"/>
                    <a:gd name="connsiteY27" fmla="*/ 26384 h 104679"/>
                    <a:gd name="connsiteX28" fmla="*/ 66866 w 105632"/>
                    <a:gd name="connsiteY28" fmla="*/ 18764 h 104679"/>
                    <a:gd name="connsiteX29" fmla="*/ 52768 w 105632"/>
                    <a:gd name="connsiteY29" fmla="*/ 16002 h 104679"/>
                    <a:gd name="connsiteX30" fmla="*/ 38767 w 105632"/>
                    <a:gd name="connsiteY30" fmla="*/ 18764 h 104679"/>
                    <a:gd name="connsiteX31" fmla="*/ 28004 w 105632"/>
                    <a:gd name="connsiteY31" fmla="*/ 26384 h 104679"/>
                    <a:gd name="connsiteX32" fmla="*/ 21050 w 105632"/>
                    <a:gd name="connsiteY32" fmla="*/ 37719 h 104679"/>
                    <a:gd name="connsiteX33" fmla="*/ 18574 w 105632"/>
                    <a:gd name="connsiteY33" fmla="*/ 51625 h 10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5632" h="104679">
                      <a:moveTo>
                        <a:pt x="0" y="52768"/>
                      </a:moveTo>
                      <a:cubicBezTo>
                        <a:pt x="0" y="44767"/>
                        <a:pt x="1333" y="37529"/>
                        <a:pt x="3905" y="31051"/>
                      </a:cubicBezTo>
                      <a:cubicBezTo>
                        <a:pt x="6572" y="24575"/>
                        <a:pt x="10192" y="18955"/>
                        <a:pt x="14859" y="14383"/>
                      </a:cubicBezTo>
                      <a:cubicBezTo>
                        <a:pt x="19526" y="9811"/>
                        <a:pt x="25051" y="6286"/>
                        <a:pt x="31433" y="3715"/>
                      </a:cubicBezTo>
                      <a:cubicBezTo>
                        <a:pt x="37814" y="1238"/>
                        <a:pt x="44958" y="0"/>
                        <a:pt x="52578" y="0"/>
                      </a:cubicBezTo>
                      <a:cubicBezTo>
                        <a:pt x="60388" y="0"/>
                        <a:pt x="67532" y="1048"/>
                        <a:pt x="74009" y="3429"/>
                      </a:cubicBezTo>
                      <a:cubicBezTo>
                        <a:pt x="80486" y="5810"/>
                        <a:pt x="86106" y="9334"/>
                        <a:pt x="90773" y="13906"/>
                      </a:cubicBezTo>
                      <a:cubicBezTo>
                        <a:pt x="95441" y="18479"/>
                        <a:pt x="99155" y="24003"/>
                        <a:pt x="101727" y="30480"/>
                      </a:cubicBezTo>
                      <a:cubicBezTo>
                        <a:pt x="104299" y="36957"/>
                        <a:pt x="105632" y="44196"/>
                        <a:pt x="105632" y="52197"/>
                      </a:cubicBezTo>
                      <a:cubicBezTo>
                        <a:pt x="105632" y="60198"/>
                        <a:pt x="104299" y="67056"/>
                        <a:pt x="101727" y="73438"/>
                      </a:cubicBezTo>
                      <a:cubicBezTo>
                        <a:pt x="99060" y="79819"/>
                        <a:pt x="95441" y="85344"/>
                        <a:pt x="90773" y="89916"/>
                      </a:cubicBezTo>
                      <a:cubicBezTo>
                        <a:pt x="86106" y="94488"/>
                        <a:pt x="80486" y="98108"/>
                        <a:pt x="74009" y="100679"/>
                      </a:cubicBezTo>
                      <a:cubicBezTo>
                        <a:pt x="67532" y="103251"/>
                        <a:pt x="60388" y="104584"/>
                        <a:pt x="52578" y="104680"/>
                      </a:cubicBezTo>
                      <a:cubicBezTo>
                        <a:pt x="44863" y="104680"/>
                        <a:pt x="37814" y="103442"/>
                        <a:pt x="31433" y="100965"/>
                      </a:cubicBezTo>
                      <a:cubicBezTo>
                        <a:pt x="24955" y="98488"/>
                        <a:pt x="19431" y="94964"/>
                        <a:pt x="14859" y="90392"/>
                      </a:cubicBezTo>
                      <a:cubicBezTo>
                        <a:pt x="10192" y="85820"/>
                        <a:pt x="6572" y="80391"/>
                        <a:pt x="3905" y="74009"/>
                      </a:cubicBezTo>
                      <a:cubicBezTo>
                        <a:pt x="1238" y="67627"/>
                        <a:pt x="0" y="60579"/>
                        <a:pt x="0" y="52768"/>
                      </a:cubicBezTo>
                      <a:close/>
                      <a:moveTo>
                        <a:pt x="18574" y="51625"/>
                      </a:moveTo>
                      <a:cubicBezTo>
                        <a:pt x="18574" y="56959"/>
                        <a:pt x="19431" y="61913"/>
                        <a:pt x="21050" y="66389"/>
                      </a:cubicBezTo>
                      <a:cubicBezTo>
                        <a:pt x="22670" y="70866"/>
                        <a:pt x="25051" y="74771"/>
                        <a:pt x="28004" y="78105"/>
                      </a:cubicBezTo>
                      <a:cubicBezTo>
                        <a:pt x="31051" y="81343"/>
                        <a:pt x="34576" y="84010"/>
                        <a:pt x="38767" y="85820"/>
                      </a:cubicBezTo>
                      <a:cubicBezTo>
                        <a:pt x="42958" y="87725"/>
                        <a:pt x="47625" y="88678"/>
                        <a:pt x="52768" y="88678"/>
                      </a:cubicBezTo>
                      <a:cubicBezTo>
                        <a:pt x="57912" y="88678"/>
                        <a:pt x="62579" y="87725"/>
                        <a:pt x="66866" y="85820"/>
                      </a:cubicBezTo>
                      <a:cubicBezTo>
                        <a:pt x="71056" y="83915"/>
                        <a:pt x="74676" y="81343"/>
                        <a:pt x="77724" y="78105"/>
                      </a:cubicBezTo>
                      <a:cubicBezTo>
                        <a:pt x="80677" y="74867"/>
                        <a:pt x="83058" y="70961"/>
                        <a:pt x="84677" y="66389"/>
                      </a:cubicBezTo>
                      <a:cubicBezTo>
                        <a:pt x="86296" y="61913"/>
                        <a:pt x="87154" y="56959"/>
                        <a:pt x="87154" y="51625"/>
                      </a:cubicBezTo>
                      <a:cubicBezTo>
                        <a:pt x="87154" y="46672"/>
                        <a:pt x="86296" y="42005"/>
                        <a:pt x="84677" y="37719"/>
                      </a:cubicBezTo>
                      <a:cubicBezTo>
                        <a:pt x="83058" y="33433"/>
                        <a:pt x="80677" y="29623"/>
                        <a:pt x="77724" y="26384"/>
                      </a:cubicBezTo>
                      <a:cubicBezTo>
                        <a:pt x="74676" y="23146"/>
                        <a:pt x="71152" y="20574"/>
                        <a:pt x="66866" y="18764"/>
                      </a:cubicBezTo>
                      <a:cubicBezTo>
                        <a:pt x="62579" y="16954"/>
                        <a:pt x="57912" y="16002"/>
                        <a:pt x="52768" y="16002"/>
                      </a:cubicBezTo>
                      <a:cubicBezTo>
                        <a:pt x="47625" y="16002"/>
                        <a:pt x="42958" y="16954"/>
                        <a:pt x="38767" y="18764"/>
                      </a:cubicBezTo>
                      <a:cubicBezTo>
                        <a:pt x="34576" y="20574"/>
                        <a:pt x="31051" y="23146"/>
                        <a:pt x="28004" y="26384"/>
                      </a:cubicBezTo>
                      <a:cubicBezTo>
                        <a:pt x="25051" y="29623"/>
                        <a:pt x="22670" y="33433"/>
                        <a:pt x="21050" y="37719"/>
                      </a:cubicBezTo>
                      <a:cubicBezTo>
                        <a:pt x="19431" y="42005"/>
                        <a:pt x="18574" y="46672"/>
                        <a:pt x="18574" y="51625"/>
                      </a:cubicBezTo>
                      <a:close/>
                    </a:path>
                  </a:pathLst>
                </a:custGeom>
                <a:solidFill>
                  <a:srgbClr val="115C80"/>
                </a:solid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4F3165BF-1501-3429-A411-46C63C4642C9}"/>
                    </a:ext>
                  </a:extLst>
                </p:cNvPr>
                <p:cNvSpPr/>
                <p:nvPr/>
              </p:nvSpPr>
              <p:spPr>
                <a:xfrm>
                  <a:off x="2061305" y="1452753"/>
                  <a:ext cx="105632" cy="104679"/>
                </a:xfrm>
                <a:custGeom>
                  <a:avLst/>
                  <a:gdLst>
                    <a:gd name="connsiteX0" fmla="*/ 0 w 105632"/>
                    <a:gd name="connsiteY0" fmla="*/ 52768 h 104679"/>
                    <a:gd name="connsiteX1" fmla="*/ 3905 w 105632"/>
                    <a:gd name="connsiteY1" fmla="*/ 31051 h 104679"/>
                    <a:gd name="connsiteX2" fmla="*/ 14859 w 105632"/>
                    <a:gd name="connsiteY2" fmla="*/ 14383 h 104679"/>
                    <a:gd name="connsiteX3" fmla="*/ 31433 w 105632"/>
                    <a:gd name="connsiteY3" fmla="*/ 3715 h 104679"/>
                    <a:gd name="connsiteX4" fmla="*/ 52578 w 105632"/>
                    <a:gd name="connsiteY4" fmla="*/ 0 h 104679"/>
                    <a:gd name="connsiteX5" fmla="*/ 74009 w 105632"/>
                    <a:gd name="connsiteY5" fmla="*/ 3429 h 104679"/>
                    <a:gd name="connsiteX6" fmla="*/ 90773 w 105632"/>
                    <a:gd name="connsiteY6" fmla="*/ 13906 h 104679"/>
                    <a:gd name="connsiteX7" fmla="*/ 101727 w 105632"/>
                    <a:gd name="connsiteY7" fmla="*/ 30480 h 104679"/>
                    <a:gd name="connsiteX8" fmla="*/ 105632 w 105632"/>
                    <a:gd name="connsiteY8" fmla="*/ 52197 h 104679"/>
                    <a:gd name="connsiteX9" fmla="*/ 101727 w 105632"/>
                    <a:gd name="connsiteY9" fmla="*/ 73438 h 104679"/>
                    <a:gd name="connsiteX10" fmla="*/ 90773 w 105632"/>
                    <a:gd name="connsiteY10" fmla="*/ 89916 h 104679"/>
                    <a:gd name="connsiteX11" fmla="*/ 74009 w 105632"/>
                    <a:gd name="connsiteY11" fmla="*/ 100679 h 104679"/>
                    <a:gd name="connsiteX12" fmla="*/ 52578 w 105632"/>
                    <a:gd name="connsiteY12" fmla="*/ 104680 h 104679"/>
                    <a:gd name="connsiteX13" fmla="*/ 31433 w 105632"/>
                    <a:gd name="connsiteY13" fmla="*/ 100965 h 104679"/>
                    <a:gd name="connsiteX14" fmla="*/ 14859 w 105632"/>
                    <a:gd name="connsiteY14" fmla="*/ 90392 h 104679"/>
                    <a:gd name="connsiteX15" fmla="*/ 3905 w 105632"/>
                    <a:gd name="connsiteY15" fmla="*/ 74009 h 104679"/>
                    <a:gd name="connsiteX16" fmla="*/ 0 w 105632"/>
                    <a:gd name="connsiteY16" fmla="*/ 52768 h 104679"/>
                    <a:gd name="connsiteX17" fmla="*/ 18574 w 105632"/>
                    <a:gd name="connsiteY17" fmla="*/ 51625 h 104679"/>
                    <a:gd name="connsiteX18" fmla="*/ 21050 w 105632"/>
                    <a:gd name="connsiteY18" fmla="*/ 66389 h 104679"/>
                    <a:gd name="connsiteX19" fmla="*/ 28004 w 105632"/>
                    <a:gd name="connsiteY19" fmla="*/ 78105 h 104679"/>
                    <a:gd name="connsiteX20" fmla="*/ 38767 w 105632"/>
                    <a:gd name="connsiteY20" fmla="*/ 85820 h 104679"/>
                    <a:gd name="connsiteX21" fmla="*/ 52768 w 105632"/>
                    <a:gd name="connsiteY21" fmla="*/ 88678 h 104679"/>
                    <a:gd name="connsiteX22" fmla="*/ 66865 w 105632"/>
                    <a:gd name="connsiteY22" fmla="*/ 85820 h 104679"/>
                    <a:gd name="connsiteX23" fmla="*/ 77724 w 105632"/>
                    <a:gd name="connsiteY23" fmla="*/ 78105 h 104679"/>
                    <a:gd name="connsiteX24" fmla="*/ 84677 w 105632"/>
                    <a:gd name="connsiteY24" fmla="*/ 66389 h 104679"/>
                    <a:gd name="connsiteX25" fmla="*/ 87154 w 105632"/>
                    <a:gd name="connsiteY25" fmla="*/ 51625 h 104679"/>
                    <a:gd name="connsiteX26" fmla="*/ 84677 w 105632"/>
                    <a:gd name="connsiteY26" fmla="*/ 37719 h 104679"/>
                    <a:gd name="connsiteX27" fmla="*/ 77724 w 105632"/>
                    <a:gd name="connsiteY27" fmla="*/ 26384 h 104679"/>
                    <a:gd name="connsiteX28" fmla="*/ 66865 w 105632"/>
                    <a:gd name="connsiteY28" fmla="*/ 18764 h 104679"/>
                    <a:gd name="connsiteX29" fmla="*/ 52768 w 105632"/>
                    <a:gd name="connsiteY29" fmla="*/ 16002 h 104679"/>
                    <a:gd name="connsiteX30" fmla="*/ 38767 w 105632"/>
                    <a:gd name="connsiteY30" fmla="*/ 18764 h 104679"/>
                    <a:gd name="connsiteX31" fmla="*/ 28004 w 105632"/>
                    <a:gd name="connsiteY31" fmla="*/ 26384 h 104679"/>
                    <a:gd name="connsiteX32" fmla="*/ 21050 w 105632"/>
                    <a:gd name="connsiteY32" fmla="*/ 37719 h 104679"/>
                    <a:gd name="connsiteX33" fmla="*/ 18574 w 105632"/>
                    <a:gd name="connsiteY33" fmla="*/ 51625 h 10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5632" h="104679">
                      <a:moveTo>
                        <a:pt x="0" y="52768"/>
                      </a:moveTo>
                      <a:cubicBezTo>
                        <a:pt x="0" y="44767"/>
                        <a:pt x="1333" y="37529"/>
                        <a:pt x="3905" y="31051"/>
                      </a:cubicBezTo>
                      <a:cubicBezTo>
                        <a:pt x="6572" y="24575"/>
                        <a:pt x="10192" y="18955"/>
                        <a:pt x="14859" y="14383"/>
                      </a:cubicBezTo>
                      <a:cubicBezTo>
                        <a:pt x="19526" y="9811"/>
                        <a:pt x="25051" y="6286"/>
                        <a:pt x="31433" y="3715"/>
                      </a:cubicBezTo>
                      <a:cubicBezTo>
                        <a:pt x="37814" y="1238"/>
                        <a:pt x="44958" y="0"/>
                        <a:pt x="52578" y="0"/>
                      </a:cubicBezTo>
                      <a:cubicBezTo>
                        <a:pt x="60388" y="0"/>
                        <a:pt x="67532" y="1048"/>
                        <a:pt x="74009" y="3429"/>
                      </a:cubicBezTo>
                      <a:cubicBezTo>
                        <a:pt x="80486" y="5810"/>
                        <a:pt x="86106" y="9334"/>
                        <a:pt x="90773" y="13906"/>
                      </a:cubicBezTo>
                      <a:cubicBezTo>
                        <a:pt x="95440" y="18479"/>
                        <a:pt x="99155" y="24003"/>
                        <a:pt x="101727" y="30480"/>
                      </a:cubicBezTo>
                      <a:cubicBezTo>
                        <a:pt x="104299" y="36957"/>
                        <a:pt x="105632" y="44196"/>
                        <a:pt x="105632" y="52197"/>
                      </a:cubicBezTo>
                      <a:cubicBezTo>
                        <a:pt x="105632" y="60198"/>
                        <a:pt x="104299" y="67056"/>
                        <a:pt x="101727" y="73438"/>
                      </a:cubicBezTo>
                      <a:cubicBezTo>
                        <a:pt x="99060" y="79819"/>
                        <a:pt x="95440" y="85344"/>
                        <a:pt x="90773" y="89916"/>
                      </a:cubicBezTo>
                      <a:cubicBezTo>
                        <a:pt x="86106" y="94488"/>
                        <a:pt x="80486" y="98108"/>
                        <a:pt x="74009" y="100679"/>
                      </a:cubicBezTo>
                      <a:cubicBezTo>
                        <a:pt x="67532" y="103251"/>
                        <a:pt x="60388" y="104584"/>
                        <a:pt x="52578" y="104680"/>
                      </a:cubicBezTo>
                      <a:cubicBezTo>
                        <a:pt x="44863" y="104680"/>
                        <a:pt x="37814" y="103442"/>
                        <a:pt x="31433" y="100965"/>
                      </a:cubicBezTo>
                      <a:cubicBezTo>
                        <a:pt x="24955" y="98488"/>
                        <a:pt x="19431" y="94964"/>
                        <a:pt x="14859" y="90392"/>
                      </a:cubicBezTo>
                      <a:cubicBezTo>
                        <a:pt x="10192" y="85820"/>
                        <a:pt x="6572" y="80391"/>
                        <a:pt x="3905" y="74009"/>
                      </a:cubicBezTo>
                      <a:cubicBezTo>
                        <a:pt x="1238" y="67627"/>
                        <a:pt x="0" y="60579"/>
                        <a:pt x="0" y="52768"/>
                      </a:cubicBezTo>
                      <a:close/>
                      <a:moveTo>
                        <a:pt x="18574" y="51625"/>
                      </a:moveTo>
                      <a:cubicBezTo>
                        <a:pt x="18574" y="56959"/>
                        <a:pt x="19431" y="61913"/>
                        <a:pt x="21050" y="66389"/>
                      </a:cubicBezTo>
                      <a:cubicBezTo>
                        <a:pt x="22669" y="70866"/>
                        <a:pt x="25051" y="74771"/>
                        <a:pt x="28004" y="78105"/>
                      </a:cubicBezTo>
                      <a:cubicBezTo>
                        <a:pt x="31051" y="81343"/>
                        <a:pt x="34576" y="84010"/>
                        <a:pt x="38767" y="85820"/>
                      </a:cubicBezTo>
                      <a:cubicBezTo>
                        <a:pt x="42958" y="87725"/>
                        <a:pt x="47625" y="88678"/>
                        <a:pt x="52768" y="88678"/>
                      </a:cubicBezTo>
                      <a:cubicBezTo>
                        <a:pt x="57912" y="88678"/>
                        <a:pt x="62579" y="87725"/>
                        <a:pt x="66865" y="85820"/>
                      </a:cubicBezTo>
                      <a:cubicBezTo>
                        <a:pt x="71056" y="83915"/>
                        <a:pt x="74676" y="81343"/>
                        <a:pt x="77724" y="78105"/>
                      </a:cubicBezTo>
                      <a:cubicBezTo>
                        <a:pt x="80677" y="74867"/>
                        <a:pt x="83058" y="70961"/>
                        <a:pt x="84677" y="66389"/>
                      </a:cubicBezTo>
                      <a:cubicBezTo>
                        <a:pt x="86296" y="61913"/>
                        <a:pt x="87154" y="56959"/>
                        <a:pt x="87154" y="51625"/>
                      </a:cubicBezTo>
                      <a:cubicBezTo>
                        <a:pt x="87154" y="46672"/>
                        <a:pt x="86296" y="42005"/>
                        <a:pt x="84677" y="37719"/>
                      </a:cubicBezTo>
                      <a:cubicBezTo>
                        <a:pt x="83058" y="33433"/>
                        <a:pt x="80677" y="29623"/>
                        <a:pt x="77724" y="26384"/>
                      </a:cubicBezTo>
                      <a:cubicBezTo>
                        <a:pt x="74676" y="23146"/>
                        <a:pt x="71152" y="20574"/>
                        <a:pt x="66865" y="18764"/>
                      </a:cubicBezTo>
                      <a:cubicBezTo>
                        <a:pt x="62579" y="16954"/>
                        <a:pt x="57912" y="16002"/>
                        <a:pt x="52768" y="16002"/>
                      </a:cubicBezTo>
                      <a:cubicBezTo>
                        <a:pt x="47625" y="16002"/>
                        <a:pt x="42958" y="16954"/>
                        <a:pt x="38767" y="18764"/>
                      </a:cubicBezTo>
                      <a:cubicBezTo>
                        <a:pt x="34576" y="20574"/>
                        <a:pt x="31051" y="23146"/>
                        <a:pt x="28004" y="26384"/>
                      </a:cubicBezTo>
                      <a:cubicBezTo>
                        <a:pt x="25051" y="29623"/>
                        <a:pt x="22669" y="33433"/>
                        <a:pt x="21050" y="37719"/>
                      </a:cubicBezTo>
                      <a:cubicBezTo>
                        <a:pt x="19431" y="42005"/>
                        <a:pt x="18574" y="46672"/>
                        <a:pt x="18574" y="51625"/>
                      </a:cubicBezTo>
                      <a:close/>
                    </a:path>
                  </a:pathLst>
                </a:custGeom>
                <a:solidFill>
                  <a:srgbClr val="115C80"/>
                </a:solid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67315EA4-F3B3-ADA0-5A3C-BEE46DA37BF5}"/>
                    </a:ext>
                  </a:extLst>
                </p:cNvPr>
                <p:cNvSpPr/>
                <p:nvPr/>
              </p:nvSpPr>
              <p:spPr>
                <a:xfrm>
                  <a:off x="2185130" y="1456086"/>
                  <a:ext cx="89154" cy="98869"/>
                </a:xfrm>
                <a:custGeom>
                  <a:avLst/>
                  <a:gdLst>
                    <a:gd name="connsiteX0" fmla="*/ 0 w 89154"/>
                    <a:gd name="connsiteY0" fmla="*/ 0 h 98869"/>
                    <a:gd name="connsiteX1" fmla="*/ 38957 w 89154"/>
                    <a:gd name="connsiteY1" fmla="*/ 0 h 98869"/>
                    <a:gd name="connsiteX2" fmla="*/ 57817 w 89154"/>
                    <a:gd name="connsiteY2" fmla="*/ 3048 h 98869"/>
                    <a:gd name="connsiteX3" fmla="*/ 73819 w 89154"/>
                    <a:gd name="connsiteY3" fmla="*/ 12192 h 98869"/>
                    <a:gd name="connsiteX4" fmla="*/ 84963 w 89154"/>
                    <a:gd name="connsiteY4" fmla="*/ 27623 h 98869"/>
                    <a:gd name="connsiteX5" fmla="*/ 89154 w 89154"/>
                    <a:gd name="connsiteY5" fmla="*/ 49435 h 98869"/>
                    <a:gd name="connsiteX6" fmla="*/ 84296 w 89154"/>
                    <a:gd name="connsiteY6" fmla="*/ 71438 h 98869"/>
                    <a:gd name="connsiteX7" fmla="*/ 71914 w 89154"/>
                    <a:gd name="connsiteY7" fmla="*/ 86773 h 98869"/>
                    <a:gd name="connsiteX8" fmla="*/ 55054 w 89154"/>
                    <a:gd name="connsiteY8" fmla="*/ 95821 h 98869"/>
                    <a:gd name="connsiteX9" fmla="*/ 36862 w 89154"/>
                    <a:gd name="connsiteY9" fmla="*/ 98870 h 98869"/>
                    <a:gd name="connsiteX10" fmla="*/ 0 w 89154"/>
                    <a:gd name="connsiteY10" fmla="*/ 98870 h 98869"/>
                    <a:gd name="connsiteX11" fmla="*/ 0 w 89154"/>
                    <a:gd name="connsiteY11" fmla="*/ 95 h 98869"/>
                    <a:gd name="connsiteX12" fmla="*/ 31147 w 89154"/>
                    <a:gd name="connsiteY12" fmla="*/ 80867 h 98869"/>
                    <a:gd name="connsiteX13" fmla="*/ 46768 w 89154"/>
                    <a:gd name="connsiteY13" fmla="*/ 78962 h 98869"/>
                    <a:gd name="connsiteX14" fmla="*/ 59626 w 89154"/>
                    <a:gd name="connsiteY14" fmla="*/ 73057 h 98869"/>
                    <a:gd name="connsiteX15" fmla="*/ 68294 w 89154"/>
                    <a:gd name="connsiteY15" fmla="*/ 62675 h 98869"/>
                    <a:gd name="connsiteX16" fmla="*/ 71438 w 89154"/>
                    <a:gd name="connsiteY16" fmla="*/ 47149 h 98869"/>
                    <a:gd name="connsiteX17" fmla="*/ 68675 w 89154"/>
                    <a:gd name="connsiteY17" fmla="*/ 31718 h 98869"/>
                    <a:gd name="connsiteX18" fmla="*/ 60865 w 89154"/>
                    <a:gd name="connsiteY18" fmla="*/ 21241 h 98869"/>
                    <a:gd name="connsiteX19" fmla="*/ 49054 w 89154"/>
                    <a:gd name="connsiteY19" fmla="*/ 15335 h 98869"/>
                    <a:gd name="connsiteX20" fmla="*/ 34100 w 89154"/>
                    <a:gd name="connsiteY20" fmla="*/ 13430 h 98869"/>
                    <a:gd name="connsiteX21" fmla="*/ 18002 w 89154"/>
                    <a:gd name="connsiteY21" fmla="*/ 13430 h 98869"/>
                    <a:gd name="connsiteX22" fmla="*/ 18002 w 89154"/>
                    <a:gd name="connsiteY22" fmla="*/ 80772 h 98869"/>
                    <a:gd name="connsiteX23" fmla="*/ 31242 w 89154"/>
                    <a:gd name="connsiteY23" fmla="*/ 80772 h 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154" h="98869">
                      <a:moveTo>
                        <a:pt x="0" y="0"/>
                      </a:moveTo>
                      <a:lnTo>
                        <a:pt x="38957" y="0"/>
                      </a:lnTo>
                      <a:cubicBezTo>
                        <a:pt x="45434" y="0"/>
                        <a:pt x="51721" y="1048"/>
                        <a:pt x="57817" y="3048"/>
                      </a:cubicBezTo>
                      <a:cubicBezTo>
                        <a:pt x="63817" y="5048"/>
                        <a:pt x="69247" y="8096"/>
                        <a:pt x="73819" y="12192"/>
                      </a:cubicBezTo>
                      <a:cubicBezTo>
                        <a:pt x="78486" y="16288"/>
                        <a:pt x="82201" y="21431"/>
                        <a:pt x="84963" y="27623"/>
                      </a:cubicBezTo>
                      <a:cubicBezTo>
                        <a:pt x="87725" y="33814"/>
                        <a:pt x="89154" y="41053"/>
                        <a:pt x="89154" y="49435"/>
                      </a:cubicBezTo>
                      <a:cubicBezTo>
                        <a:pt x="89154" y="57817"/>
                        <a:pt x="87535" y="65246"/>
                        <a:pt x="84296" y="71438"/>
                      </a:cubicBezTo>
                      <a:cubicBezTo>
                        <a:pt x="81058" y="77629"/>
                        <a:pt x="76962" y="82772"/>
                        <a:pt x="71914" y="86773"/>
                      </a:cubicBezTo>
                      <a:cubicBezTo>
                        <a:pt x="66865" y="90773"/>
                        <a:pt x="61246" y="93821"/>
                        <a:pt x="55054" y="95821"/>
                      </a:cubicBezTo>
                      <a:cubicBezTo>
                        <a:pt x="48863" y="97822"/>
                        <a:pt x="42767" y="98870"/>
                        <a:pt x="36862" y="98870"/>
                      </a:cubicBezTo>
                      <a:lnTo>
                        <a:pt x="0" y="98870"/>
                      </a:lnTo>
                      <a:lnTo>
                        <a:pt x="0" y="95"/>
                      </a:lnTo>
                      <a:close/>
                      <a:moveTo>
                        <a:pt x="31147" y="80867"/>
                      </a:moveTo>
                      <a:cubicBezTo>
                        <a:pt x="36671" y="80867"/>
                        <a:pt x="41910" y="80200"/>
                        <a:pt x="46768" y="78962"/>
                      </a:cubicBezTo>
                      <a:cubicBezTo>
                        <a:pt x="51721" y="77724"/>
                        <a:pt x="56007" y="75724"/>
                        <a:pt x="59626" y="73057"/>
                      </a:cubicBezTo>
                      <a:cubicBezTo>
                        <a:pt x="63246" y="70390"/>
                        <a:pt x="66199" y="66961"/>
                        <a:pt x="68294" y="62675"/>
                      </a:cubicBezTo>
                      <a:cubicBezTo>
                        <a:pt x="70390" y="58388"/>
                        <a:pt x="71438" y="53245"/>
                        <a:pt x="71438" y="47149"/>
                      </a:cubicBezTo>
                      <a:cubicBezTo>
                        <a:pt x="71438" y="41053"/>
                        <a:pt x="70485" y="36004"/>
                        <a:pt x="68675" y="31718"/>
                      </a:cubicBezTo>
                      <a:cubicBezTo>
                        <a:pt x="66770" y="27432"/>
                        <a:pt x="64198" y="23908"/>
                        <a:pt x="60865" y="21241"/>
                      </a:cubicBezTo>
                      <a:cubicBezTo>
                        <a:pt x="57531" y="18574"/>
                        <a:pt x="53626" y="16574"/>
                        <a:pt x="49054" y="15335"/>
                      </a:cubicBezTo>
                      <a:cubicBezTo>
                        <a:pt x="44482" y="14097"/>
                        <a:pt x="39529" y="13430"/>
                        <a:pt x="34100" y="13430"/>
                      </a:cubicBezTo>
                      <a:lnTo>
                        <a:pt x="18002" y="13430"/>
                      </a:lnTo>
                      <a:lnTo>
                        <a:pt x="18002" y="80772"/>
                      </a:lnTo>
                      <a:lnTo>
                        <a:pt x="31242" y="80772"/>
                      </a:lnTo>
                      <a:close/>
                    </a:path>
                  </a:pathLst>
                </a:custGeom>
                <a:solidFill>
                  <a:srgbClr val="115C80"/>
                </a:solid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636EED82-C393-E779-C5B4-F053FBA3AC93}"/>
                    </a:ext>
                  </a:extLst>
                </p:cNvPr>
                <p:cNvSpPr/>
                <p:nvPr/>
              </p:nvSpPr>
              <p:spPr>
                <a:xfrm>
                  <a:off x="2329529" y="1452753"/>
                  <a:ext cx="69056" cy="104584"/>
                </a:xfrm>
                <a:custGeom>
                  <a:avLst/>
                  <a:gdLst>
                    <a:gd name="connsiteX0" fmla="*/ 55435 w 69056"/>
                    <a:gd name="connsiteY0" fmla="*/ 23908 h 104584"/>
                    <a:gd name="connsiteX1" fmla="*/ 47911 w 69056"/>
                    <a:gd name="connsiteY1" fmla="*/ 17907 h 104584"/>
                    <a:gd name="connsiteX2" fmla="*/ 38005 w 69056"/>
                    <a:gd name="connsiteY2" fmla="*/ 16002 h 104584"/>
                    <a:gd name="connsiteX3" fmla="*/ 32004 w 69056"/>
                    <a:gd name="connsiteY3" fmla="*/ 16669 h 104584"/>
                    <a:gd name="connsiteX4" fmla="*/ 26765 w 69056"/>
                    <a:gd name="connsiteY4" fmla="*/ 18955 h 104584"/>
                    <a:gd name="connsiteX5" fmla="*/ 23050 w 69056"/>
                    <a:gd name="connsiteY5" fmla="*/ 22955 h 104584"/>
                    <a:gd name="connsiteX6" fmla="*/ 21622 w 69056"/>
                    <a:gd name="connsiteY6" fmla="*/ 28765 h 104584"/>
                    <a:gd name="connsiteX7" fmla="*/ 25146 w 69056"/>
                    <a:gd name="connsiteY7" fmla="*/ 36481 h 104584"/>
                    <a:gd name="connsiteX8" fmla="*/ 33909 w 69056"/>
                    <a:gd name="connsiteY8" fmla="*/ 41148 h 104584"/>
                    <a:gd name="connsiteX9" fmla="*/ 45339 w 69056"/>
                    <a:gd name="connsiteY9" fmla="*/ 44958 h 104584"/>
                    <a:gd name="connsiteX10" fmla="*/ 56769 w 69056"/>
                    <a:gd name="connsiteY10" fmla="*/ 50006 h 104584"/>
                    <a:gd name="connsiteX11" fmla="*/ 65532 w 69056"/>
                    <a:gd name="connsiteY11" fmla="*/ 58579 h 104584"/>
                    <a:gd name="connsiteX12" fmla="*/ 69056 w 69056"/>
                    <a:gd name="connsiteY12" fmla="*/ 72771 h 104584"/>
                    <a:gd name="connsiteX13" fmla="*/ 66103 w 69056"/>
                    <a:gd name="connsiteY13" fmla="*/ 86773 h 104584"/>
                    <a:gd name="connsiteX14" fmla="*/ 58198 w 69056"/>
                    <a:gd name="connsiteY14" fmla="*/ 96679 h 104584"/>
                    <a:gd name="connsiteX15" fmla="*/ 46577 w 69056"/>
                    <a:gd name="connsiteY15" fmla="*/ 102584 h 104584"/>
                    <a:gd name="connsiteX16" fmla="*/ 32671 w 69056"/>
                    <a:gd name="connsiteY16" fmla="*/ 104584 h 104584"/>
                    <a:gd name="connsiteX17" fmla="*/ 14764 w 69056"/>
                    <a:gd name="connsiteY17" fmla="*/ 101441 h 104584"/>
                    <a:gd name="connsiteX18" fmla="*/ 0 w 69056"/>
                    <a:gd name="connsiteY18" fmla="*/ 91059 h 104584"/>
                    <a:gd name="connsiteX19" fmla="*/ 13335 w 69056"/>
                    <a:gd name="connsiteY19" fmla="*/ 78105 h 104584"/>
                    <a:gd name="connsiteX20" fmla="*/ 21812 w 69056"/>
                    <a:gd name="connsiteY20" fmla="*/ 85820 h 104584"/>
                    <a:gd name="connsiteX21" fmla="*/ 32956 w 69056"/>
                    <a:gd name="connsiteY21" fmla="*/ 88583 h 104584"/>
                    <a:gd name="connsiteX22" fmla="*/ 39148 w 69056"/>
                    <a:gd name="connsiteY22" fmla="*/ 87725 h 104584"/>
                    <a:gd name="connsiteX23" fmla="*/ 44767 w 69056"/>
                    <a:gd name="connsiteY23" fmla="*/ 85154 h 104584"/>
                    <a:gd name="connsiteX24" fmla="*/ 48863 w 69056"/>
                    <a:gd name="connsiteY24" fmla="*/ 80867 h 104584"/>
                    <a:gd name="connsiteX25" fmla="*/ 50387 w 69056"/>
                    <a:gd name="connsiteY25" fmla="*/ 74867 h 104584"/>
                    <a:gd name="connsiteX26" fmla="*/ 46863 w 69056"/>
                    <a:gd name="connsiteY26" fmla="*/ 66389 h 104584"/>
                    <a:gd name="connsiteX27" fmla="*/ 38100 w 69056"/>
                    <a:gd name="connsiteY27" fmla="*/ 61436 h 104584"/>
                    <a:gd name="connsiteX28" fmla="*/ 26670 w 69056"/>
                    <a:gd name="connsiteY28" fmla="*/ 57531 h 104584"/>
                    <a:gd name="connsiteX29" fmla="*/ 15240 w 69056"/>
                    <a:gd name="connsiteY29" fmla="*/ 52578 h 104584"/>
                    <a:gd name="connsiteX30" fmla="*/ 6477 w 69056"/>
                    <a:gd name="connsiteY30" fmla="*/ 44101 h 104584"/>
                    <a:gd name="connsiteX31" fmla="*/ 2953 w 69056"/>
                    <a:gd name="connsiteY31" fmla="*/ 30004 h 104584"/>
                    <a:gd name="connsiteX32" fmla="*/ 6096 w 69056"/>
                    <a:gd name="connsiteY32" fmla="*/ 16669 h 104584"/>
                    <a:gd name="connsiteX33" fmla="*/ 14383 w 69056"/>
                    <a:gd name="connsiteY33" fmla="*/ 7334 h 104584"/>
                    <a:gd name="connsiteX34" fmla="*/ 26098 w 69056"/>
                    <a:gd name="connsiteY34" fmla="*/ 1810 h 104584"/>
                    <a:gd name="connsiteX35" fmla="*/ 39624 w 69056"/>
                    <a:gd name="connsiteY35" fmla="*/ 0 h 104584"/>
                    <a:gd name="connsiteX36" fmla="*/ 54864 w 69056"/>
                    <a:gd name="connsiteY36" fmla="*/ 2381 h 104584"/>
                    <a:gd name="connsiteX37" fmla="*/ 68199 w 69056"/>
                    <a:gd name="connsiteY37" fmla="*/ 10287 h 104584"/>
                    <a:gd name="connsiteX38" fmla="*/ 55245 w 69056"/>
                    <a:gd name="connsiteY38" fmla="*/ 23908 h 10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56" h="104584">
                      <a:moveTo>
                        <a:pt x="55435" y="23908"/>
                      </a:moveTo>
                      <a:cubicBezTo>
                        <a:pt x="53530" y="21146"/>
                        <a:pt x="51054" y="19240"/>
                        <a:pt x="47911" y="17907"/>
                      </a:cubicBezTo>
                      <a:cubicBezTo>
                        <a:pt x="44767" y="16669"/>
                        <a:pt x="41434" y="16002"/>
                        <a:pt x="38005" y="16002"/>
                      </a:cubicBezTo>
                      <a:cubicBezTo>
                        <a:pt x="35909" y="16002"/>
                        <a:pt x="33909" y="16192"/>
                        <a:pt x="32004" y="16669"/>
                      </a:cubicBezTo>
                      <a:cubicBezTo>
                        <a:pt x="30099" y="17145"/>
                        <a:pt x="28384" y="17907"/>
                        <a:pt x="26765" y="18955"/>
                      </a:cubicBezTo>
                      <a:cubicBezTo>
                        <a:pt x="25241" y="20002"/>
                        <a:pt x="24003" y="21336"/>
                        <a:pt x="23050" y="22955"/>
                      </a:cubicBezTo>
                      <a:cubicBezTo>
                        <a:pt x="22098" y="24575"/>
                        <a:pt x="21622" y="26575"/>
                        <a:pt x="21622" y="28765"/>
                      </a:cubicBezTo>
                      <a:cubicBezTo>
                        <a:pt x="21622" y="32099"/>
                        <a:pt x="22765" y="34766"/>
                        <a:pt x="25146" y="36481"/>
                      </a:cubicBezTo>
                      <a:cubicBezTo>
                        <a:pt x="27527" y="38290"/>
                        <a:pt x="30385" y="39814"/>
                        <a:pt x="33909" y="41148"/>
                      </a:cubicBezTo>
                      <a:cubicBezTo>
                        <a:pt x="37338" y="42481"/>
                        <a:pt x="41148" y="43720"/>
                        <a:pt x="45339" y="44958"/>
                      </a:cubicBezTo>
                      <a:cubicBezTo>
                        <a:pt x="49530" y="46196"/>
                        <a:pt x="53245" y="47911"/>
                        <a:pt x="56769" y="50006"/>
                      </a:cubicBezTo>
                      <a:cubicBezTo>
                        <a:pt x="60293" y="52102"/>
                        <a:pt x="63151" y="55054"/>
                        <a:pt x="65532" y="58579"/>
                      </a:cubicBezTo>
                      <a:cubicBezTo>
                        <a:pt x="67913" y="62103"/>
                        <a:pt x="69056" y="66865"/>
                        <a:pt x="69056" y="72771"/>
                      </a:cubicBezTo>
                      <a:cubicBezTo>
                        <a:pt x="69056" y="78105"/>
                        <a:pt x="68104" y="82772"/>
                        <a:pt x="66103" y="86773"/>
                      </a:cubicBezTo>
                      <a:cubicBezTo>
                        <a:pt x="64103" y="90773"/>
                        <a:pt x="61436" y="94107"/>
                        <a:pt x="58198" y="96679"/>
                      </a:cubicBezTo>
                      <a:cubicBezTo>
                        <a:pt x="54864" y="99346"/>
                        <a:pt x="50959" y="101251"/>
                        <a:pt x="46577" y="102584"/>
                      </a:cubicBezTo>
                      <a:cubicBezTo>
                        <a:pt x="42196" y="103918"/>
                        <a:pt x="37528" y="104584"/>
                        <a:pt x="32671" y="104584"/>
                      </a:cubicBezTo>
                      <a:cubicBezTo>
                        <a:pt x="26479" y="104584"/>
                        <a:pt x="20479" y="103537"/>
                        <a:pt x="14764" y="101441"/>
                      </a:cubicBezTo>
                      <a:cubicBezTo>
                        <a:pt x="9049" y="99346"/>
                        <a:pt x="4096" y="95917"/>
                        <a:pt x="0" y="91059"/>
                      </a:cubicBezTo>
                      <a:lnTo>
                        <a:pt x="13335" y="78105"/>
                      </a:lnTo>
                      <a:cubicBezTo>
                        <a:pt x="15526" y="81343"/>
                        <a:pt x="18288" y="83915"/>
                        <a:pt x="21812" y="85820"/>
                      </a:cubicBezTo>
                      <a:cubicBezTo>
                        <a:pt x="25336" y="87630"/>
                        <a:pt x="29051" y="88583"/>
                        <a:pt x="32956" y="88583"/>
                      </a:cubicBezTo>
                      <a:cubicBezTo>
                        <a:pt x="35052" y="88583"/>
                        <a:pt x="37052" y="88297"/>
                        <a:pt x="39148" y="87725"/>
                      </a:cubicBezTo>
                      <a:cubicBezTo>
                        <a:pt x="41243" y="87154"/>
                        <a:pt x="43053" y="86296"/>
                        <a:pt x="44767" y="85154"/>
                      </a:cubicBezTo>
                      <a:cubicBezTo>
                        <a:pt x="46482" y="84010"/>
                        <a:pt x="47815" y="82582"/>
                        <a:pt x="48863" y="80867"/>
                      </a:cubicBezTo>
                      <a:cubicBezTo>
                        <a:pt x="49911" y="79153"/>
                        <a:pt x="50387" y="77152"/>
                        <a:pt x="50387" y="74867"/>
                      </a:cubicBezTo>
                      <a:cubicBezTo>
                        <a:pt x="50387" y="71247"/>
                        <a:pt x="49244" y="68389"/>
                        <a:pt x="46863" y="66389"/>
                      </a:cubicBezTo>
                      <a:cubicBezTo>
                        <a:pt x="44482" y="64389"/>
                        <a:pt x="41624" y="62770"/>
                        <a:pt x="38100" y="61436"/>
                      </a:cubicBezTo>
                      <a:cubicBezTo>
                        <a:pt x="34671" y="60103"/>
                        <a:pt x="30861" y="58769"/>
                        <a:pt x="26670" y="57531"/>
                      </a:cubicBezTo>
                      <a:cubicBezTo>
                        <a:pt x="22574" y="56293"/>
                        <a:pt x="18764" y="54673"/>
                        <a:pt x="15240" y="52578"/>
                      </a:cubicBezTo>
                      <a:cubicBezTo>
                        <a:pt x="11811" y="50483"/>
                        <a:pt x="8858" y="47625"/>
                        <a:pt x="6477" y="44101"/>
                      </a:cubicBezTo>
                      <a:cubicBezTo>
                        <a:pt x="4096" y="40576"/>
                        <a:pt x="2953" y="35909"/>
                        <a:pt x="2953" y="30004"/>
                      </a:cubicBezTo>
                      <a:cubicBezTo>
                        <a:pt x="2953" y="24860"/>
                        <a:pt x="4000" y="20383"/>
                        <a:pt x="6096" y="16669"/>
                      </a:cubicBezTo>
                      <a:cubicBezTo>
                        <a:pt x="8191" y="12954"/>
                        <a:pt x="10954" y="9811"/>
                        <a:pt x="14383" y="7334"/>
                      </a:cubicBezTo>
                      <a:cubicBezTo>
                        <a:pt x="17812" y="4858"/>
                        <a:pt x="21717" y="2953"/>
                        <a:pt x="26098" y="1810"/>
                      </a:cubicBezTo>
                      <a:cubicBezTo>
                        <a:pt x="30480" y="571"/>
                        <a:pt x="35052" y="0"/>
                        <a:pt x="39624" y="0"/>
                      </a:cubicBezTo>
                      <a:cubicBezTo>
                        <a:pt x="44863" y="0"/>
                        <a:pt x="50006" y="762"/>
                        <a:pt x="54864" y="2381"/>
                      </a:cubicBezTo>
                      <a:cubicBezTo>
                        <a:pt x="59817" y="4000"/>
                        <a:pt x="64198" y="6572"/>
                        <a:pt x="68199" y="10287"/>
                      </a:cubicBezTo>
                      <a:lnTo>
                        <a:pt x="55245" y="23908"/>
                      </a:lnTo>
                      <a:close/>
                    </a:path>
                  </a:pathLst>
                </a:custGeom>
                <a:solidFill>
                  <a:srgbClr val="115C80"/>
                </a:solid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28FF9D1F-38C9-7E76-5069-1D3A9009D0A7}"/>
                    </a:ext>
                  </a:extLst>
                </p:cNvPr>
                <p:cNvSpPr/>
                <p:nvPr/>
              </p:nvSpPr>
              <p:spPr>
                <a:xfrm>
                  <a:off x="2403252" y="1456182"/>
                  <a:ext cx="93916" cy="98774"/>
                </a:xfrm>
                <a:custGeom>
                  <a:avLst/>
                  <a:gdLst>
                    <a:gd name="connsiteX0" fmla="*/ 37910 w 93916"/>
                    <a:gd name="connsiteY0" fmla="*/ 56483 h 98774"/>
                    <a:gd name="connsiteX1" fmla="*/ 0 w 93916"/>
                    <a:gd name="connsiteY1" fmla="*/ 0 h 98774"/>
                    <a:gd name="connsiteX2" fmla="*/ 22574 w 93916"/>
                    <a:gd name="connsiteY2" fmla="*/ 0 h 98774"/>
                    <a:gd name="connsiteX3" fmla="*/ 47435 w 93916"/>
                    <a:gd name="connsiteY3" fmla="*/ 39338 h 98774"/>
                    <a:gd name="connsiteX4" fmla="*/ 72485 w 93916"/>
                    <a:gd name="connsiteY4" fmla="*/ 0 h 98774"/>
                    <a:gd name="connsiteX5" fmla="*/ 93917 w 93916"/>
                    <a:gd name="connsiteY5" fmla="*/ 0 h 98774"/>
                    <a:gd name="connsiteX6" fmla="*/ 56007 w 93916"/>
                    <a:gd name="connsiteY6" fmla="*/ 56483 h 98774"/>
                    <a:gd name="connsiteX7" fmla="*/ 56007 w 93916"/>
                    <a:gd name="connsiteY7" fmla="*/ 98774 h 98774"/>
                    <a:gd name="connsiteX8" fmla="*/ 38005 w 93916"/>
                    <a:gd name="connsiteY8" fmla="*/ 98774 h 98774"/>
                    <a:gd name="connsiteX9" fmla="*/ 38005 w 93916"/>
                    <a:gd name="connsiteY9" fmla="*/ 56483 h 9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16" h="98774">
                      <a:moveTo>
                        <a:pt x="37910" y="56483"/>
                      </a:moveTo>
                      <a:lnTo>
                        <a:pt x="0" y="0"/>
                      </a:lnTo>
                      <a:lnTo>
                        <a:pt x="22574" y="0"/>
                      </a:lnTo>
                      <a:lnTo>
                        <a:pt x="47435" y="39338"/>
                      </a:lnTo>
                      <a:lnTo>
                        <a:pt x="72485" y="0"/>
                      </a:lnTo>
                      <a:lnTo>
                        <a:pt x="93917" y="0"/>
                      </a:lnTo>
                      <a:lnTo>
                        <a:pt x="56007" y="56483"/>
                      </a:lnTo>
                      <a:lnTo>
                        <a:pt x="56007" y="98774"/>
                      </a:lnTo>
                      <a:lnTo>
                        <a:pt x="38005" y="98774"/>
                      </a:lnTo>
                      <a:lnTo>
                        <a:pt x="38005" y="56483"/>
                      </a:lnTo>
                      <a:close/>
                    </a:path>
                  </a:pathLst>
                </a:custGeom>
                <a:solidFill>
                  <a:srgbClr val="115C80"/>
                </a:solid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BCD91843-CF18-B016-0E79-22808B9F99C8}"/>
                    </a:ext>
                  </a:extLst>
                </p:cNvPr>
                <p:cNvSpPr/>
                <p:nvPr/>
              </p:nvSpPr>
              <p:spPr>
                <a:xfrm>
                  <a:off x="2501455" y="1452753"/>
                  <a:ext cx="69056" cy="104584"/>
                </a:xfrm>
                <a:custGeom>
                  <a:avLst/>
                  <a:gdLst>
                    <a:gd name="connsiteX0" fmla="*/ 55436 w 69056"/>
                    <a:gd name="connsiteY0" fmla="*/ 23908 h 104584"/>
                    <a:gd name="connsiteX1" fmla="*/ 47911 w 69056"/>
                    <a:gd name="connsiteY1" fmla="*/ 17907 h 104584"/>
                    <a:gd name="connsiteX2" fmla="*/ 38005 w 69056"/>
                    <a:gd name="connsiteY2" fmla="*/ 16002 h 104584"/>
                    <a:gd name="connsiteX3" fmla="*/ 32004 w 69056"/>
                    <a:gd name="connsiteY3" fmla="*/ 16669 h 104584"/>
                    <a:gd name="connsiteX4" fmla="*/ 26765 w 69056"/>
                    <a:gd name="connsiteY4" fmla="*/ 18955 h 104584"/>
                    <a:gd name="connsiteX5" fmla="*/ 23051 w 69056"/>
                    <a:gd name="connsiteY5" fmla="*/ 22955 h 104584"/>
                    <a:gd name="connsiteX6" fmla="*/ 21622 w 69056"/>
                    <a:gd name="connsiteY6" fmla="*/ 28765 h 104584"/>
                    <a:gd name="connsiteX7" fmla="*/ 25146 w 69056"/>
                    <a:gd name="connsiteY7" fmla="*/ 36481 h 104584"/>
                    <a:gd name="connsiteX8" fmla="*/ 33909 w 69056"/>
                    <a:gd name="connsiteY8" fmla="*/ 41148 h 104584"/>
                    <a:gd name="connsiteX9" fmla="*/ 45339 w 69056"/>
                    <a:gd name="connsiteY9" fmla="*/ 44958 h 104584"/>
                    <a:gd name="connsiteX10" fmla="*/ 56769 w 69056"/>
                    <a:gd name="connsiteY10" fmla="*/ 50006 h 104584"/>
                    <a:gd name="connsiteX11" fmla="*/ 65532 w 69056"/>
                    <a:gd name="connsiteY11" fmla="*/ 58579 h 104584"/>
                    <a:gd name="connsiteX12" fmla="*/ 69056 w 69056"/>
                    <a:gd name="connsiteY12" fmla="*/ 72771 h 104584"/>
                    <a:gd name="connsiteX13" fmla="*/ 66104 w 69056"/>
                    <a:gd name="connsiteY13" fmla="*/ 86773 h 104584"/>
                    <a:gd name="connsiteX14" fmla="*/ 58198 w 69056"/>
                    <a:gd name="connsiteY14" fmla="*/ 96679 h 104584"/>
                    <a:gd name="connsiteX15" fmla="*/ 46577 w 69056"/>
                    <a:gd name="connsiteY15" fmla="*/ 102584 h 104584"/>
                    <a:gd name="connsiteX16" fmla="*/ 32671 w 69056"/>
                    <a:gd name="connsiteY16" fmla="*/ 104584 h 104584"/>
                    <a:gd name="connsiteX17" fmla="*/ 14764 w 69056"/>
                    <a:gd name="connsiteY17" fmla="*/ 101441 h 104584"/>
                    <a:gd name="connsiteX18" fmla="*/ 0 w 69056"/>
                    <a:gd name="connsiteY18" fmla="*/ 91059 h 104584"/>
                    <a:gd name="connsiteX19" fmla="*/ 13335 w 69056"/>
                    <a:gd name="connsiteY19" fmla="*/ 78105 h 104584"/>
                    <a:gd name="connsiteX20" fmla="*/ 21812 w 69056"/>
                    <a:gd name="connsiteY20" fmla="*/ 85820 h 104584"/>
                    <a:gd name="connsiteX21" fmla="*/ 32956 w 69056"/>
                    <a:gd name="connsiteY21" fmla="*/ 88583 h 104584"/>
                    <a:gd name="connsiteX22" fmla="*/ 39148 w 69056"/>
                    <a:gd name="connsiteY22" fmla="*/ 87725 h 104584"/>
                    <a:gd name="connsiteX23" fmla="*/ 44768 w 69056"/>
                    <a:gd name="connsiteY23" fmla="*/ 85154 h 104584"/>
                    <a:gd name="connsiteX24" fmla="*/ 48863 w 69056"/>
                    <a:gd name="connsiteY24" fmla="*/ 80867 h 104584"/>
                    <a:gd name="connsiteX25" fmla="*/ 50387 w 69056"/>
                    <a:gd name="connsiteY25" fmla="*/ 74867 h 104584"/>
                    <a:gd name="connsiteX26" fmla="*/ 46863 w 69056"/>
                    <a:gd name="connsiteY26" fmla="*/ 66389 h 104584"/>
                    <a:gd name="connsiteX27" fmla="*/ 38100 w 69056"/>
                    <a:gd name="connsiteY27" fmla="*/ 61436 h 104584"/>
                    <a:gd name="connsiteX28" fmla="*/ 26670 w 69056"/>
                    <a:gd name="connsiteY28" fmla="*/ 57531 h 104584"/>
                    <a:gd name="connsiteX29" fmla="*/ 15240 w 69056"/>
                    <a:gd name="connsiteY29" fmla="*/ 52578 h 104584"/>
                    <a:gd name="connsiteX30" fmla="*/ 6477 w 69056"/>
                    <a:gd name="connsiteY30" fmla="*/ 44101 h 104584"/>
                    <a:gd name="connsiteX31" fmla="*/ 2953 w 69056"/>
                    <a:gd name="connsiteY31" fmla="*/ 30004 h 104584"/>
                    <a:gd name="connsiteX32" fmla="*/ 6096 w 69056"/>
                    <a:gd name="connsiteY32" fmla="*/ 16669 h 104584"/>
                    <a:gd name="connsiteX33" fmla="*/ 14383 w 69056"/>
                    <a:gd name="connsiteY33" fmla="*/ 7334 h 104584"/>
                    <a:gd name="connsiteX34" fmla="*/ 26098 w 69056"/>
                    <a:gd name="connsiteY34" fmla="*/ 1810 h 104584"/>
                    <a:gd name="connsiteX35" fmla="*/ 39624 w 69056"/>
                    <a:gd name="connsiteY35" fmla="*/ 0 h 104584"/>
                    <a:gd name="connsiteX36" fmla="*/ 54864 w 69056"/>
                    <a:gd name="connsiteY36" fmla="*/ 2381 h 104584"/>
                    <a:gd name="connsiteX37" fmla="*/ 68199 w 69056"/>
                    <a:gd name="connsiteY37" fmla="*/ 10287 h 104584"/>
                    <a:gd name="connsiteX38" fmla="*/ 55245 w 69056"/>
                    <a:gd name="connsiteY38" fmla="*/ 23908 h 10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56" h="104584">
                      <a:moveTo>
                        <a:pt x="55436" y="23908"/>
                      </a:moveTo>
                      <a:cubicBezTo>
                        <a:pt x="53530" y="21146"/>
                        <a:pt x="51054" y="19240"/>
                        <a:pt x="47911" y="17907"/>
                      </a:cubicBezTo>
                      <a:cubicBezTo>
                        <a:pt x="44768" y="16669"/>
                        <a:pt x="41434" y="16002"/>
                        <a:pt x="38005" y="16002"/>
                      </a:cubicBezTo>
                      <a:cubicBezTo>
                        <a:pt x="35909" y="16002"/>
                        <a:pt x="33909" y="16192"/>
                        <a:pt x="32004" y="16669"/>
                      </a:cubicBezTo>
                      <a:cubicBezTo>
                        <a:pt x="30099" y="17145"/>
                        <a:pt x="28385" y="17907"/>
                        <a:pt x="26765" y="18955"/>
                      </a:cubicBezTo>
                      <a:cubicBezTo>
                        <a:pt x="25241" y="20002"/>
                        <a:pt x="24003" y="21336"/>
                        <a:pt x="23051" y="22955"/>
                      </a:cubicBezTo>
                      <a:cubicBezTo>
                        <a:pt x="22098" y="24575"/>
                        <a:pt x="21622" y="26575"/>
                        <a:pt x="21622" y="28765"/>
                      </a:cubicBezTo>
                      <a:cubicBezTo>
                        <a:pt x="21622" y="32099"/>
                        <a:pt x="22765" y="34766"/>
                        <a:pt x="25146" y="36481"/>
                      </a:cubicBezTo>
                      <a:cubicBezTo>
                        <a:pt x="27527" y="38290"/>
                        <a:pt x="30385" y="39814"/>
                        <a:pt x="33909" y="41148"/>
                      </a:cubicBezTo>
                      <a:cubicBezTo>
                        <a:pt x="37338" y="42481"/>
                        <a:pt x="41148" y="43720"/>
                        <a:pt x="45339" y="44958"/>
                      </a:cubicBezTo>
                      <a:cubicBezTo>
                        <a:pt x="49530" y="46196"/>
                        <a:pt x="53245" y="47911"/>
                        <a:pt x="56769" y="50006"/>
                      </a:cubicBezTo>
                      <a:cubicBezTo>
                        <a:pt x="60293" y="52102"/>
                        <a:pt x="63151" y="55054"/>
                        <a:pt x="65532" y="58579"/>
                      </a:cubicBezTo>
                      <a:cubicBezTo>
                        <a:pt x="67913" y="62103"/>
                        <a:pt x="69056" y="66865"/>
                        <a:pt x="69056" y="72771"/>
                      </a:cubicBezTo>
                      <a:cubicBezTo>
                        <a:pt x="69056" y="78105"/>
                        <a:pt x="68104" y="82772"/>
                        <a:pt x="66104" y="86773"/>
                      </a:cubicBezTo>
                      <a:cubicBezTo>
                        <a:pt x="64103" y="90773"/>
                        <a:pt x="61436" y="94107"/>
                        <a:pt x="58198" y="96679"/>
                      </a:cubicBezTo>
                      <a:cubicBezTo>
                        <a:pt x="54864" y="99346"/>
                        <a:pt x="50959" y="101251"/>
                        <a:pt x="46577" y="102584"/>
                      </a:cubicBezTo>
                      <a:cubicBezTo>
                        <a:pt x="42196" y="103918"/>
                        <a:pt x="37529" y="104584"/>
                        <a:pt x="32671" y="104584"/>
                      </a:cubicBezTo>
                      <a:cubicBezTo>
                        <a:pt x="26479" y="104584"/>
                        <a:pt x="20479" y="103537"/>
                        <a:pt x="14764" y="101441"/>
                      </a:cubicBezTo>
                      <a:cubicBezTo>
                        <a:pt x="9049" y="99346"/>
                        <a:pt x="4096" y="95917"/>
                        <a:pt x="0" y="91059"/>
                      </a:cubicBezTo>
                      <a:lnTo>
                        <a:pt x="13335" y="78105"/>
                      </a:lnTo>
                      <a:cubicBezTo>
                        <a:pt x="15526" y="81343"/>
                        <a:pt x="18288" y="83915"/>
                        <a:pt x="21812" y="85820"/>
                      </a:cubicBezTo>
                      <a:cubicBezTo>
                        <a:pt x="25337" y="87630"/>
                        <a:pt x="29051" y="88583"/>
                        <a:pt x="32956" y="88583"/>
                      </a:cubicBezTo>
                      <a:cubicBezTo>
                        <a:pt x="35052" y="88583"/>
                        <a:pt x="37052" y="88297"/>
                        <a:pt x="39148" y="87725"/>
                      </a:cubicBezTo>
                      <a:cubicBezTo>
                        <a:pt x="41243" y="87154"/>
                        <a:pt x="43053" y="86296"/>
                        <a:pt x="44768" y="85154"/>
                      </a:cubicBezTo>
                      <a:cubicBezTo>
                        <a:pt x="46482" y="84010"/>
                        <a:pt x="47816" y="82582"/>
                        <a:pt x="48863" y="80867"/>
                      </a:cubicBezTo>
                      <a:cubicBezTo>
                        <a:pt x="49911" y="79153"/>
                        <a:pt x="50387" y="77152"/>
                        <a:pt x="50387" y="74867"/>
                      </a:cubicBezTo>
                      <a:cubicBezTo>
                        <a:pt x="50387" y="71247"/>
                        <a:pt x="49244" y="68389"/>
                        <a:pt x="46863" y="66389"/>
                      </a:cubicBezTo>
                      <a:cubicBezTo>
                        <a:pt x="44482" y="64389"/>
                        <a:pt x="41624" y="62770"/>
                        <a:pt x="38100" y="61436"/>
                      </a:cubicBezTo>
                      <a:cubicBezTo>
                        <a:pt x="34671" y="60103"/>
                        <a:pt x="30861" y="58769"/>
                        <a:pt x="26670" y="57531"/>
                      </a:cubicBezTo>
                      <a:cubicBezTo>
                        <a:pt x="22574" y="56293"/>
                        <a:pt x="18764" y="54673"/>
                        <a:pt x="15240" y="52578"/>
                      </a:cubicBezTo>
                      <a:cubicBezTo>
                        <a:pt x="11811" y="50483"/>
                        <a:pt x="8858" y="47625"/>
                        <a:pt x="6477" y="44101"/>
                      </a:cubicBezTo>
                      <a:cubicBezTo>
                        <a:pt x="4096" y="40576"/>
                        <a:pt x="2953" y="35909"/>
                        <a:pt x="2953" y="30004"/>
                      </a:cubicBezTo>
                      <a:cubicBezTo>
                        <a:pt x="2953" y="24860"/>
                        <a:pt x="4001" y="20383"/>
                        <a:pt x="6096" y="16669"/>
                      </a:cubicBezTo>
                      <a:cubicBezTo>
                        <a:pt x="8192" y="12954"/>
                        <a:pt x="10954" y="9811"/>
                        <a:pt x="14383" y="7334"/>
                      </a:cubicBezTo>
                      <a:cubicBezTo>
                        <a:pt x="17812" y="4858"/>
                        <a:pt x="21717" y="2953"/>
                        <a:pt x="26098" y="1810"/>
                      </a:cubicBezTo>
                      <a:cubicBezTo>
                        <a:pt x="30480" y="571"/>
                        <a:pt x="35052" y="0"/>
                        <a:pt x="39624" y="0"/>
                      </a:cubicBezTo>
                      <a:cubicBezTo>
                        <a:pt x="44863" y="0"/>
                        <a:pt x="50006" y="762"/>
                        <a:pt x="54864" y="2381"/>
                      </a:cubicBezTo>
                      <a:cubicBezTo>
                        <a:pt x="59817" y="4000"/>
                        <a:pt x="64198" y="6572"/>
                        <a:pt x="68199" y="10287"/>
                      </a:cubicBezTo>
                      <a:lnTo>
                        <a:pt x="55245" y="23908"/>
                      </a:lnTo>
                      <a:close/>
                    </a:path>
                  </a:pathLst>
                </a:custGeom>
                <a:solidFill>
                  <a:srgbClr val="115C80"/>
                </a:solid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EC33D9DF-A7B4-3A58-0288-B67CD0D164B1}"/>
                    </a:ext>
                  </a:extLst>
                </p:cNvPr>
                <p:cNvSpPr/>
                <p:nvPr/>
              </p:nvSpPr>
              <p:spPr>
                <a:xfrm>
                  <a:off x="2580417" y="1456086"/>
                  <a:ext cx="80867" cy="98869"/>
                </a:xfrm>
                <a:custGeom>
                  <a:avLst/>
                  <a:gdLst>
                    <a:gd name="connsiteX0" fmla="*/ 31432 w 80867"/>
                    <a:gd name="connsiteY0" fmla="*/ 18002 h 98869"/>
                    <a:gd name="connsiteX1" fmla="*/ 0 w 80867"/>
                    <a:gd name="connsiteY1" fmla="*/ 18002 h 98869"/>
                    <a:gd name="connsiteX2" fmla="*/ 0 w 80867"/>
                    <a:gd name="connsiteY2" fmla="*/ 0 h 98869"/>
                    <a:gd name="connsiteX3" fmla="*/ 80867 w 80867"/>
                    <a:gd name="connsiteY3" fmla="*/ 0 h 98869"/>
                    <a:gd name="connsiteX4" fmla="*/ 80867 w 80867"/>
                    <a:gd name="connsiteY4" fmla="*/ 18002 h 98869"/>
                    <a:gd name="connsiteX5" fmla="*/ 49435 w 80867"/>
                    <a:gd name="connsiteY5" fmla="*/ 18002 h 98869"/>
                    <a:gd name="connsiteX6" fmla="*/ 49435 w 80867"/>
                    <a:gd name="connsiteY6" fmla="*/ 98870 h 98869"/>
                    <a:gd name="connsiteX7" fmla="*/ 31432 w 80867"/>
                    <a:gd name="connsiteY7" fmla="*/ 98870 h 98869"/>
                    <a:gd name="connsiteX8" fmla="*/ 31432 w 80867"/>
                    <a:gd name="connsiteY8" fmla="*/ 18002 h 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67" h="98869">
                      <a:moveTo>
                        <a:pt x="31432" y="18002"/>
                      </a:moveTo>
                      <a:lnTo>
                        <a:pt x="0" y="18002"/>
                      </a:lnTo>
                      <a:lnTo>
                        <a:pt x="0" y="0"/>
                      </a:lnTo>
                      <a:lnTo>
                        <a:pt x="80867" y="0"/>
                      </a:lnTo>
                      <a:lnTo>
                        <a:pt x="80867" y="18002"/>
                      </a:lnTo>
                      <a:lnTo>
                        <a:pt x="49435" y="18002"/>
                      </a:lnTo>
                      <a:lnTo>
                        <a:pt x="49435" y="98870"/>
                      </a:lnTo>
                      <a:lnTo>
                        <a:pt x="31432" y="98870"/>
                      </a:lnTo>
                      <a:lnTo>
                        <a:pt x="31432" y="18002"/>
                      </a:lnTo>
                      <a:close/>
                    </a:path>
                  </a:pathLst>
                </a:custGeom>
                <a:solidFill>
                  <a:srgbClr val="115C80"/>
                </a:solid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1F127379-CB56-A364-8412-F17C4C8B4AD4}"/>
                    </a:ext>
                  </a:extLst>
                </p:cNvPr>
                <p:cNvSpPr/>
                <p:nvPr/>
              </p:nvSpPr>
              <p:spPr>
                <a:xfrm>
                  <a:off x="2674715" y="1456086"/>
                  <a:ext cx="67341" cy="98964"/>
                </a:xfrm>
                <a:custGeom>
                  <a:avLst/>
                  <a:gdLst>
                    <a:gd name="connsiteX0" fmla="*/ 0 w 67341"/>
                    <a:gd name="connsiteY0" fmla="*/ 0 h 98964"/>
                    <a:gd name="connsiteX1" fmla="*/ 62865 w 67341"/>
                    <a:gd name="connsiteY1" fmla="*/ 0 h 98964"/>
                    <a:gd name="connsiteX2" fmla="*/ 62865 w 67341"/>
                    <a:gd name="connsiteY2" fmla="*/ 18002 h 98964"/>
                    <a:gd name="connsiteX3" fmla="*/ 13430 w 67341"/>
                    <a:gd name="connsiteY3" fmla="*/ 18002 h 98964"/>
                    <a:gd name="connsiteX4" fmla="*/ 13430 w 67341"/>
                    <a:gd name="connsiteY4" fmla="*/ 40481 h 98964"/>
                    <a:gd name="connsiteX5" fmla="*/ 58293 w 67341"/>
                    <a:gd name="connsiteY5" fmla="*/ 40481 h 98964"/>
                    <a:gd name="connsiteX6" fmla="*/ 58293 w 67341"/>
                    <a:gd name="connsiteY6" fmla="*/ 58483 h 98964"/>
                    <a:gd name="connsiteX7" fmla="*/ 17907 w 67341"/>
                    <a:gd name="connsiteY7" fmla="*/ 58483 h 98964"/>
                    <a:gd name="connsiteX8" fmla="*/ 17907 w 67341"/>
                    <a:gd name="connsiteY8" fmla="*/ 80963 h 98964"/>
                    <a:gd name="connsiteX9" fmla="*/ 67342 w 67341"/>
                    <a:gd name="connsiteY9" fmla="*/ 80963 h 98964"/>
                    <a:gd name="connsiteX10" fmla="*/ 67342 w 67341"/>
                    <a:gd name="connsiteY10" fmla="*/ 98965 h 98964"/>
                    <a:gd name="connsiteX11" fmla="*/ 0 w 67341"/>
                    <a:gd name="connsiteY11" fmla="*/ 98965 h 98964"/>
                    <a:gd name="connsiteX12" fmla="*/ 0 w 67341"/>
                    <a:gd name="connsiteY12" fmla="*/ 191 h 9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41" h="98964">
                      <a:moveTo>
                        <a:pt x="0" y="0"/>
                      </a:moveTo>
                      <a:lnTo>
                        <a:pt x="62865" y="0"/>
                      </a:lnTo>
                      <a:lnTo>
                        <a:pt x="62865" y="18002"/>
                      </a:lnTo>
                      <a:lnTo>
                        <a:pt x="13430" y="18002"/>
                      </a:lnTo>
                      <a:lnTo>
                        <a:pt x="13430" y="40481"/>
                      </a:lnTo>
                      <a:lnTo>
                        <a:pt x="58293" y="40481"/>
                      </a:lnTo>
                      <a:lnTo>
                        <a:pt x="58293" y="58483"/>
                      </a:lnTo>
                      <a:lnTo>
                        <a:pt x="17907" y="58483"/>
                      </a:lnTo>
                      <a:lnTo>
                        <a:pt x="17907" y="80963"/>
                      </a:lnTo>
                      <a:lnTo>
                        <a:pt x="67342" y="80963"/>
                      </a:lnTo>
                      <a:lnTo>
                        <a:pt x="67342" y="98965"/>
                      </a:lnTo>
                      <a:lnTo>
                        <a:pt x="0" y="98965"/>
                      </a:lnTo>
                      <a:lnTo>
                        <a:pt x="0" y="191"/>
                      </a:lnTo>
                      <a:close/>
                    </a:path>
                  </a:pathLst>
                </a:custGeom>
                <a:solidFill>
                  <a:srgbClr val="115C80"/>
                </a:solid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7F313D5A-9A25-514C-993D-BF4EC20FACBE}"/>
                    </a:ext>
                  </a:extLst>
                </p:cNvPr>
                <p:cNvSpPr/>
                <p:nvPr/>
              </p:nvSpPr>
              <p:spPr>
                <a:xfrm>
                  <a:off x="2759964" y="1456086"/>
                  <a:ext cx="107918" cy="98774"/>
                </a:xfrm>
                <a:custGeom>
                  <a:avLst/>
                  <a:gdLst>
                    <a:gd name="connsiteX0" fmla="*/ 95 w 107918"/>
                    <a:gd name="connsiteY0" fmla="*/ 0 h 98774"/>
                    <a:gd name="connsiteX1" fmla="*/ 27241 w 107918"/>
                    <a:gd name="connsiteY1" fmla="*/ 0 h 98774"/>
                    <a:gd name="connsiteX2" fmla="*/ 54007 w 107918"/>
                    <a:gd name="connsiteY2" fmla="*/ 69247 h 98774"/>
                    <a:gd name="connsiteX3" fmla="*/ 81058 w 107918"/>
                    <a:gd name="connsiteY3" fmla="*/ 0 h 98774"/>
                    <a:gd name="connsiteX4" fmla="*/ 107918 w 107918"/>
                    <a:gd name="connsiteY4" fmla="*/ 0 h 98774"/>
                    <a:gd name="connsiteX5" fmla="*/ 107918 w 107918"/>
                    <a:gd name="connsiteY5" fmla="*/ 98774 h 98774"/>
                    <a:gd name="connsiteX6" fmla="*/ 89916 w 107918"/>
                    <a:gd name="connsiteY6" fmla="*/ 98774 h 98774"/>
                    <a:gd name="connsiteX7" fmla="*/ 89916 w 107918"/>
                    <a:gd name="connsiteY7" fmla="*/ 17907 h 98774"/>
                    <a:gd name="connsiteX8" fmla="*/ 89630 w 107918"/>
                    <a:gd name="connsiteY8" fmla="*/ 17907 h 98774"/>
                    <a:gd name="connsiteX9" fmla="*/ 60007 w 107918"/>
                    <a:gd name="connsiteY9" fmla="*/ 98774 h 98774"/>
                    <a:gd name="connsiteX10" fmla="*/ 47911 w 107918"/>
                    <a:gd name="connsiteY10" fmla="*/ 98774 h 98774"/>
                    <a:gd name="connsiteX11" fmla="*/ 18288 w 107918"/>
                    <a:gd name="connsiteY11" fmla="*/ 17907 h 98774"/>
                    <a:gd name="connsiteX12" fmla="*/ 18002 w 107918"/>
                    <a:gd name="connsiteY12" fmla="*/ 17907 h 98774"/>
                    <a:gd name="connsiteX13" fmla="*/ 18002 w 107918"/>
                    <a:gd name="connsiteY13" fmla="*/ 98774 h 98774"/>
                    <a:gd name="connsiteX14" fmla="*/ 0 w 107918"/>
                    <a:gd name="connsiteY14" fmla="*/ 98774 h 98774"/>
                    <a:gd name="connsiteX15" fmla="*/ 0 w 107918"/>
                    <a:gd name="connsiteY15" fmla="*/ 0 h 9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918" h="98774">
                      <a:moveTo>
                        <a:pt x="95" y="0"/>
                      </a:moveTo>
                      <a:lnTo>
                        <a:pt x="27241" y="0"/>
                      </a:lnTo>
                      <a:lnTo>
                        <a:pt x="54007" y="69247"/>
                      </a:lnTo>
                      <a:lnTo>
                        <a:pt x="81058" y="0"/>
                      </a:lnTo>
                      <a:lnTo>
                        <a:pt x="107918" y="0"/>
                      </a:lnTo>
                      <a:lnTo>
                        <a:pt x="107918" y="98774"/>
                      </a:lnTo>
                      <a:lnTo>
                        <a:pt x="89916" y="98774"/>
                      </a:lnTo>
                      <a:lnTo>
                        <a:pt x="89916" y="17907"/>
                      </a:lnTo>
                      <a:lnTo>
                        <a:pt x="89630" y="17907"/>
                      </a:lnTo>
                      <a:lnTo>
                        <a:pt x="60007" y="98774"/>
                      </a:lnTo>
                      <a:lnTo>
                        <a:pt x="47911" y="98774"/>
                      </a:lnTo>
                      <a:lnTo>
                        <a:pt x="18288" y="17907"/>
                      </a:lnTo>
                      <a:lnTo>
                        <a:pt x="18002" y="17907"/>
                      </a:lnTo>
                      <a:lnTo>
                        <a:pt x="18002" y="98774"/>
                      </a:lnTo>
                      <a:lnTo>
                        <a:pt x="0" y="98774"/>
                      </a:lnTo>
                      <a:lnTo>
                        <a:pt x="0" y="0"/>
                      </a:lnTo>
                      <a:close/>
                    </a:path>
                  </a:pathLst>
                </a:custGeom>
                <a:solidFill>
                  <a:srgbClr val="115C80"/>
                </a:solid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F307D75C-C379-236D-A3CF-808F36C37437}"/>
                    </a:ext>
                  </a:extLst>
                </p:cNvPr>
                <p:cNvSpPr/>
                <p:nvPr/>
              </p:nvSpPr>
              <p:spPr>
                <a:xfrm>
                  <a:off x="2884360" y="1452753"/>
                  <a:ext cx="69056" cy="104584"/>
                </a:xfrm>
                <a:custGeom>
                  <a:avLst/>
                  <a:gdLst>
                    <a:gd name="connsiteX0" fmla="*/ 55436 w 69056"/>
                    <a:gd name="connsiteY0" fmla="*/ 23908 h 104584"/>
                    <a:gd name="connsiteX1" fmla="*/ 47911 w 69056"/>
                    <a:gd name="connsiteY1" fmla="*/ 17907 h 104584"/>
                    <a:gd name="connsiteX2" fmla="*/ 38005 w 69056"/>
                    <a:gd name="connsiteY2" fmla="*/ 16002 h 104584"/>
                    <a:gd name="connsiteX3" fmla="*/ 32004 w 69056"/>
                    <a:gd name="connsiteY3" fmla="*/ 16669 h 104584"/>
                    <a:gd name="connsiteX4" fmla="*/ 26765 w 69056"/>
                    <a:gd name="connsiteY4" fmla="*/ 18955 h 104584"/>
                    <a:gd name="connsiteX5" fmla="*/ 23050 w 69056"/>
                    <a:gd name="connsiteY5" fmla="*/ 22955 h 104584"/>
                    <a:gd name="connsiteX6" fmla="*/ 21622 w 69056"/>
                    <a:gd name="connsiteY6" fmla="*/ 28765 h 104584"/>
                    <a:gd name="connsiteX7" fmla="*/ 25146 w 69056"/>
                    <a:gd name="connsiteY7" fmla="*/ 36481 h 104584"/>
                    <a:gd name="connsiteX8" fmla="*/ 33909 w 69056"/>
                    <a:gd name="connsiteY8" fmla="*/ 41148 h 104584"/>
                    <a:gd name="connsiteX9" fmla="*/ 45339 w 69056"/>
                    <a:gd name="connsiteY9" fmla="*/ 44958 h 104584"/>
                    <a:gd name="connsiteX10" fmla="*/ 56769 w 69056"/>
                    <a:gd name="connsiteY10" fmla="*/ 50006 h 104584"/>
                    <a:gd name="connsiteX11" fmla="*/ 65532 w 69056"/>
                    <a:gd name="connsiteY11" fmla="*/ 58579 h 104584"/>
                    <a:gd name="connsiteX12" fmla="*/ 69056 w 69056"/>
                    <a:gd name="connsiteY12" fmla="*/ 72771 h 104584"/>
                    <a:gd name="connsiteX13" fmla="*/ 66104 w 69056"/>
                    <a:gd name="connsiteY13" fmla="*/ 86773 h 104584"/>
                    <a:gd name="connsiteX14" fmla="*/ 58198 w 69056"/>
                    <a:gd name="connsiteY14" fmla="*/ 96679 h 104584"/>
                    <a:gd name="connsiteX15" fmla="*/ 46577 w 69056"/>
                    <a:gd name="connsiteY15" fmla="*/ 102584 h 104584"/>
                    <a:gd name="connsiteX16" fmla="*/ 32671 w 69056"/>
                    <a:gd name="connsiteY16" fmla="*/ 104584 h 104584"/>
                    <a:gd name="connsiteX17" fmla="*/ 14764 w 69056"/>
                    <a:gd name="connsiteY17" fmla="*/ 101441 h 104584"/>
                    <a:gd name="connsiteX18" fmla="*/ 0 w 69056"/>
                    <a:gd name="connsiteY18" fmla="*/ 91059 h 104584"/>
                    <a:gd name="connsiteX19" fmla="*/ 13335 w 69056"/>
                    <a:gd name="connsiteY19" fmla="*/ 78105 h 104584"/>
                    <a:gd name="connsiteX20" fmla="*/ 21812 w 69056"/>
                    <a:gd name="connsiteY20" fmla="*/ 85820 h 104584"/>
                    <a:gd name="connsiteX21" fmla="*/ 32956 w 69056"/>
                    <a:gd name="connsiteY21" fmla="*/ 88583 h 104584"/>
                    <a:gd name="connsiteX22" fmla="*/ 39148 w 69056"/>
                    <a:gd name="connsiteY22" fmla="*/ 87725 h 104584"/>
                    <a:gd name="connsiteX23" fmla="*/ 44767 w 69056"/>
                    <a:gd name="connsiteY23" fmla="*/ 85154 h 104584"/>
                    <a:gd name="connsiteX24" fmla="*/ 48863 w 69056"/>
                    <a:gd name="connsiteY24" fmla="*/ 80867 h 104584"/>
                    <a:gd name="connsiteX25" fmla="*/ 50387 w 69056"/>
                    <a:gd name="connsiteY25" fmla="*/ 74867 h 104584"/>
                    <a:gd name="connsiteX26" fmla="*/ 46863 w 69056"/>
                    <a:gd name="connsiteY26" fmla="*/ 66389 h 104584"/>
                    <a:gd name="connsiteX27" fmla="*/ 38100 w 69056"/>
                    <a:gd name="connsiteY27" fmla="*/ 61436 h 104584"/>
                    <a:gd name="connsiteX28" fmla="*/ 26670 w 69056"/>
                    <a:gd name="connsiteY28" fmla="*/ 57531 h 104584"/>
                    <a:gd name="connsiteX29" fmla="*/ 15240 w 69056"/>
                    <a:gd name="connsiteY29" fmla="*/ 52578 h 104584"/>
                    <a:gd name="connsiteX30" fmla="*/ 6477 w 69056"/>
                    <a:gd name="connsiteY30" fmla="*/ 44101 h 104584"/>
                    <a:gd name="connsiteX31" fmla="*/ 2953 w 69056"/>
                    <a:gd name="connsiteY31" fmla="*/ 30004 h 104584"/>
                    <a:gd name="connsiteX32" fmla="*/ 6096 w 69056"/>
                    <a:gd name="connsiteY32" fmla="*/ 16669 h 104584"/>
                    <a:gd name="connsiteX33" fmla="*/ 14383 w 69056"/>
                    <a:gd name="connsiteY33" fmla="*/ 7334 h 104584"/>
                    <a:gd name="connsiteX34" fmla="*/ 26098 w 69056"/>
                    <a:gd name="connsiteY34" fmla="*/ 1810 h 104584"/>
                    <a:gd name="connsiteX35" fmla="*/ 39624 w 69056"/>
                    <a:gd name="connsiteY35" fmla="*/ 0 h 104584"/>
                    <a:gd name="connsiteX36" fmla="*/ 54864 w 69056"/>
                    <a:gd name="connsiteY36" fmla="*/ 2381 h 104584"/>
                    <a:gd name="connsiteX37" fmla="*/ 68199 w 69056"/>
                    <a:gd name="connsiteY37" fmla="*/ 10287 h 104584"/>
                    <a:gd name="connsiteX38" fmla="*/ 55245 w 69056"/>
                    <a:gd name="connsiteY38" fmla="*/ 23908 h 10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56" h="104584">
                      <a:moveTo>
                        <a:pt x="55436" y="23908"/>
                      </a:moveTo>
                      <a:cubicBezTo>
                        <a:pt x="53530" y="21146"/>
                        <a:pt x="51054" y="19240"/>
                        <a:pt x="47911" y="17907"/>
                      </a:cubicBezTo>
                      <a:cubicBezTo>
                        <a:pt x="44767" y="16669"/>
                        <a:pt x="41434" y="16002"/>
                        <a:pt x="38005" y="16002"/>
                      </a:cubicBezTo>
                      <a:cubicBezTo>
                        <a:pt x="35909" y="16002"/>
                        <a:pt x="33909" y="16192"/>
                        <a:pt x="32004" y="16669"/>
                      </a:cubicBezTo>
                      <a:cubicBezTo>
                        <a:pt x="30099" y="17145"/>
                        <a:pt x="28384" y="17907"/>
                        <a:pt x="26765" y="18955"/>
                      </a:cubicBezTo>
                      <a:cubicBezTo>
                        <a:pt x="25241" y="20002"/>
                        <a:pt x="24003" y="21336"/>
                        <a:pt x="23050" y="22955"/>
                      </a:cubicBezTo>
                      <a:cubicBezTo>
                        <a:pt x="22098" y="24575"/>
                        <a:pt x="21622" y="26575"/>
                        <a:pt x="21622" y="28765"/>
                      </a:cubicBezTo>
                      <a:cubicBezTo>
                        <a:pt x="21622" y="32099"/>
                        <a:pt x="22765" y="34766"/>
                        <a:pt x="25146" y="36481"/>
                      </a:cubicBezTo>
                      <a:cubicBezTo>
                        <a:pt x="27527" y="38290"/>
                        <a:pt x="30385" y="39814"/>
                        <a:pt x="33909" y="41148"/>
                      </a:cubicBezTo>
                      <a:cubicBezTo>
                        <a:pt x="37338" y="42481"/>
                        <a:pt x="41148" y="43720"/>
                        <a:pt x="45339" y="44958"/>
                      </a:cubicBezTo>
                      <a:cubicBezTo>
                        <a:pt x="49530" y="46196"/>
                        <a:pt x="53245" y="47911"/>
                        <a:pt x="56769" y="50006"/>
                      </a:cubicBezTo>
                      <a:cubicBezTo>
                        <a:pt x="60293" y="52102"/>
                        <a:pt x="63151" y="55054"/>
                        <a:pt x="65532" y="58579"/>
                      </a:cubicBezTo>
                      <a:cubicBezTo>
                        <a:pt x="67913" y="62103"/>
                        <a:pt x="69056" y="66865"/>
                        <a:pt x="69056" y="72771"/>
                      </a:cubicBezTo>
                      <a:cubicBezTo>
                        <a:pt x="69056" y="78105"/>
                        <a:pt x="68104" y="82772"/>
                        <a:pt x="66104" y="86773"/>
                      </a:cubicBezTo>
                      <a:cubicBezTo>
                        <a:pt x="64103" y="90773"/>
                        <a:pt x="61436" y="94107"/>
                        <a:pt x="58198" y="96679"/>
                      </a:cubicBezTo>
                      <a:cubicBezTo>
                        <a:pt x="54864" y="99346"/>
                        <a:pt x="50959" y="101251"/>
                        <a:pt x="46577" y="102584"/>
                      </a:cubicBezTo>
                      <a:cubicBezTo>
                        <a:pt x="42196" y="103918"/>
                        <a:pt x="37529" y="104584"/>
                        <a:pt x="32671" y="104584"/>
                      </a:cubicBezTo>
                      <a:cubicBezTo>
                        <a:pt x="26479" y="104584"/>
                        <a:pt x="20479" y="103537"/>
                        <a:pt x="14764" y="101441"/>
                      </a:cubicBezTo>
                      <a:cubicBezTo>
                        <a:pt x="9049" y="99346"/>
                        <a:pt x="4096" y="95917"/>
                        <a:pt x="0" y="91059"/>
                      </a:cubicBezTo>
                      <a:lnTo>
                        <a:pt x="13335" y="78105"/>
                      </a:lnTo>
                      <a:cubicBezTo>
                        <a:pt x="15526" y="81343"/>
                        <a:pt x="18288" y="83915"/>
                        <a:pt x="21812" y="85820"/>
                      </a:cubicBezTo>
                      <a:cubicBezTo>
                        <a:pt x="25337" y="87630"/>
                        <a:pt x="29051" y="88583"/>
                        <a:pt x="32956" y="88583"/>
                      </a:cubicBezTo>
                      <a:cubicBezTo>
                        <a:pt x="35052" y="88583"/>
                        <a:pt x="37052" y="88297"/>
                        <a:pt x="39148" y="87725"/>
                      </a:cubicBezTo>
                      <a:cubicBezTo>
                        <a:pt x="41243" y="87154"/>
                        <a:pt x="43053" y="86296"/>
                        <a:pt x="44767" y="85154"/>
                      </a:cubicBezTo>
                      <a:cubicBezTo>
                        <a:pt x="46482" y="84010"/>
                        <a:pt x="47815" y="82582"/>
                        <a:pt x="48863" y="80867"/>
                      </a:cubicBezTo>
                      <a:cubicBezTo>
                        <a:pt x="49911" y="79153"/>
                        <a:pt x="50387" y="77152"/>
                        <a:pt x="50387" y="74867"/>
                      </a:cubicBezTo>
                      <a:cubicBezTo>
                        <a:pt x="50387" y="71247"/>
                        <a:pt x="49244" y="68389"/>
                        <a:pt x="46863" y="66389"/>
                      </a:cubicBezTo>
                      <a:cubicBezTo>
                        <a:pt x="44482" y="64389"/>
                        <a:pt x="41624" y="62770"/>
                        <a:pt x="38100" y="61436"/>
                      </a:cubicBezTo>
                      <a:cubicBezTo>
                        <a:pt x="34671" y="60103"/>
                        <a:pt x="30861" y="58769"/>
                        <a:pt x="26670" y="57531"/>
                      </a:cubicBezTo>
                      <a:cubicBezTo>
                        <a:pt x="22574" y="56293"/>
                        <a:pt x="18764" y="54673"/>
                        <a:pt x="15240" y="52578"/>
                      </a:cubicBezTo>
                      <a:cubicBezTo>
                        <a:pt x="11811" y="50483"/>
                        <a:pt x="8858" y="47625"/>
                        <a:pt x="6477" y="44101"/>
                      </a:cubicBezTo>
                      <a:cubicBezTo>
                        <a:pt x="4096" y="40576"/>
                        <a:pt x="2953" y="35909"/>
                        <a:pt x="2953" y="30004"/>
                      </a:cubicBezTo>
                      <a:cubicBezTo>
                        <a:pt x="2953" y="24860"/>
                        <a:pt x="4000" y="20383"/>
                        <a:pt x="6096" y="16669"/>
                      </a:cubicBezTo>
                      <a:cubicBezTo>
                        <a:pt x="8191" y="12954"/>
                        <a:pt x="10954" y="9811"/>
                        <a:pt x="14383" y="7334"/>
                      </a:cubicBezTo>
                      <a:cubicBezTo>
                        <a:pt x="17812" y="4858"/>
                        <a:pt x="21717" y="2953"/>
                        <a:pt x="26098" y="1810"/>
                      </a:cubicBezTo>
                      <a:cubicBezTo>
                        <a:pt x="30480" y="571"/>
                        <a:pt x="35052" y="0"/>
                        <a:pt x="39624" y="0"/>
                      </a:cubicBezTo>
                      <a:cubicBezTo>
                        <a:pt x="44863" y="0"/>
                        <a:pt x="50006" y="762"/>
                        <a:pt x="54864" y="2381"/>
                      </a:cubicBezTo>
                      <a:cubicBezTo>
                        <a:pt x="59817" y="4000"/>
                        <a:pt x="64198" y="6572"/>
                        <a:pt x="68199" y="10287"/>
                      </a:cubicBezTo>
                      <a:lnTo>
                        <a:pt x="55245" y="23908"/>
                      </a:lnTo>
                      <a:close/>
                    </a:path>
                  </a:pathLst>
                </a:custGeom>
                <a:solidFill>
                  <a:srgbClr val="115C80"/>
                </a:solidFill>
                <a:ln w="9525" cap="flat">
                  <a:noFill/>
                  <a:prstDash val="solid"/>
                  <a:miter/>
                </a:ln>
              </p:spPr>
              <p:txBody>
                <a:bodyPr rtlCol="0" anchor="ctr"/>
                <a:lstStyle/>
                <a:p>
                  <a:endParaRPr lang="en-US"/>
                </a:p>
              </p:txBody>
            </p:sp>
          </p:grpSp>
          <p:sp>
            <p:nvSpPr>
              <p:cNvPr id="310" name="Freeform: Shape 309">
                <a:extLst>
                  <a:ext uri="{FF2B5EF4-FFF2-40B4-BE49-F238E27FC236}">
                    <a16:creationId xmlns:a16="http://schemas.microsoft.com/office/drawing/2014/main" id="{D6ED44F2-4C06-1488-D0A9-35762046DAB6}"/>
                  </a:ext>
                </a:extLst>
              </p:cNvPr>
              <p:cNvSpPr/>
              <p:nvPr/>
            </p:nvSpPr>
            <p:spPr>
              <a:xfrm>
                <a:off x="1866328" y="1406747"/>
                <a:ext cx="1082325" cy="13430"/>
              </a:xfrm>
              <a:custGeom>
                <a:avLst/>
                <a:gdLst>
                  <a:gd name="connsiteX0" fmla="*/ 0 w 1082325"/>
                  <a:gd name="connsiteY0" fmla="*/ 0 h 13430"/>
                  <a:gd name="connsiteX1" fmla="*/ 1082326 w 1082325"/>
                  <a:gd name="connsiteY1" fmla="*/ 0 h 13430"/>
                  <a:gd name="connsiteX2" fmla="*/ 1082326 w 1082325"/>
                  <a:gd name="connsiteY2" fmla="*/ 13430 h 13430"/>
                  <a:gd name="connsiteX3" fmla="*/ 0 w 1082325"/>
                  <a:gd name="connsiteY3" fmla="*/ 13430 h 13430"/>
                </a:gdLst>
                <a:ahLst/>
                <a:cxnLst>
                  <a:cxn ang="0">
                    <a:pos x="connsiteX0" y="connsiteY0"/>
                  </a:cxn>
                  <a:cxn ang="0">
                    <a:pos x="connsiteX1" y="connsiteY1"/>
                  </a:cxn>
                  <a:cxn ang="0">
                    <a:pos x="connsiteX2" y="connsiteY2"/>
                  </a:cxn>
                  <a:cxn ang="0">
                    <a:pos x="connsiteX3" y="connsiteY3"/>
                  </a:cxn>
                </a:cxnLst>
                <a:rect l="l" t="t" r="r" b="b"/>
                <a:pathLst>
                  <a:path w="1082325" h="13430">
                    <a:moveTo>
                      <a:pt x="0" y="0"/>
                    </a:moveTo>
                    <a:lnTo>
                      <a:pt x="1082326" y="0"/>
                    </a:lnTo>
                    <a:lnTo>
                      <a:pt x="1082326" y="13430"/>
                    </a:lnTo>
                    <a:lnTo>
                      <a:pt x="0" y="13430"/>
                    </a:lnTo>
                    <a:close/>
                  </a:path>
                </a:pathLst>
              </a:custGeom>
              <a:solidFill>
                <a:srgbClr val="115C80"/>
              </a:solidFill>
              <a:ln w="9525" cap="flat">
                <a:noFill/>
                <a:prstDash val="solid"/>
                <a:miter/>
              </a:ln>
            </p:spPr>
            <p:txBody>
              <a:bodyPr rtlCol="0" anchor="ctr"/>
              <a:lstStyle/>
              <a:p>
                <a:endParaRPr lang="en-US"/>
              </a:p>
            </p:txBody>
          </p:sp>
          <p:grpSp>
            <p:nvGrpSpPr>
              <p:cNvPr id="311" name="Graphic 1852">
                <a:extLst>
                  <a:ext uri="{FF2B5EF4-FFF2-40B4-BE49-F238E27FC236}">
                    <a16:creationId xmlns:a16="http://schemas.microsoft.com/office/drawing/2014/main" id="{06743A43-829B-CD64-7F35-24488ABFE2B3}"/>
                  </a:ext>
                </a:extLst>
              </p:cNvPr>
              <p:cNvGrpSpPr/>
              <p:nvPr/>
            </p:nvGrpSpPr>
            <p:grpSpPr>
              <a:xfrm>
                <a:off x="2351341" y="1395698"/>
                <a:ext cx="108965" cy="40004"/>
                <a:chOff x="2351341" y="1395698"/>
                <a:chExt cx="108965" cy="40004"/>
              </a:xfrm>
              <a:solidFill>
                <a:srgbClr val="115C80"/>
              </a:solidFill>
            </p:grpSpPr>
            <p:sp>
              <p:nvSpPr>
                <p:cNvPr id="312" name="Freeform: Shape 311">
                  <a:extLst>
                    <a:ext uri="{FF2B5EF4-FFF2-40B4-BE49-F238E27FC236}">
                      <a16:creationId xmlns:a16="http://schemas.microsoft.com/office/drawing/2014/main" id="{C205FEBF-3E5B-ECFF-8D40-DF5AD5DE3DF0}"/>
                    </a:ext>
                  </a:extLst>
                </p:cNvPr>
                <p:cNvSpPr/>
                <p:nvPr/>
              </p:nvSpPr>
              <p:spPr>
                <a:xfrm>
                  <a:off x="2351341" y="1397603"/>
                  <a:ext cx="26955" cy="35909"/>
                </a:xfrm>
                <a:custGeom>
                  <a:avLst/>
                  <a:gdLst>
                    <a:gd name="connsiteX0" fmla="*/ 0 w 26955"/>
                    <a:gd name="connsiteY0" fmla="*/ 95 h 35909"/>
                    <a:gd name="connsiteX1" fmla="*/ 26956 w 26955"/>
                    <a:gd name="connsiteY1" fmla="*/ 95 h 35909"/>
                    <a:gd name="connsiteX2" fmla="*/ 26956 w 26955"/>
                    <a:gd name="connsiteY2" fmla="*/ 9049 h 35909"/>
                    <a:gd name="connsiteX3" fmla="*/ 8954 w 26955"/>
                    <a:gd name="connsiteY3" fmla="*/ 9049 h 35909"/>
                    <a:gd name="connsiteX4" fmla="*/ 8954 w 26955"/>
                    <a:gd name="connsiteY4" fmla="*/ 13525 h 35909"/>
                    <a:gd name="connsiteX5" fmla="*/ 26956 w 26955"/>
                    <a:gd name="connsiteY5" fmla="*/ 13525 h 35909"/>
                    <a:gd name="connsiteX6" fmla="*/ 26956 w 26955"/>
                    <a:gd name="connsiteY6" fmla="*/ 22479 h 35909"/>
                    <a:gd name="connsiteX7" fmla="*/ 8954 w 26955"/>
                    <a:gd name="connsiteY7" fmla="*/ 22479 h 35909"/>
                    <a:gd name="connsiteX8" fmla="*/ 8954 w 26955"/>
                    <a:gd name="connsiteY8" fmla="*/ 35909 h 35909"/>
                    <a:gd name="connsiteX9" fmla="*/ 0 w 26955"/>
                    <a:gd name="connsiteY9" fmla="*/ 35909 h 35909"/>
                    <a:gd name="connsiteX10" fmla="*/ 0 w 26955"/>
                    <a:gd name="connsiteY10" fmla="*/ 0 h 3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55" h="35909">
                      <a:moveTo>
                        <a:pt x="0" y="95"/>
                      </a:moveTo>
                      <a:lnTo>
                        <a:pt x="26956" y="95"/>
                      </a:lnTo>
                      <a:lnTo>
                        <a:pt x="26956" y="9049"/>
                      </a:lnTo>
                      <a:lnTo>
                        <a:pt x="8954" y="9049"/>
                      </a:lnTo>
                      <a:lnTo>
                        <a:pt x="8954" y="13525"/>
                      </a:lnTo>
                      <a:lnTo>
                        <a:pt x="26956" y="13525"/>
                      </a:lnTo>
                      <a:lnTo>
                        <a:pt x="26956" y="22479"/>
                      </a:lnTo>
                      <a:lnTo>
                        <a:pt x="8954" y="22479"/>
                      </a:lnTo>
                      <a:lnTo>
                        <a:pt x="8954" y="35909"/>
                      </a:lnTo>
                      <a:lnTo>
                        <a:pt x="0" y="35909"/>
                      </a:lnTo>
                      <a:lnTo>
                        <a:pt x="0" y="0"/>
                      </a:lnTo>
                      <a:close/>
                    </a:path>
                  </a:pathLst>
                </a:custGeom>
                <a:solidFill>
                  <a:srgbClr val="115C80"/>
                </a:solid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A7F69055-BAAD-B0C0-F474-CC28261DAB1C}"/>
                    </a:ext>
                  </a:extLst>
                </p:cNvPr>
                <p:cNvSpPr/>
                <p:nvPr/>
              </p:nvSpPr>
              <p:spPr>
                <a:xfrm>
                  <a:off x="2382488" y="1395698"/>
                  <a:ext cx="41147" cy="40004"/>
                </a:xfrm>
                <a:custGeom>
                  <a:avLst/>
                  <a:gdLst>
                    <a:gd name="connsiteX0" fmla="*/ 0 w 41147"/>
                    <a:gd name="connsiteY0" fmla="*/ 20003 h 40004"/>
                    <a:gd name="connsiteX1" fmla="*/ 1524 w 41147"/>
                    <a:gd name="connsiteY1" fmla="*/ 11716 h 40004"/>
                    <a:gd name="connsiteX2" fmla="*/ 5810 w 41147"/>
                    <a:gd name="connsiteY2" fmla="*/ 5429 h 40004"/>
                    <a:gd name="connsiteX3" fmla="*/ 12287 w 41147"/>
                    <a:gd name="connsiteY3" fmla="*/ 1429 h 40004"/>
                    <a:gd name="connsiteX4" fmla="*/ 20574 w 41147"/>
                    <a:gd name="connsiteY4" fmla="*/ 0 h 40004"/>
                    <a:gd name="connsiteX5" fmla="*/ 28861 w 41147"/>
                    <a:gd name="connsiteY5" fmla="*/ 1429 h 40004"/>
                    <a:gd name="connsiteX6" fmla="*/ 35338 w 41147"/>
                    <a:gd name="connsiteY6" fmla="*/ 5429 h 40004"/>
                    <a:gd name="connsiteX7" fmla="*/ 39624 w 41147"/>
                    <a:gd name="connsiteY7" fmla="*/ 11716 h 40004"/>
                    <a:gd name="connsiteX8" fmla="*/ 41148 w 41147"/>
                    <a:gd name="connsiteY8" fmla="*/ 20003 h 40004"/>
                    <a:gd name="connsiteX9" fmla="*/ 39624 w 41147"/>
                    <a:gd name="connsiteY9" fmla="*/ 28289 h 40004"/>
                    <a:gd name="connsiteX10" fmla="*/ 35338 w 41147"/>
                    <a:gd name="connsiteY10" fmla="*/ 34576 h 40004"/>
                    <a:gd name="connsiteX11" fmla="*/ 28861 w 41147"/>
                    <a:gd name="connsiteY11" fmla="*/ 38576 h 40004"/>
                    <a:gd name="connsiteX12" fmla="*/ 20574 w 41147"/>
                    <a:gd name="connsiteY12" fmla="*/ 40005 h 40004"/>
                    <a:gd name="connsiteX13" fmla="*/ 12287 w 41147"/>
                    <a:gd name="connsiteY13" fmla="*/ 38576 h 40004"/>
                    <a:gd name="connsiteX14" fmla="*/ 5810 w 41147"/>
                    <a:gd name="connsiteY14" fmla="*/ 34576 h 40004"/>
                    <a:gd name="connsiteX15" fmla="*/ 1524 w 41147"/>
                    <a:gd name="connsiteY15" fmla="*/ 28289 h 40004"/>
                    <a:gd name="connsiteX16" fmla="*/ 0 w 41147"/>
                    <a:gd name="connsiteY16" fmla="*/ 20003 h 40004"/>
                    <a:gd name="connsiteX17" fmla="*/ 8763 w 41147"/>
                    <a:gd name="connsiteY17" fmla="*/ 20003 h 40004"/>
                    <a:gd name="connsiteX18" fmla="*/ 9620 w 41147"/>
                    <a:gd name="connsiteY18" fmla="*/ 24955 h 40004"/>
                    <a:gd name="connsiteX19" fmla="*/ 12001 w 41147"/>
                    <a:gd name="connsiteY19" fmla="*/ 28861 h 40004"/>
                    <a:gd name="connsiteX20" fmla="*/ 15716 w 41147"/>
                    <a:gd name="connsiteY20" fmla="*/ 31433 h 40004"/>
                    <a:gd name="connsiteX21" fmla="*/ 20574 w 41147"/>
                    <a:gd name="connsiteY21" fmla="*/ 32385 h 40004"/>
                    <a:gd name="connsiteX22" fmla="*/ 25432 w 41147"/>
                    <a:gd name="connsiteY22" fmla="*/ 31433 h 40004"/>
                    <a:gd name="connsiteX23" fmla="*/ 29146 w 41147"/>
                    <a:gd name="connsiteY23" fmla="*/ 28861 h 40004"/>
                    <a:gd name="connsiteX24" fmla="*/ 31528 w 41147"/>
                    <a:gd name="connsiteY24" fmla="*/ 24955 h 40004"/>
                    <a:gd name="connsiteX25" fmla="*/ 32385 w 41147"/>
                    <a:gd name="connsiteY25" fmla="*/ 20003 h 40004"/>
                    <a:gd name="connsiteX26" fmla="*/ 31528 w 41147"/>
                    <a:gd name="connsiteY26" fmla="*/ 15145 h 40004"/>
                    <a:gd name="connsiteX27" fmla="*/ 29146 w 41147"/>
                    <a:gd name="connsiteY27" fmla="*/ 11240 h 40004"/>
                    <a:gd name="connsiteX28" fmla="*/ 25432 w 41147"/>
                    <a:gd name="connsiteY28" fmla="*/ 8668 h 40004"/>
                    <a:gd name="connsiteX29" fmla="*/ 20574 w 41147"/>
                    <a:gd name="connsiteY29" fmla="*/ 7715 h 40004"/>
                    <a:gd name="connsiteX30" fmla="*/ 15716 w 41147"/>
                    <a:gd name="connsiteY30" fmla="*/ 8668 h 40004"/>
                    <a:gd name="connsiteX31" fmla="*/ 12001 w 41147"/>
                    <a:gd name="connsiteY31" fmla="*/ 11240 h 40004"/>
                    <a:gd name="connsiteX32" fmla="*/ 9620 w 41147"/>
                    <a:gd name="connsiteY32" fmla="*/ 15145 h 40004"/>
                    <a:gd name="connsiteX33" fmla="*/ 8763 w 41147"/>
                    <a:gd name="connsiteY33" fmla="*/ 20003 h 4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147" h="40004">
                      <a:moveTo>
                        <a:pt x="0" y="20003"/>
                      </a:moveTo>
                      <a:cubicBezTo>
                        <a:pt x="0" y="16954"/>
                        <a:pt x="476" y="14192"/>
                        <a:pt x="1524" y="11716"/>
                      </a:cubicBezTo>
                      <a:cubicBezTo>
                        <a:pt x="2572" y="9239"/>
                        <a:pt x="4000" y="7144"/>
                        <a:pt x="5810" y="5429"/>
                      </a:cubicBezTo>
                      <a:cubicBezTo>
                        <a:pt x="7620" y="3715"/>
                        <a:pt x="9811" y="2381"/>
                        <a:pt x="12287" y="1429"/>
                      </a:cubicBezTo>
                      <a:cubicBezTo>
                        <a:pt x="14764" y="476"/>
                        <a:pt x="17526" y="0"/>
                        <a:pt x="20574" y="0"/>
                      </a:cubicBezTo>
                      <a:cubicBezTo>
                        <a:pt x="23622" y="0"/>
                        <a:pt x="26289" y="476"/>
                        <a:pt x="28861" y="1429"/>
                      </a:cubicBezTo>
                      <a:cubicBezTo>
                        <a:pt x="31337" y="2381"/>
                        <a:pt x="33528" y="3715"/>
                        <a:pt x="35338" y="5429"/>
                      </a:cubicBezTo>
                      <a:cubicBezTo>
                        <a:pt x="37147" y="7144"/>
                        <a:pt x="38576" y="9239"/>
                        <a:pt x="39624" y="11716"/>
                      </a:cubicBezTo>
                      <a:cubicBezTo>
                        <a:pt x="40672" y="14192"/>
                        <a:pt x="41148" y="16954"/>
                        <a:pt x="41148" y="20003"/>
                      </a:cubicBezTo>
                      <a:cubicBezTo>
                        <a:pt x="41148" y="23050"/>
                        <a:pt x="40672" y="25813"/>
                        <a:pt x="39624" y="28289"/>
                      </a:cubicBezTo>
                      <a:cubicBezTo>
                        <a:pt x="38576" y="30766"/>
                        <a:pt x="37147" y="32861"/>
                        <a:pt x="35338" y="34576"/>
                      </a:cubicBezTo>
                      <a:cubicBezTo>
                        <a:pt x="33528" y="36290"/>
                        <a:pt x="31337" y="37624"/>
                        <a:pt x="28861" y="38576"/>
                      </a:cubicBezTo>
                      <a:cubicBezTo>
                        <a:pt x="26384" y="39529"/>
                        <a:pt x="23622" y="40005"/>
                        <a:pt x="20574" y="40005"/>
                      </a:cubicBezTo>
                      <a:cubicBezTo>
                        <a:pt x="17526" y="40005"/>
                        <a:pt x="14859" y="39529"/>
                        <a:pt x="12287" y="38576"/>
                      </a:cubicBezTo>
                      <a:cubicBezTo>
                        <a:pt x="9811" y="37624"/>
                        <a:pt x="7620" y="36290"/>
                        <a:pt x="5810" y="34576"/>
                      </a:cubicBezTo>
                      <a:cubicBezTo>
                        <a:pt x="4000" y="32861"/>
                        <a:pt x="2572" y="30766"/>
                        <a:pt x="1524" y="28289"/>
                      </a:cubicBezTo>
                      <a:cubicBezTo>
                        <a:pt x="476" y="25813"/>
                        <a:pt x="0" y="23050"/>
                        <a:pt x="0" y="20003"/>
                      </a:cubicBezTo>
                      <a:close/>
                      <a:moveTo>
                        <a:pt x="8763" y="20003"/>
                      </a:moveTo>
                      <a:cubicBezTo>
                        <a:pt x="8763" y="21812"/>
                        <a:pt x="9049" y="23432"/>
                        <a:pt x="9620" y="24955"/>
                      </a:cubicBezTo>
                      <a:cubicBezTo>
                        <a:pt x="10192" y="26479"/>
                        <a:pt x="10954" y="27718"/>
                        <a:pt x="12001" y="28861"/>
                      </a:cubicBezTo>
                      <a:cubicBezTo>
                        <a:pt x="13049" y="30004"/>
                        <a:pt x="14288" y="30766"/>
                        <a:pt x="15716" y="31433"/>
                      </a:cubicBezTo>
                      <a:cubicBezTo>
                        <a:pt x="17145" y="32004"/>
                        <a:pt x="18764" y="32385"/>
                        <a:pt x="20574" y="32385"/>
                      </a:cubicBezTo>
                      <a:cubicBezTo>
                        <a:pt x="22384" y="32385"/>
                        <a:pt x="24003" y="32099"/>
                        <a:pt x="25432" y="31433"/>
                      </a:cubicBezTo>
                      <a:cubicBezTo>
                        <a:pt x="26860" y="30861"/>
                        <a:pt x="28099" y="30004"/>
                        <a:pt x="29146" y="28861"/>
                      </a:cubicBezTo>
                      <a:cubicBezTo>
                        <a:pt x="30194" y="27813"/>
                        <a:pt x="30956" y="26479"/>
                        <a:pt x="31528" y="24955"/>
                      </a:cubicBezTo>
                      <a:cubicBezTo>
                        <a:pt x="32099" y="23432"/>
                        <a:pt x="32385" y="21812"/>
                        <a:pt x="32385" y="20003"/>
                      </a:cubicBezTo>
                      <a:cubicBezTo>
                        <a:pt x="32385" y="18193"/>
                        <a:pt x="32099" y="16574"/>
                        <a:pt x="31528" y="15145"/>
                      </a:cubicBezTo>
                      <a:cubicBezTo>
                        <a:pt x="30956" y="13716"/>
                        <a:pt x="30194" y="12287"/>
                        <a:pt x="29146" y="11240"/>
                      </a:cubicBezTo>
                      <a:cubicBezTo>
                        <a:pt x="28099" y="10096"/>
                        <a:pt x="26860" y="9334"/>
                        <a:pt x="25432" y="8668"/>
                      </a:cubicBezTo>
                      <a:cubicBezTo>
                        <a:pt x="24003" y="8096"/>
                        <a:pt x="22384" y="7715"/>
                        <a:pt x="20574" y="7715"/>
                      </a:cubicBezTo>
                      <a:cubicBezTo>
                        <a:pt x="18764" y="7715"/>
                        <a:pt x="17145" y="8001"/>
                        <a:pt x="15716" y="8668"/>
                      </a:cubicBezTo>
                      <a:cubicBezTo>
                        <a:pt x="14288" y="9239"/>
                        <a:pt x="13049" y="10096"/>
                        <a:pt x="12001" y="11240"/>
                      </a:cubicBezTo>
                      <a:cubicBezTo>
                        <a:pt x="10954" y="12383"/>
                        <a:pt x="10192" y="13621"/>
                        <a:pt x="9620" y="15145"/>
                      </a:cubicBezTo>
                      <a:cubicBezTo>
                        <a:pt x="9049" y="16669"/>
                        <a:pt x="8763" y="18288"/>
                        <a:pt x="8763" y="20003"/>
                      </a:cubicBezTo>
                      <a:close/>
                    </a:path>
                  </a:pathLst>
                </a:custGeom>
                <a:solidFill>
                  <a:srgbClr val="115C80"/>
                </a:solid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A2814CDC-8951-5E60-F1DC-206A5329B8CA}"/>
                    </a:ext>
                  </a:extLst>
                </p:cNvPr>
                <p:cNvSpPr/>
                <p:nvPr/>
              </p:nvSpPr>
              <p:spPr>
                <a:xfrm>
                  <a:off x="2427541" y="1397698"/>
                  <a:ext cx="32765" cy="35909"/>
                </a:xfrm>
                <a:custGeom>
                  <a:avLst/>
                  <a:gdLst>
                    <a:gd name="connsiteX0" fmla="*/ 95 w 32765"/>
                    <a:gd name="connsiteY0" fmla="*/ 0 h 35909"/>
                    <a:gd name="connsiteX1" fmla="*/ 15907 w 32765"/>
                    <a:gd name="connsiteY1" fmla="*/ 0 h 35909"/>
                    <a:gd name="connsiteX2" fmla="*/ 21812 w 32765"/>
                    <a:gd name="connsiteY2" fmla="*/ 571 h 35909"/>
                    <a:gd name="connsiteX3" fmla="*/ 26670 w 32765"/>
                    <a:gd name="connsiteY3" fmla="*/ 2381 h 35909"/>
                    <a:gd name="connsiteX4" fmla="*/ 30004 w 32765"/>
                    <a:gd name="connsiteY4" fmla="*/ 5715 h 35909"/>
                    <a:gd name="connsiteX5" fmla="*/ 31242 w 32765"/>
                    <a:gd name="connsiteY5" fmla="*/ 10954 h 35909"/>
                    <a:gd name="connsiteX6" fmla="*/ 28956 w 32765"/>
                    <a:gd name="connsiteY6" fmla="*/ 17431 h 35909"/>
                    <a:gd name="connsiteX7" fmla="*/ 22384 w 32765"/>
                    <a:gd name="connsiteY7" fmla="*/ 20764 h 35909"/>
                    <a:gd name="connsiteX8" fmla="*/ 32766 w 32765"/>
                    <a:gd name="connsiteY8" fmla="*/ 35909 h 35909"/>
                    <a:gd name="connsiteX9" fmla="*/ 22289 w 32765"/>
                    <a:gd name="connsiteY9" fmla="*/ 35909 h 35909"/>
                    <a:gd name="connsiteX10" fmla="*/ 14287 w 32765"/>
                    <a:gd name="connsiteY10" fmla="*/ 22479 h 35909"/>
                    <a:gd name="connsiteX11" fmla="*/ 8954 w 32765"/>
                    <a:gd name="connsiteY11" fmla="*/ 22479 h 35909"/>
                    <a:gd name="connsiteX12" fmla="*/ 8954 w 32765"/>
                    <a:gd name="connsiteY12" fmla="*/ 35909 h 35909"/>
                    <a:gd name="connsiteX13" fmla="*/ 0 w 32765"/>
                    <a:gd name="connsiteY13" fmla="*/ 35909 h 35909"/>
                    <a:gd name="connsiteX14" fmla="*/ 0 w 32765"/>
                    <a:gd name="connsiteY14" fmla="*/ 0 h 35909"/>
                    <a:gd name="connsiteX15" fmla="*/ 9049 w 32765"/>
                    <a:gd name="connsiteY15" fmla="*/ 13430 h 35909"/>
                    <a:gd name="connsiteX16" fmla="*/ 14192 w 32765"/>
                    <a:gd name="connsiteY16" fmla="*/ 13430 h 35909"/>
                    <a:gd name="connsiteX17" fmla="*/ 16669 w 32765"/>
                    <a:gd name="connsiteY17" fmla="*/ 13430 h 35909"/>
                    <a:gd name="connsiteX18" fmla="*/ 19050 w 32765"/>
                    <a:gd name="connsiteY18" fmla="*/ 12954 h 35909"/>
                    <a:gd name="connsiteX19" fmla="*/ 20765 w 32765"/>
                    <a:gd name="connsiteY19" fmla="*/ 11621 h 35909"/>
                    <a:gd name="connsiteX20" fmla="*/ 21431 w 32765"/>
                    <a:gd name="connsiteY20" fmla="*/ 9144 h 35909"/>
                    <a:gd name="connsiteX21" fmla="*/ 20860 w 32765"/>
                    <a:gd name="connsiteY21" fmla="*/ 6763 h 35909"/>
                    <a:gd name="connsiteX22" fmla="*/ 19336 w 32765"/>
                    <a:gd name="connsiteY22" fmla="*/ 5429 h 35909"/>
                    <a:gd name="connsiteX23" fmla="*/ 17145 w 32765"/>
                    <a:gd name="connsiteY23" fmla="*/ 4763 h 35909"/>
                    <a:gd name="connsiteX24" fmla="*/ 14764 w 32765"/>
                    <a:gd name="connsiteY24" fmla="*/ 4572 h 35909"/>
                    <a:gd name="connsiteX25" fmla="*/ 9049 w 32765"/>
                    <a:gd name="connsiteY25" fmla="*/ 4572 h 35909"/>
                    <a:gd name="connsiteX26" fmla="*/ 9049 w 32765"/>
                    <a:gd name="connsiteY26" fmla="*/ 13525 h 3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765" h="35909">
                      <a:moveTo>
                        <a:pt x="95" y="0"/>
                      </a:moveTo>
                      <a:lnTo>
                        <a:pt x="15907" y="0"/>
                      </a:lnTo>
                      <a:cubicBezTo>
                        <a:pt x="18002" y="0"/>
                        <a:pt x="19907" y="190"/>
                        <a:pt x="21812" y="571"/>
                      </a:cubicBezTo>
                      <a:cubicBezTo>
                        <a:pt x="23717" y="952"/>
                        <a:pt x="25336" y="1524"/>
                        <a:pt x="26670" y="2381"/>
                      </a:cubicBezTo>
                      <a:cubicBezTo>
                        <a:pt x="28099" y="3238"/>
                        <a:pt x="29147" y="4286"/>
                        <a:pt x="30004" y="5715"/>
                      </a:cubicBezTo>
                      <a:cubicBezTo>
                        <a:pt x="30861" y="7144"/>
                        <a:pt x="31242" y="8858"/>
                        <a:pt x="31242" y="10954"/>
                      </a:cubicBezTo>
                      <a:cubicBezTo>
                        <a:pt x="31242" y="13525"/>
                        <a:pt x="30480" y="15621"/>
                        <a:pt x="28956" y="17431"/>
                      </a:cubicBezTo>
                      <a:cubicBezTo>
                        <a:pt x="27432" y="19240"/>
                        <a:pt x="25241" y="20288"/>
                        <a:pt x="22384" y="20764"/>
                      </a:cubicBezTo>
                      <a:lnTo>
                        <a:pt x="32766" y="35909"/>
                      </a:lnTo>
                      <a:lnTo>
                        <a:pt x="22289" y="35909"/>
                      </a:lnTo>
                      <a:lnTo>
                        <a:pt x="14287" y="22479"/>
                      </a:lnTo>
                      <a:lnTo>
                        <a:pt x="8954" y="22479"/>
                      </a:lnTo>
                      <a:lnTo>
                        <a:pt x="8954" y="35909"/>
                      </a:lnTo>
                      <a:lnTo>
                        <a:pt x="0" y="35909"/>
                      </a:lnTo>
                      <a:lnTo>
                        <a:pt x="0" y="0"/>
                      </a:lnTo>
                      <a:close/>
                      <a:moveTo>
                        <a:pt x="9049" y="13430"/>
                      </a:moveTo>
                      <a:lnTo>
                        <a:pt x="14192" y="13430"/>
                      </a:lnTo>
                      <a:cubicBezTo>
                        <a:pt x="14954" y="13430"/>
                        <a:pt x="15811" y="13430"/>
                        <a:pt x="16669" y="13430"/>
                      </a:cubicBezTo>
                      <a:cubicBezTo>
                        <a:pt x="17526" y="13430"/>
                        <a:pt x="18288" y="13240"/>
                        <a:pt x="19050" y="12954"/>
                      </a:cubicBezTo>
                      <a:cubicBezTo>
                        <a:pt x="19717" y="12668"/>
                        <a:pt x="20383" y="12192"/>
                        <a:pt x="20765" y="11621"/>
                      </a:cubicBezTo>
                      <a:cubicBezTo>
                        <a:pt x="21241" y="11049"/>
                        <a:pt x="21431" y="10192"/>
                        <a:pt x="21431" y="9144"/>
                      </a:cubicBezTo>
                      <a:cubicBezTo>
                        <a:pt x="21431" y="8096"/>
                        <a:pt x="21241" y="7334"/>
                        <a:pt x="20860" y="6763"/>
                      </a:cubicBezTo>
                      <a:cubicBezTo>
                        <a:pt x="20479" y="6191"/>
                        <a:pt x="19907" y="5715"/>
                        <a:pt x="19336" y="5429"/>
                      </a:cubicBezTo>
                      <a:cubicBezTo>
                        <a:pt x="18669" y="5143"/>
                        <a:pt x="18002" y="4858"/>
                        <a:pt x="17145" y="4763"/>
                      </a:cubicBezTo>
                      <a:cubicBezTo>
                        <a:pt x="16288" y="4667"/>
                        <a:pt x="15526" y="4572"/>
                        <a:pt x="14764" y="4572"/>
                      </a:cubicBezTo>
                      <a:lnTo>
                        <a:pt x="9049" y="4572"/>
                      </a:lnTo>
                      <a:lnTo>
                        <a:pt x="9049" y="13525"/>
                      </a:lnTo>
                      <a:close/>
                    </a:path>
                  </a:pathLst>
                </a:custGeom>
                <a:solidFill>
                  <a:srgbClr val="115C80"/>
                </a:solidFill>
                <a:ln w="9525" cap="flat">
                  <a:noFill/>
                  <a:prstDash val="solid"/>
                  <a:miter/>
                </a:ln>
              </p:spPr>
              <p:txBody>
                <a:bodyPr rtlCol="0" anchor="ctr"/>
                <a:lstStyle/>
                <a:p>
                  <a:endParaRPr lang="en-US"/>
                </a:p>
              </p:txBody>
            </p:sp>
          </p:grpSp>
        </p:grpSp>
        <p:grpSp>
          <p:nvGrpSpPr>
            <p:cNvPr id="34" name="Graphic 1852">
              <a:extLst>
                <a:ext uri="{FF2B5EF4-FFF2-40B4-BE49-F238E27FC236}">
                  <a16:creationId xmlns:a16="http://schemas.microsoft.com/office/drawing/2014/main" id="{C4B607BC-0EE6-900D-7D71-7CB557C0C0FE}"/>
                </a:ext>
              </a:extLst>
            </p:cNvPr>
            <p:cNvGrpSpPr/>
            <p:nvPr/>
          </p:nvGrpSpPr>
          <p:grpSpPr>
            <a:xfrm>
              <a:off x="608171" y="561689"/>
              <a:ext cx="1220343" cy="1126997"/>
              <a:chOff x="608171" y="561689"/>
              <a:chExt cx="1220343" cy="1126997"/>
            </a:xfrm>
          </p:grpSpPr>
          <p:grpSp>
            <p:nvGrpSpPr>
              <p:cNvPr id="35" name="Graphic 1852">
                <a:extLst>
                  <a:ext uri="{FF2B5EF4-FFF2-40B4-BE49-F238E27FC236}">
                    <a16:creationId xmlns:a16="http://schemas.microsoft.com/office/drawing/2014/main" id="{EB50D0AC-CF67-0179-DF6C-B10FBEFFD2C2}"/>
                  </a:ext>
                </a:extLst>
              </p:cNvPr>
              <p:cNvGrpSpPr/>
              <p:nvPr/>
            </p:nvGrpSpPr>
            <p:grpSpPr>
              <a:xfrm>
                <a:off x="608171" y="1220819"/>
                <a:ext cx="1211008" cy="467867"/>
                <a:chOff x="608171" y="1220819"/>
                <a:chExt cx="1211008" cy="467867"/>
              </a:xfrm>
            </p:grpSpPr>
            <p:sp>
              <p:nvSpPr>
                <p:cNvPr id="306" name="Freeform: Shape 305">
                  <a:extLst>
                    <a:ext uri="{FF2B5EF4-FFF2-40B4-BE49-F238E27FC236}">
                      <a16:creationId xmlns:a16="http://schemas.microsoft.com/office/drawing/2014/main" id="{7ECE8C08-75AF-EDA2-5DDF-2638E52B01F1}"/>
                    </a:ext>
                  </a:extLst>
                </p:cNvPr>
                <p:cNvSpPr/>
                <p:nvPr/>
              </p:nvSpPr>
              <p:spPr>
                <a:xfrm>
                  <a:off x="1161954" y="1234725"/>
                  <a:ext cx="657225" cy="453961"/>
                </a:xfrm>
                <a:custGeom>
                  <a:avLst/>
                  <a:gdLst>
                    <a:gd name="connsiteX0" fmla="*/ 657225 w 657225"/>
                    <a:gd name="connsiteY0" fmla="*/ 1429 h 453961"/>
                    <a:gd name="connsiteX1" fmla="*/ 642652 w 657225"/>
                    <a:gd name="connsiteY1" fmla="*/ 70485 h 453961"/>
                    <a:gd name="connsiteX2" fmla="*/ 575882 w 657225"/>
                    <a:gd name="connsiteY2" fmla="*/ 200977 h 453961"/>
                    <a:gd name="connsiteX3" fmla="*/ 466249 w 657225"/>
                    <a:gd name="connsiteY3" fmla="*/ 290513 h 453961"/>
                    <a:gd name="connsiteX4" fmla="*/ 199263 w 657225"/>
                    <a:gd name="connsiteY4" fmla="*/ 390525 h 453961"/>
                    <a:gd name="connsiteX5" fmla="*/ 69723 w 657225"/>
                    <a:gd name="connsiteY5" fmla="*/ 423386 h 453961"/>
                    <a:gd name="connsiteX6" fmla="*/ 0 w 657225"/>
                    <a:gd name="connsiteY6" fmla="*/ 453961 h 453961"/>
                    <a:gd name="connsiteX7" fmla="*/ 18764 w 657225"/>
                    <a:gd name="connsiteY7" fmla="*/ 430911 h 453961"/>
                    <a:gd name="connsiteX8" fmla="*/ 173736 w 657225"/>
                    <a:gd name="connsiteY8" fmla="*/ 297180 h 453961"/>
                    <a:gd name="connsiteX9" fmla="*/ 409861 w 657225"/>
                    <a:gd name="connsiteY9" fmla="*/ 161544 h 453961"/>
                    <a:gd name="connsiteX10" fmla="*/ 434626 w 657225"/>
                    <a:gd name="connsiteY10" fmla="*/ 150685 h 453961"/>
                    <a:gd name="connsiteX11" fmla="*/ 240506 w 657225"/>
                    <a:gd name="connsiteY11" fmla="*/ 223838 h 453961"/>
                    <a:gd name="connsiteX12" fmla="*/ 59817 w 657225"/>
                    <a:gd name="connsiteY12" fmla="*/ 330136 h 453961"/>
                    <a:gd name="connsiteX13" fmla="*/ 78296 w 657225"/>
                    <a:gd name="connsiteY13" fmla="*/ 285369 h 453961"/>
                    <a:gd name="connsiteX14" fmla="*/ 160306 w 657225"/>
                    <a:gd name="connsiteY14" fmla="*/ 160210 h 453961"/>
                    <a:gd name="connsiteX15" fmla="*/ 338709 w 657225"/>
                    <a:gd name="connsiteY15" fmla="*/ 60674 h 453961"/>
                    <a:gd name="connsiteX16" fmla="*/ 474631 w 657225"/>
                    <a:gd name="connsiteY16" fmla="*/ 43529 h 453961"/>
                    <a:gd name="connsiteX17" fmla="*/ 607505 w 657225"/>
                    <a:gd name="connsiteY17" fmla="*/ 21907 h 453961"/>
                    <a:gd name="connsiteX18" fmla="*/ 645509 w 657225"/>
                    <a:gd name="connsiteY18" fmla="*/ 4858 h 453961"/>
                    <a:gd name="connsiteX19" fmla="*/ 654272 w 657225"/>
                    <a:gd name="connsiteY19" fmla="*/ 0 h 453961"/>
                    <a:gd name="connsiteX20" fmla="*/ 657225 w 657225"/>
                    <a:gd name="connsiteY20" fmla="*/ 1524 h 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7225" h="453961">
                      <a:moveTo>
                        <a:pt x="657225" y="1429"/>
                      </a:moveTo>
                      <a:cubicBezTo>
                        <a:pt x="652463" y="24479"/>
                        <a:pt x="648462" y="47720"/>
                        <a:pt x="642652" y="70485"/>
                      </a:cubicBezTo>
                      <a:cubicBezTo>
                        <a:pt x="630174" y="118872"/>
                        <a:pt x="609124" y="163354"/>
                        <a:pt x="575882" y="200977"/>
                      </a:cubicBezTo>
                      <a:cubicBezTo>
                        <a:pt x="544354" y="236696"/>
                        <a:pt x="507873" y="266795"/>
                        <a:pt x="466249" y="290513"/>
                      </a:cubicBezTo>
                      <a:cubicBezTo>
                        <a:pt x="382619" y="338138"/>
                        <a:pt x="293751" y="371380"/>
                        <a:pt x="199263" y="390525"/>
                      </a:cubicBezTo>
                      <a:cubicBezTo>
                        <a:pt x="155639" y="399383"/>
                        <a:pt x="112395" y="410623"/>
                        <a:pt x="69723" y="423386"/>
                      </a:cubicBezTo>
                      <a:cubicBezTo>
                        <a:pt x="46292" y="430435"/>
                        <a:pt x="24479" y="443008"/>
                        <a:pt x="0" y="453961"/>
                      </a:cubicBezTo>
                      <a:cubicBezTo>
                        <a:pt x="6668" y="445675"/>
                        <a:pt x="12287" y="437864"/>
                        <a:pt x="18764" y="430911"/>
                      </a:cubicBezTo>
                      <a:cubicBezTo>
                        <a:pt x="65627" y="380809"/>
                        <a:pt x="117824" y="336899"/>
                        <a:pt x="173736" y="297180"/>
                      </a:cubicBezTo>
                      <a:cubicBezTo>
                        <a:pt x="248031" y="244316"/>
                        <a:pt x="327755" y="200882"/>
                        <a:pt x="409861" y="161544"/>
                      </a:cubicBezTo>
                      <a:cubicBezTo>
                        <a:pt x="417576" y="157829"/>
                        <a:pt x="425482" y="154686"/>
                        <a:pt x="434626" y="150685"/>
                      </a:cubicBezTo>
                      <a:cubicBezTo>
                        <a:pt x="410813" y="152781"/>
                        <a:pt x="339471" y="169545"/>
                        <a:pt x="240506" y="223838"/>
                      </a:cubicBezTo>
                      <a:cubicBezTo>
                        <a:pt x="180118" y="256984"/>
                        <a:pt x="121634" y="293560"/>
                        <a:pt x="59817" y="330136"/>
                      </a:cubicBezTo>
                      <a:cubicBezTo>
                        <a:pt x="66389" y="314134"/>
                        <a:pt x="71533" y="299371"/>
                        <a:pt x="78296" y="285369"/>
                      </a:cubicBezTo>
                      <a:cubicBezTo>
                        <a:pt x="99917" y="239935"/>
                        <a:pt x="126016" y="197644"/>
                        <a:pt x="160306" y="160210"/>
                      </a:cubicBezTo>
                      <a:cubicBezTo>
                        <a:pt x="209074" y="107061"/>
                        <a:pt x="267938" y="72771"/>
                        <a:pt x="338709" y="60674"/>
                      </a:cubicBezTo>
                      <a:cubicBezTo>
                        <a:pt x="383667" y="52959"/>
                        <a:pt x="429387" y="49816"/>
                        <a:pt x="474631" y="43529"/>
                      </a:cubicBezTo>
                      <a:cubicBezTo>
                        <a:pt x="519017" y="37243"/>
                        <a:pt x="563404" y="30385"/>
                        <a:pt x="607505" y="21907"/>
                      </a:cubicBezTo>
                      <a:cubicBezTo>
                        <a:pt x="620744" y="19336"/>
                        <a:pt x="632936" y="10763"/>
                        <a:pt x="645509" y="4858"/>
                      </a:cubicBezTo>
                      <a:cubicBezTo>
                        <a:pt x="648557" y="3429"/>
                        <a:pt x="651415" y="1619"/>
                        <a:pt x="654272" y="0"/>
                      </a:cubicBezTo>
                      <a:lnTo>
                        <a:pt x="657225" y="1524"/>
                      </a:lnTo>
                      <a:close/>
                    </a:path>
                  </a:pathLst>
                </a:custGeom>
                <a:solidFill>
                  <a:srgbClr val="8AC33F"/>
                </a:solid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81BE529-2B8C-B3F0-BD5B-48DBAEBB2D2C}"/>
                    </a:ext>
                  </a:extLst>
                </p:cNvPr>
                <p:cNvSpPr/>
                <p:nvPr/>
              </p:nvSpPr>
              <p:spPr>
                <a:xfrm>
                  <a:off x="608171" y="1220819"/>
                  <a:ext cx="582834" cy="405574"/>
                </a:xfrm>
                <a:custGeom>
                  <a:avLst/>
                  <a:gdLst>
                    <a:gd name="connsiteX0" fmla="*/ 202883 w 582834"/>
                    <a:gd name="connsiteY0" fmla="*/ 137636 h 405574"/>
                    <a:gd name="connsiteX1" fmla="*/ 582835 w 582834"/>
                    <a:gd name="connsiteY1" fmla="*/ 402336 h 405574"/>
                    <a:gd name="connsiteX2" fmla="*/ 580739 w 582834"/>
                    <a:gd name="connsiteY2" fmla="*/ 405575 h 405574"/>
                    <a:gd name="connsiteX3" fmla="*/ 543020 w 582834"/>
                    <a:gd name="connsiteY3" fmla="*/ 386905 h 405574"/>
                    <a:gd name="connsiteX4" fmla="*/ 432816 w 582834"/>
                    <a:gd name="connsiteY4" fmla="*/ 355092 h 405574"/>
                    <a:gd name="connsiteX5" fmla="*/ 185547 w 582834"/>
                    <a:gd name="connsiteY5" fmla="*/ 270034 h 405574"/>
                    <a:gd name="connsiteX6" fmla="*/ 83344 w 582834"/>
                    <a:gd name="connsiteY6" fmla="*/ 193929 h 405574"/>
                    <a:gd name="connsiteX7" fmla="*/ 9144 w 582834"/>
                    <a:gd name="connsiteY7" fmla="*/ 49054 h 405574"/>
                    <a:gd name="connsiteX8" fmla="*/ 0 w 582834"/>
                    <a:gd name="connsiteY8" fmla="*/ 0 h 405574"/>
                    <a:gd name="connsiteX9" fmla="*/ 142589 w 582834"/>
                    <a:gd name="connsiteY9" fmla="*/ 38862 h 405574"/>
                    <a:gd name="connsiteX10" fmla="*/ 302228 w 582834"/>
                    <a:gd name="connsiteY10" fmla="*/ 60674 h 405574"/>
                    <a:gd name="connsiteX11" fmla="*/ 405765 w 582834"/>
                    <a:gd name="connsiteY11" fmla="*/ 111157 h 405574"/>
                    <a:gd name="connsiteX12" fmla="*/ 526447 w 582834"/>
                    <a:gd name="connsiteY12" fmla="*/ 284893 h 405574"/>
                    <a:gd name="connsiteX13" fmla="*/ 529495 w 582834"/>
                    <a:gd name="connsiteY13" fmla="*/ 297085 h 405574"/>
                    <a:gd name="connsiteX14" fmla="*/ 508064 w 582834"/>
                    <a:gd name="connsiteY14" fmla="*/ 284607 h 405574"/>
                    <a:gd name="connsiteX15" fmla="*/ 334137 w 582834"/>
                    <a:gd name="connsiteY15" fmla="*/ 183833 h 405574"/>
                    <a:gd name="connsiteX16" fmla="*/ 211265 w 582834"/>
                    <a:gd name="connsiteY16" fmla="*/ 138303 h 405574"/>
                    <a:gd name="connsiteX17" fmla="*/ 202883 w 582834"/>
                    <a:gd name="connsiteY17" fmla="*/ 137636 h 40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834" h="405574">
                      <a:moveTo>
                        <a:pt x="202883" y="137636"/>
                      </a:moveTo>
                      <a:cubicBezTo>
                        <a:pt x="346710" y="205454"/>
                        <a:pt x="478631" y="284321"/>
                        <a:pt x="582835" y="402336"/>
                      </a:cubicBezTo>
                      <a:lnTo>
                        <a:pt x="580739" y="405575"/>
                      </a:lnTo>
                      <a:cubicBezTo>
                        <a:pt x="568166" y="399383"/>
                        <a:pt x="555784" y="392811"/>
                        <a:pt x="543020" y="386905"/>
                      </a:cubicBezTo>
                      <a:cubicBezTo>
                        <a:pt x="507873" y="370713"/>
                        <a:pt x="470535" y="362141"/>
                        <a:pt x="432816" y="355092"/>
                      </a:cubicBezTo>
                      <a:cubicBezTo>
                        <a:pt x="346139" y="338995"/>
                        <a:pt x="263176" y="312134"/>
                        <a:pt x="185547" y="270034"/>
                      </a:cubicBezTo>
                      <a:cubicBezTo>
                        <a:pt x="147923" y="249650"/>
                        <a:pt x="112871" y="225266"/>
                        <a:pt x="83344" y="193929"/>
                      </a:cubicBezTo>
                      <a:cubicBezTo>
                        <a:pt x="44768" y="152876"/>
                        <a:pt x="20193" y="104394"/>
                        <a:pt x="9144" y="49054"/>
                      </a:cubicBezTo>
                      <a:cubicBezTo>
                        <a:pt x="6096" y="33719"/>
                        <a:pt x="3429" y="18288"/>
                        <a:pt x="0" y="0"/>
                      </a:cubicBezTo>
                      <a:cubicBezTo>
                        <a:pt x="45339" y="30194"/>
                        <a:pt x="94202" y="33147"/>
                        <a:pt x="142589" y="38862"/>
                      </a:cubicBezTo>
                      <a:cubicBezTo>
                        <a:pt x="195929" y="45149"/>
                        <a:pt x="249365" y="51340"/>
                        <a:pt x="302228" y="60674"/>
                      </a:cubicBezTo>
                      <a:cubicBezTo>
                        <a:pt x="340805" y="67532"/>
                        <a:pt x="375190" y="86487"/>
                        <a:pt x="405765" y="111157"/>
                      </a:cubicBezTo>
                      <a:cubicBezTo>
                        <a:pt x="462915" y="157258"/>
                        <a:pt x="499682" y="217646"/>
                        <a:pt x="526447" y="284893"/>
                      </a:cubicBezTo>
                      <a:cubicBezTo>
                        <a:pt x="527590" y="287655"/>
                        <a:pt x="527876" y="290703"/>
                        <a:pt x="529495" y="297085"/>
                      </a:cubicBezTo>
                      <a:cubicBezTo>
                        <a:pt x="520732" y="292037"/>
                        <a:pt x="514255" y="288608"/>
                        <a:pt x="508064" y="284607"/>
                      </a:cubicBezTo>
                      <a:cubicBezTo>
                        <a:pt x="451961" y="247841"/>
                        <a:pt x="395478" y="211265"/>
                        <a:pt x="334137" y="183833"/>
                      </a:cubicBezTo>
                      <a:cubicBezTo>
                        <a:pt x="294323" y="166021"/>
                        <a:pt x="252317" y="153257"/>
                        <a:pt x="211265" y="138303"/>
                      </a:cubicBezTo>
                      <a:cubicBezTo>
                        <a:pt x="209550" y="137636"/>
                        <a:pt x="207550" y="138017"/>
                        <a:pt x="202883" y="137636"/>
                      </a:cubicBezTo>
                      <a:close/>
                    </a:path>
                  </a:pathLst>
                </a:custGeom>
                <a:solidFill>
                  <a:srgbClr val="009047"/>
                </a:solidFill>
                <a:ln w="9525" cap="flat">
                  <a:noFill/>
                  <a:prstDash val="solid"/>
                  <a:miter/>
                </a:ln>
              </p:spPr>
              <p:txBody>
                <a:bodyPr rtlCol="0" anchor="ctr"/>
                <a:lstStyle/>
                <a:p>
                  <a:endParaRPr lang="en-US"/>
                </a:p>
              </p:txBody>
            </p:sp>
          </p:grpSp>
          <p:grpSp>
            <p:nvGrpSpPr>
              <p:cNvPr id="36" name="Graphic 1852">
                <a:extLst>
                  <a:ext uri="{FF2B5EF4-FFF2-40B4-BE49-F238E27FC236}">
                    <a16:creationId xmlns:a16="http://schemas.microsoft.com/office/drawing/2014/main" id="{B552F5D1-828F-1D9A-D293-D3E5D1A42E20}"/>
                  </a:ext>
                </a:extLst>
              </p:cNvPr>
              <p:cNvGrpSpPr/>
              <p:nvPr/>
            </p:nvGrpSpPr>
            <p:grpSpPr>
              <a:xfrm>
                <a:off x="847248" y="833342"/>
                <a:ext cx="237743" cy="482155"/>
                <a:chOff x="847248" y="833342"/>
                <a:chExt cx="237743" cy="482155"/>
              </a:xfrm>
              <a:solidFill>
                <a:srgbClr val="E4D938"/>
              </a:solidFill>
            </p:grpSpPr>
            <p:sp>
              <p:nvSpPr>
                <p:cNvPr id="221" name="Freeform: Shape 220">
                  <a:extLst>
                    <a:ext uri="{FF2B5EF4-FFF2-40B4-BE49-F238E27FC236}">
                      <a16:creationId xmlns:a16="http://schemas.microsoft.com/office/drawing/2014/main" id="{43BC111B-61E0-0685-55D3-CE1D5113F5A0}"/>
                    </a:ext>
                  </a:extLst>
                </p:cNvPr>
                <p:cNvSpPr/>
                <p:nvPr/>
              </p:nvSpPr>
              <p:spPr>
                <a:xfrm>
                  <a:off x="1064609" y="1295114"/>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763C9193-CE47-BA37-8ECE-F77DF2A50E92}"/>
                    </a:ext>
                  </a:extLst>
                </p:cNvPr>
                <p:cNvSpPr/>
                <p:nvPr/>
              </p:nvSpPr>
              <p:spPr>
                <a:xfrm>
                  <a:off x="1064609" y="1267968"/>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8D0133C4-B3F0-7030-8B2A-CDAABAC58EFB}"/>
                    </a:ext>
                  </a:extLst>
                </p:cNvPr>
                <p:cNvSpPr/>
                <p:nvPr/>
              </p:nvSpPr>
              <p:spPr>
                <a:xfrm>
                  <a:off x="1037463" y="1244155"/>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82052091-84AB-42E1-C599-3E6354DFC6B8}"/>
                    </a:ext>
                  </a:extLst>
                </p:cNvPr>
                <p:cNvSpPr/>
                <p:nvPr/>
              </p:nvSpPr>
              <p:spPr>
                <a:xfrm>
                  <a:off x="1037463" y="1217009"/>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670E9F92-3043-2661-71C7-02D25B82C5CD}"/>
                    </a:ext>
                  </a:extLst>
                </p:cNvPr>
                <p:cNvSpPr/>
                <p:nvPr/>
              </p:nvSpPr>
              <p:spPr>
                <a:xfrm>
                  <a:off x="1010221" y="1217009"/>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701CE8F6-2625-C3C4-1F26-BAD663181B31}"/>
                    </a:ext>
                  </a:extLst>
                </p:cNvPr>
                <p:cNvSpPr/>
                <p:nvPr/>
              </p:nvSpPr>
              <p:spPr>
                <a:xfrm>
                  <a:off x="1037463" y="1193196"/>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8FC5E6E-6099-8CD0-F5C0-95D5548AA830}"/>
                    </a:ext>
                  </a:extLst>
                </p:cNvPr>
                <p:cNvSpPr/>
                <p:nvPr/>
              </p:nvSpPr>
              <p:spPr>
                <a:xfrm>
                  <a:off x="1010221" y="1193196"/>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F2B5067C-E218-6F63-E2A6-2B849B97C24E}"/>
                    </a:ext>
                  </a:extLst>
                </p:cNvPr>
                <p:cNvSpPr/>
                <p:nvPr/>
              </p:nvSpPr>
              <p:spPr>
                <a:xfrm>
                  <a:off x="983075" y="1193196"/>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EF5B2774-3145-35A3-57CE-08869AFCD166}"/>
                    </a:ext>
                  </a:extLst>
                </p:cNvPr>
                <p:cNvSpPr/>
                <p:nvPr/>
              </p:nvSpPr>
              <p:spPr>
                <a:xfrm>
                  <a:off x="1064609" y="1166050"/>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9F38A04F-C51C-E36C-B7C9-9886D701BD8D}"/>
                    </a:ext>
                  </a:extLst>
                </p:cNvPr>
                <p:cNvSpPr/>
                <p:nvPr/>
              </p:nvSpPr>
              <p:spPr>
                <a:xfrm>
                  <a:off x="1010221" y="1166050"/>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BAC369D6-AA96-BBE7-7ED7-BA67F7E5A4CA}"/>
                    </a:ext>
                  </a:extLst>
                </p:cNvPr>
                <p:cNvSpPr/>
                <p:nvPr/>
              </p:nvSpPr>
              <p:spPr>
                <a:xfrm>
                  <a:off x="983075" y="1166050"/>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947B1427-1344-11C4-EB44-CF4542D1BE81}"/>
                    </a:ext>
                  </a:extLst>
                </p:cNvPr>
                <p:cNvSpPr/>
                <p:nvPr/>
              </p:nvSpPr>
              <p:spPr>
                <a:xfrm>
                  <a:off x="955929" y="1166050"/>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9F7D63FB-E4DB-7649-CE06-C3627F0D3091}"/>
                    </a:ext>
                  </a:extLst>
                </p:cNvPr>
                <p:cNvSpPr/>
                <p:nvPr/>
              </p:nvSpPr>
              <p:spPr>
                <a:xfrm>
                  <a:off x="1064609" y="1142333"/>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521EE019-A1EA-E8E1-D85E-E6FABB5E7544}"/>
                    </a:ext>
                  </a:extLst>
                </p:cNvPr>
                <p:cNvSpPr/>
                <p:nvPr/>
              </p:nvSpPr>
              <p:spPr>
                <a:xfrm>
                  <a:off x="1010221" y="1142333"/>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18867F88-88D7-16AF-94C6-6142EE94B05B}"/>
                    </a:ext>
                  </a:extLst>
                </p:cNvPr>
                <p:cNvSpPr/>
                <p:nvPr/>
              </p:nvSpPr>
              <p:spPr>
                <a:xfrm>
                  <a:off x="983075" y="1142333"/>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03EA717C-C24B-738A-EB11-3E3785364875}"/>
                    </a:ext>
                  </a:extLst>
                </p:cNvPr>
                <p:cNvSpPr/>
                <p:nvPr/>
              </p:nvSpPr>
              <p:spPr>
                <a:xfrm>
                  <a:off x="955929" y="1142333"/>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3CE656DB-9DBA-4F38-806A-FED2DF3D2570}"/>
                    </a:ext>
                  </a:extLst>
                </p:cNvPr>
                <p:cNvSpPr/>
                <p:nvPr/>
              </p:nvSpPr>
              <p:spPr>
                <a:xfrm>
                  <a:off x="928782" y="1142333"/>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EAD3F89A-82BA-C55B-302D-3B0C706352CC}"/>
                    </a:ext>
                  </a:extLst>
                </p:cNvPr>
                <p:cNvSpPr/>
                <p:nvPr/>
              </p:nvSpPr>
              <p:spPr>
                <a:xfrm>
                  <a:off x="1064609" y="1115187"/>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3B5D28CF-4DB5-5B31-24D2-BC312E739282}"/>
                    </a:ext>
                  </a:extLst>
                </p:cNvPr>
                <p:cNvSpPr/>
                <p:nvPr/>
              </p:nvSpPr>
              <p:spPr>
                <a:xfrm>
                  <a:off x="1037463" y="1115187"/>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2EE44970-49DD-9F61-0F71-42344F508E50}"/>
                    </a:ext>
                  </a:extLst>
                </p:cNvPr>
                <p:cNvSpPr/>
                <p:nvPr/>
              </p:nvSpPr>
              <p:spPr>
                <a:xfrm>
                  <a:off x="983075" y="1115187"/>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F075E88F-A43A-FB31-AF14-6D158F6FB345}"/>
                    </a:ext>
                  </a:extLst>
                </p:cNvPr>
                <p:cNvSpPr/>
                <p:nvPr/>
              </p:nvSpPr>
              <p:spPr>
                <a:xfrm>
                  <a:off x="955929" y="1115187"/>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313C04E6-7593-B92B-4509-FB5965F177AD}"/>
                    </a:ext>
                  </a:extLst>
                </p:cNvPr>
                <p:cNvSpPr/>
                <p:nvPr/>
              </p:nvSpPr>
              <p:spPr>
                <a:xfrm>
                  <a:off x="928782" y="1115187"/>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1F41EC5A-E2E4-97F8-2068-FD7022D4653C}"/>
                    </a:ext>
                  </a:extLst>
                </p:cNvPr>
                <p:cNvSpPr/>
                <p:nvPr/>
              </p:nvSpPr>
              <p:spPr>
                <a:xfrm>
                  <a:off x="901636" y="1115187"/>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173924E7-4EAB-1617-4ABD-7E6F7618BD57}"/>
                    </a:ext>
                  </a:extLst>
                </p:cNvPr>
                <p:cNvSpPr/>
                <p:nvPr/>
              </p:nvSpPr>
              <p:spPr>
                <a:xfrm>
                  <a:off x="1064609" y="1091374"/>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D8C7A8C0-D369-4BF3-3EB6-284981E7F749}"/>
                    </a:ext>
                  </a:extLst>
                </p:cNvPr>
                <p:cNvSpPr/>
                <p:nvPr/>
              </p:nvSpPr>
              <p:spPr>
                <a:xfrm>
                  <a:off x="1037463" y="1091374"/>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F1D2B9EC-659C-8E87-7170-11CBA5429371}"/>
                    </a:ext>
                  </a:extLst>
                </p:cNvPr>
                <p:cNvSpPr/>
                <p:nvPr/>
              </p:nvSpPr>
              <p:spPr>
                <a:xfrm>
                  <a:off x="983075" y="1091374"/>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36C7D73-6C5C-7021-7FBD-B9B5403960A6}"/>
                    </a:ext>
                  </a:extLst>
                </p:cNvPr>
                <p:cNvSpPr/>
                <p:nvPr/>
              </p:nvSpPr>
              <p:spPr>
                <a:xfrm>
                  <a:off x="955929" y="1091374"/>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ECBE8645-CF8E-97DE-40AD-F788A44A6470}"/>
                    </a:ext>
                  </a:extLst>
                </p:cNvPr>
                <p:cNvSpPr/>
                <p:nvPr/>
              </p:nvSpPr>
              <p:spPr>
                <a:xfrm>
                  <a:off x="928782" y="1091374"/>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FA8B6087-AC6D-AA7C-FC03-74EDAB1923A9}"/>
                    </a:ext>
                  </a:extLst>
                </p:cNvPr>
                <p:cNvSpPr/>
                <p:nvPr/>
              </p:nvSpPr>
              <p:spPr>
                <a:xfrm>
                  <a:off x="901636" y="1091374"/>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3C881161-4A7F-E1A5-D978-0669CB9CF811}"/>
                    </a:ext>
                  </a:extLst>
                </p:cNvPr>
                <p:cNvSpPr/>
                <p:nvPr/>
              </p:nvSpPr>
              <p:spPr>
                <a:xfrm>
                  <a:off x="1064609" y="1064228"/>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04FF3B32-9E10-A7BB-EC83-88EDD50D5E15}"/>
                    </a:ext>
                  </a:extLst>
                </p:cNvPr>
                <p:cNvSpPr/>
                <p:nvPr/>
              </p:nvSpPr>
              <p:spPr>
                <a:xfrm>
                  <a:off x="1037463" y="1064228"/>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F4C6B7A0-6490-ADBC-9C4A-1C2A3A88A81A}"/>
                    </a:ext>
                  </a:extLst>
                </p:cNvPr>
                <p:cNvSpPr/>
                <p:nvPr/>
              </p:nvSpPr>
              <p:spPr>
                <a:xfrm>
                  <a:off x="1010221" y="1064228"/>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A83FBC71-5DEA-6680-FAB3-EB6BC4EA04C0}"/>
                    </a:ext>
                  </a:extLst>
                </p:cNvPr>
                <p:cNvSpPr/>
                <p:nvPr/>
              </p:nvSpPr>
              <p:spPr>
                <a:xfrm>
                  <a:off x="955929" y="1064228"/>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AB13AC8F-33CC-544B-6EA7-793DA422382A}"/>
                    </a:ext>
                  </a:extLst>
                </p:cNvPr>
                <p:cNvSpPr/>
                <p:nvPr/>
              </p:nvSpPr>
              <p:spPr>
                <a:xfrm>
                  <a:off x="928782" y="1064228"/>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13F7353C-B68D-D813-BB74-E976EFDC9232}"/>
                    </a:ext>
                  </a:extLst>
                </p:cNvPr>
                <p:cNvSpPr/>
                <p:nvPr/>
              </p:nvSpPr>
              <p:spPr>
                <a:xfrm>
                  <a:off x="901636" y="1064228"/>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082C2059-E015-009E-4985-E29E8652CD64}"/>
                    </a:ext>
                  </a:extLst>
                </p:cNvPr>
                <p:cNvSpPr/>
                <p:nvPr/>
              </p:nvSpPr>
              <p:spPr>
                <a:xfrm>
                  <a:off x="874490" y="1064228"/>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761F0BA-B03A-91ED-1A03-E2DACFA6E2E4}"/>
                    </a:ext>
                  </a:extLst>
                </p:cNvPr>
                <p:cNvSpPr/>
                <p:nvPr/>
              </p:nvSpPr>
              <p:spPr>
                <a:xfrm>
                  <a:off x="1064609" y="1040415"/>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F7E3AF7F-12CE-E260-AC5A-795E6C455531}"/>
                    </a:ext>
                  </a:extLst>
                </p:cNvPr>
                <p:cNvSpPr/>
                <p:nvPr/>
              </p:nvSpPr>
              <p:spPr>
                <a:xfrm>
                  <a:off x="1037463" y="1040415"/>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F12C134D-313C-3625-8ECD-A9F074F2C706}"/>
                    </a:ext>
                  </a:extLst>
                </p:cNvPr>
                <p:cNvSpPr/>
                <p:nvPr/>
              </p:nvSpPr>
              <p:spPr>
                <a:xfrm>
                  <a:off x="1010221" y="1040415"/>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A14F27B-CA23-EED6-4EA0-42B9B353F8D0}"/>
                    </a:ext>
                  </a:extLst>
                </p:cNvPr>
                <p:cNvSpPr/>
                <p:nvPr/>
              </p:nvSpPr>
              <p:spPr>
                <a:xfrm>
                  <a:off x="983075" y="1040415"/>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287BA2D6-A1B6-CAA9-8D62-B9B25ABB6DC1}"/>
                    </a:ext>
                  </a:extLst>
                </p:cNvPr>
                <p:cNvSpPr/>
                <p:nvPr/>
              </p:nvSpPr>
              <p:spPr>
                <a:xfrm>
                  <a:off x="955929" y="1040415"/>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DA8B03C3-1F88-F6E6-7FD9-628CAEC20D75}"/>
                    </a:ext>
                  </a:extLst>
                </p:cNvPr>
                <p:cNvSpPr/>
                <p:nvPr/>
              </p:nvSpPr>
              <p:spPr>
                <a:xfrm>
                  <a:off x="928782" y="1040415"/>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B8E94E6B-280A-E55A-5DCA-67873E3AD2AB}"/>
                    </a:ext>
                  </a:extLst>
                </p:cNvPr>
                <p:cNvSpPr/>
                <p:nvPr/>
              </p:nvSpPr>
              <p:spPr>
                <a:xfrm>
                  <a:off x="901636" y="1040415"/>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A245FD7B-3E05-7A99-D08B-5BF349A7D406}"/>
                    </a:ext>
                  </a:extLst>
                </p:cNvPr>
                <p:cNvSpPr/>
                <p:nvPr/>
              </p:nvSpPr>
              <p:spPr>
                <a:xfrm>
                  <a:off x="874490" y="1040415"/>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CD80CD59-4175-EAFF-4B3E-09B2826B5BDA}"/>
                    </a:ext>
                  </a:extLst>
                </p:cNvPr>
                <p:cNvSpPr/>
                <p:nvPr/>
              </p:nvSpPr>
              <p:spPr>
                <a:xfrm>
                  <a:off x="1064609" y="1013269"/>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C1912EA-9FD8-9A3B-B90D-BBF14BA54D85}"/>
                    </a:ext>
                  </a:extLst>
                </p:cNvPr>
                <p:cNvSpPr/>
                <p:nvPr/>
              </p:nvSpPr>
              <p:spPr>
                <a:xfrm>
                  <a:off x="1037463" y="1013269"/>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F8CD1904-81CB-C659-6B78-20AADD6B2011}"/>
                    </a:ext>
                  </a:extLst>
                </p:cNvPr>
                <p:cNvSpPr/>
                <p:nvPr/>
              </p:nvSpPr>
              <p:spPr>
                <a:xfrm>
                  <a:off x="1010221" y="1013269"/>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F963AACC-65AD-BE69-DF4E-46A1246DF0D7}"/>
                    </a:ext>
                  </a:extLst>
                </p:cNvPr>
                <p:cNvSpPr/>
                <p:nvPr/>
              </p:nvSpPr>
              <p:spPr>
                <a:xfrm>
                  <a:off x="983075" y="1013269"/>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75BE8E5-EAD8-AD5B-157A-2862A93986E6}"/>
                    </a:ext>
                  </a:extLst>
                </p:cNvPr>
                <p:cNvSpPr/>
                <p:nvPr/>
              </p:nvSpPr>
              <p:spPr>
                <a:xfrm>
                  <a:off x="928782" y="1013269"/>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535D0B5-DF6B-A77B-B153-EFD909460024}"/>
                    </a:ext>
                  </a:extLst>
                </p:cNvPr>
                <p:cNvSpPr/>
                <p:nvPr/>
              </p:nvSpPr>
              <p:spPr>
                <a:xfrm>
                  <a:off x="901636" y="1013269"/>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A152A392-DDAB-9151-7238-AF09CADB9A66}"/>
                    </a:ext>
                  </a:extLst>
                </p:cNvPr>
                <p:cNvSpPr/>
                <p:nvPr/>
              </p:nvSpPr>
              <p:spPr>
                <a:xfrm>
                  <a:off x="874490" y="1013269"/>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4EAA146A-6CEE-7428-D8F5-60359909905B}"/>
                    </a:ext>
                  </a:extLst>
                </p:cNvPr>
                <p:cNvSpPr/>
                <p:nvPr/>
              </p:nvSpPr>
              <p:spPr>
                <a:xfrm>
                  <a:off x="847248" y="1013269"/>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F1528528-38C8-5EA5-B0C1-B4E5EA9AA78F}"/>
                    </a:ext>
                  </a:extLst>
                </p:cNvPr>
                <p:cNvSpPr/>
                <p:nvPr/>
              </p:nvSpPr>
              <p:spPr>
                <a:xfrm>
                  <a:off x="1037463" y="989552"/>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7687F28F-D7E7-A5F1-02E3-F3CB58307493}"/>
                    </a:ext>
                  </a:extLst>
                </p:cNvPr>
                <p:cNvSpPr/>
                <p:nvPr/>
              </p:nvSpPr>
              <p:spPr>
                <a:xfrm>
                  <a:off x="1010221" y="989552"/>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DCD1F14D-22D8-1430-1900-957A7EDFE8FE}"/>
                    </a:ext>
                  </a:extLst>
                </p:cNvPr>
                <p:cNvSpPr/>
                <p:nvPr/>
              </p:nvSpPr>
              <p:spPr>
                <a:xfrm>
                  <a:off x="983075" y="989552"/>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A0FED9EA-BD6C-1754-D2C4-7C1677EF78C4}"/>
                    </a:ext>
                  </a:extLst>
                </p:cNvPr>
                <p:cNvSpPr/>
                <p:nvPr/>
              </p:nvSpPr>
              <p:spPr>
                <a:xfrm>
                  <a:off x="955929" y="989552"/>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0A2BB554-2C49-E3A5-7CCA-25D5594A3262}"/>
                    </a:ext>
                  </a:extLst>
                </p:cNvPr>
                <p:cNvSpPr/>
                <p:nvPr/>
              </p:nvSpPr>
              <p:spPr>
                <a:xfrm>
                  <a:off x="928782" y="989552"/>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096C13CF-1313-B561-0B40-2E3E99490A39}"/>
                    </a:ext>
                  </a:extLst>
                </p:cNvPr>
                <p:cNvSpPr/>
                <p:nvPr/>
              </p:nvSpPr>
              <p:spPr>
                <a:xfrm>
                  <a:off x="901636" y="989552"/>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AF34FE34-423D-AD2B-3E45-B6ED866AFC9C}"/>
                    </a:ext>
                  </a:extLst>
                </p:cNvPr>
                <p:cNvSpPr/>
                <p:nvPr/>
              </p:nvSpPr>
              <p:spPr>
                <a:xfrm>
                  <a:off x="874490" y="989552"/>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E3B6AA32-F0B8-06A8-8AB5-9C92ED8A1468}"/>
                    </a:ext>
                  </a:extLst>
                </p:cNvPr>
                <p:cNvSpPr/>
                <p:nvPr/>
              </p:nvSpPr>
              <p:spPr>
                <a:xfrm>
                  <a:off x="847248" y="989552"/>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4ADE6DF9-64D3-AD76-5FA9-552380B1D503}"/>
                    </a:ext>
                  </a:extLst>
                </p:cNvPr>
                <p:cNvSpPr/>
                <p:nvPr/>
              </p:nvSpPr>
              <p:spPr>
                <a:xfrm>
                  <a:off x="1010221" y="962406"/>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85B95D6D-2B18-503E-7361-EB1CFEB778DD}"/>
                    </a:ext>
                  </a:extLst>
                </p:cNvPr>
                <p:cNvSpPr/>
                <p:nvPr/>
              </p:nvSpPr>
              <p:spPr>
                <a:xfrm>
                  <a:off x="983075" y="962406"/>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6DD6745B-E91D-4E34-E735-56B5DCEE3E4B}"/>
                    </a:ext>
                  </a:extLst>
                </p:cNvPr>
                <p:cNvSpPr/>
                <p:nvPr/>
              </p:nvSpPr>
              <p:spPr>
                <a:xfrm>
                  <a:off x="955929" y="962406"/>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CD99D1C9-7179-1770-A3EF-1BC51FF54435}"/>
                    </a:ext>
                  </a:extLst>
                </p:cNvPr>
                <p:cNvSpPr/>
                <p:nvPr/>
              </p:nvSpPr>
              <p:spPr>
                <a:xfrm>
                  <a:off x="928782" y="962406"/>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5E2B4078-32C8-929B-9ECB-4BD558003684}"/>
                    </a:ext>
                  </a:extLst>
                </p:cNvPr>
                <p:cNvSpPr/>
                <p:nvPr/>
              </p:nvSpPr>
              <p:spPr>
                <a:xfrm>
                  <a:off x="901636" y="962406"/>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5661ECB2-A76E-EC72-7B0D-43ACEF33D4BD}"/>
                    </a:ext>
                  </a:extLst>
                </p:cNvPr>
                <p:cNvSpPr/>
                <p:nvPr/>
              </p:nvSpPr>
              <p:spPr>
                <a:xfrm>
                  <a:off x="874490" y="962406"/>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FC23F6A0-671F-9135-AB6C-05DB42CEA28C}"/>
                    </a:ext>
                  </a:extLst>
                </p:cNvPr>
                <p:cNvSpPr/>
                <p:nvPr/>
              </p:nvSpPr>
              <p:spPr>
                <a:xfrm>
                  <a:off x="847248" y="962406"/>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16F61E67-48B6-6CC4-2936-00C9AAB2E7F0}"/>
                    </a:ext>
                  </a:extLst>
                </p:cNvPr>
                <p:cNvSpPr/>
                <p:nvPr/>
              </p:nvSpPr>
              <p:spPr>
                <a:xfrm>
                  <a:off x="983075" y="935164"/>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70934D8F-C5E1-B6F9-1848-AE5EAD77A958}"/>
                    </a:ext>
                  </a:extLst>
                </p:cNvPr>
                <p:cNvSpPr/>
                <p:nvPr/>
              </p:nvSpPr>
              <p:spPr>
                <a:xfrm>
                  <a:off x="955929" y="935164"/>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B6685E7A-0890-C4FE-4F4D-EC661251025C}"/>
                    </a:ext>
                  </a:extLst>
                </p:cNvPr>
                <p:cNvSpPr/>
                <p:nvPr/>
              </p:nvSpPr>
              <p:spPr>
                <a:xfrm>
                  <a:off x="928782" y="935164"/>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E6EDCD64-95D4-DDD1-404E-747EC095D632}"/>
                    </a:ext>
                  </a:extLst>
                </p:cNvPr>
                <p:cNvSpPr/>
                <p:nvPr/>
              </p:nvSpPr>
              <p:spPr>
                <a:xfrm>
                  <a:off x="901636" y="935164"/>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910EAAA4-45FD-BA60-D6B2-13528E306389}"/>
                    </a:ext>
                  </a:extLst>
                </p:cNvPr>
                <p:cNvSpPr/>
                <p:nvPr/>
              </p:nvSpPr>
              <p:spPr>
                <a:xfrm>
                  <a:off x="874490" y="935164"/>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DED0EC57-A129-87A0-C49D-9BB6CD94B328}"/>
                    </a:ext>
                  </a:extLst>
                </p:cNvPr>
                <p:cNvSpPr/>
                <p:nvPr/>
              </p:nvSpPr>
              <p:spPr>
                <a:xfrm>
                  <a:off x="847248" y="935164"/>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307A0E3F-2324-DD35-540C-7310192A4194}"/>
                    </a:ext>
                  </a:extLst>
                </p:cNvPr>
                <p:cNvSpPr/>
                <p:nvPr/>
              </p:nvSpPr>
              <p:spPr>
                <a:xfrm>
                  <a:off x="955929" y="911447"/>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A8AA4111-A516-6DB1-55F5-2264D516B175}"/>
                    </a:ext>
                  </a:extLst>
                </p:cNvPr>
                <p:cNvSpPr/>
                <p:nvPr/>
              </p:nvSpPr>
              <p:spPr>
                <a:xfrm>
                  <a:off x="928782" y="911447"/>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17F5FE6-B52C-5845-F858-CB310202458E}"/>
                    </a:ext>
                  </a:extLst>
                </p:cNvPr>
                <p:cNvSpPr/>
                <p:nvPr/>
              </p:nvSpPr>
              <p:spPr>
                <a:xfrm>
                  <a:off x="928782" y="884301"/>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4D83A488-17A6-2BC6-BB42-05A45C5A6555}"/>
                    </a:ext>
                  </a:extLst>
                </p:cNvPr>
                <p:cNvSpPr/>
                <p:nvPr/>
              </p:nvSpPr>
              <p:spPr>
                <a:xfrm>
                  <a:off x="901636" y="911447"/>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6E57CE3-AC52-56AD-8484-EC1A826A1AE8}"/>
                    </a:ext>
                  </a:extLst>
                </p:cNvPr>
                <p:cNvSpPr/>
                <p:nvPr/>
              </p:nvSpPr>
              <p:spPr>
                <a:xfrm>
                  <a:off x="874490" y="911447"/>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FCBF233D-B273-EE48-080C-D9CCFEB5F13B}"/>
                    </a:ext>
                  </a:extLst>
                </p:cNvPr>
                <p:cNvSpPr/>
                <p:nvPr/>
              </p:nvSpPr>
              <p:spPr>
                <a:xfrm>
                  <a:off x="847248" y="911447"/>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09E9A000-3762-B982-EC08-83AAA2BDFA15}"/>
                    </a:ext>
                  </a:extLst>
                </p:cNvPr>
                <p:cNvSpPr/>
                <p:nvPr/>
              </p:nvSpPr>
              <p:spPr>
                <a:xfrm>
                  <a:off x="901636" y="884301"/>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C1AB3905-0DB5-8E17-3B2C-BADB2064ADDB}"/>
                    </a:ext>
                  </a:extLst>
                </p:cNvPr>
                <p:cNvSpPr/>
                <p:nvPr/>
              </p:nvSpPr>
              <p:spPr>
                <a:xfrm>
                  <a:off x="874490" y="884301"/>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6D33AFA0-8C0B-ABE4-CA93-67CB45D03F7A}"/>
                    </a:ext>
                  </a:extLst>
                </p:cNvPr>
                <p:cNvSpPr/>
                <p:nvPr/>
              </p:nvSpPr>
              <p:spPr>
                <a:xfrm>
                  <a:off x="847248" y="884301"/>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389037A-8FBD-0641-461D-CBCE85515200}"/>
                    </a:ext>
                  </a:extLst>
                </p:cNvPr>
                <p:cNvSpPr/>
                <p:nvPr/>
              </p:nvSpPr>
              <p:spPr>
                <a:xfrm>
                  <a:off x="874490" y="860488"/>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24E2374D-D4B7-951B-6C8E-A134E734DB16}"/>
                    </a:ext>
                  </a:extLst>
                </p:cNvPr>
                <p:cNvSpPr/>
                <p:nvPr/>
              </p:nvSpPr>
              <p:spPr>
                <a:xfrm>
                  <a:off x="847248" y="860488"/>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1CB2D1A5-1EC7-9FAB-E303-D13ABEAE5EC3}"/>
                    </a:ext>
                  </a:extLst>
                </p:cNvPr>
                <p:cNvSpPr/>
                <p:nvPr/>
              </p:nvSpPr>
              <p:spPr>
                <a:xfrm>
                  <a:off x="847248" y="833342"/>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a:p>
              </p:txBody>
            </p:sp>
          </p:grpSp>
          <p:grpSp>
            <p:nvGrpSpPr>
              <p:cNvPr id="37" name="Graphic 1852">
                <a:extLst>
                  <a:ext uri="{FF2B5EF4-FFF2-40B4-BE49-F238E27FC236}">
                    <a16:creationId xmlns:a16="http://schemas.microsoft.com/office/drawing/2014/main" id="{58DB232C-88CE-6CD3-A936-41ED82D95B56}"/>
                  </a:ext>
                </a:extLst>
              </p:cNvPr>
              <p:cNvGrpSpPr/>
              <p:nvPr/>
            </p:nvGrpSpPr>
            <p:grpSpPr>
              <a:xfrm>
                <a:off x="1152906" y="561689"/>
                <a:ext cx="675608" cy="899826"/>
                <a:chOff x="1152906" y="561689"/>
                <a:chExt cx="675608" cy="899826"/>
              </a:xfrm>
            </p:grpSpPr>
            <p:sp>
              <p:nvSpPr>
                <p:cNvPr id="38" name="Freeform: Shape 37">
                  <a:extLst>
                    <a:ext uri="{FF2B5EF4-FFF2-40B4-BE49-F238E27FC236}">
                      <a16:creationId xmlns:a16="http://schemas.microsoft.com/office/drawing/2014/main" id="{74B65D00-AB9B-5E93-08CD-EF471E877A76}"/>
                    </a:ext>
                  </a:extLst>
                </p:cNvPr>
                <p:cNvSpPr/>
                <p:nvPr/>
              </p:nvSpPr>
              <p:spPr>
                <a:xfrm>
                  <a:off x="1289970" y="1318831"/>
                  <a:ext cx="15716" cy="30575"/>
                </a:xfrm>
                <a:custGeom>
                  <a:avLst/>
                  <a:gdLst>
                    <a:gd name="connsiteX0" fmla="*/ 0 w 15716"/>
                    <a:gd name="connsiteY0" fmla="*/ 0 h 30575"/>
                    <a:gd name="connsiteX1" fmla="*/ 381 w 15716"/>
                    <a:gd name="connsiteY1" fmla="*/ 30575 h 30575"/>
                    <a:gd name="connsiteX2" fmla="*/ 15716 w 15716"/>
                    <a:gd name="connsiteY2" fmla="*/ 30575 h 30575"/>
                    <a:gd name="connsiteX3" fmla="*/ 15716 w 15716"/>
                    <a:gd name="connsiteY3" fmla="*/ 0 h 30575"/>
                    <a:gd name="connsiteX4" fmla="*/ 0 w 15716"/>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 h="30575">
                      <a:moveTo>
                        <a:pt x="0" y="0"/>
                      </a:moveTo>
                      <a:cubicBezTo>
                        <a:pt x="476" y="10192"/>
                        <a:pt x="572" y="20383"/>
                        <a:pt x="381" y="30575"/>
                      </a:cubicBezTo>
                      <a:lnTo>
                        <a:pt x="15716" y="30575"/>
                      </a:lnTo>
                      <a:lnTo>
                        <a:pt x="15716" y="0"/>
                      </a:lnTo>
                      <a:lnTo>
                        <a:pt x="0" y="0"/>
                      </a:lnTo>
                      <a:close/>
                    </a:path>
                  </a:pathLst>
                </a:custGeom>
                <a:solidFill>
                  <a:srgbClr val="115C80"/>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12AB4395-8244-E99F-2DF7-546F2BD6FC5A}"/>
                    </a:ext>
                  </a:extLst>
                </p:cNvPr>
                <p:cNvSpPr/>
                <p:nvPr/>
              </p:nvSpPr>
              <p:spPr>
                <a:xfrm>
                  <a:off x="1287113" y="1281493"/>
                  <a:ext cx="18573" cy="30575"/>
                </a:xfrm>
                <a:custGeom>
                  <a:avLst/>
                  <a:gdLst>
                    <a:gd name="connsiteX0" fmla="*/ 0 w 18573"/>
                    <a:gd name="connsiteY0" fmla="*/ 0 h 30575"/>
                    <a:gd name="connsiteX1" fmla="*/ 2476 w 18573"/>
                    <a:gd name="connsiteY1" fmla="*/ 30575 h 30575"/>
                    <a:gd name="connsiteX2" fmla="*/ 18574 w 18573"/>
                    <a:gd name="connsiteY2" fmla="*/ 30575 h 30575"/>
                    <a:gd name="connsiteX3" fmla="*/ 18574 w 18573"/>
                    <a:gd name="connsiteY3" fmla="*/ 0 h 30575"/>
                    <a:gd name="connsiteX4" fmla="*/ 0 w 18573"/>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 h="30575">
                      <a:moveTo>
                        <a:pt x="0" y="0"/>
                      </a:moveTo>
                      <a:cubicBezTo>
                        <a:pt x="1048" y="10192"/>
                        <a:pt x="1905" y="20383"/>
                        <a:pt x="2476" y="30575"/>
                      </a:cubicBezTo>
                      <a:lnTo>
                        <a:pt x="18574" y="30575"/>
                      </a:lnTo>
                      <a:lnTo>
                        <a:pt x="18574" y="0"/>
                      </a:lnTo>
                      <a:lnTo>
                        <a:pt x="0" y="0"/>
                      </a:lnTo>
                      <a:close/>
                    </a:path>
                  </a:pathLst>
                </a:custGeom>
                <a:solidFill>
                  <a:srgbClr val="115C8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D239E29-07A3-BD8A-7D5D-E26EE031108B}"/>
                    </a:ext>
                  </a:extLst>
                </p:cNvPr>
                <p:cNvSpPr/>
                <p:nvPr/>
              </p:nvSpPr>
              <p:spPr>
                <a:xfrm>
                  <a:off x="1312449" y="128149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5CF883D6-CA72-D202-AA73-3BA1C0475E01}"/>
                    </a:ext>
                  </a:extLst>
                </p:cNvPr>
                <p:cNvSpPr/>
                <p:nvPr/>
              </p:nvSpPr>
              <p:spPr>
                <a:xfrm>
                  <a:off x="1287017" y="1244155"/>
                  <a:ext cx="18573" cy="30575"/>
                </a:xfrm>
                <a:custGeom>
                  <a:avLst/>
                  <a:gdLst>
                    <a:gd name="connsiteX0" fmla="*/ 857 w 18573"/>
                    <a:gd name="connsiteY0" fmla="*/ 0 h 30575"/>
                    <a:gd name="connsiteX1" fmla="*/ 0 w 18573"/>
                    <a:gd name="connsiteY1" fmla="*/ 30575 h 30575"/>
                    <a:gd name="connsiteX2" fmla="*/ 18574 w 18573"/>
                    <a:gd name="connsiteY2" fmla="*/ 30575 h 30575"/>
                    <a:gd name="connsiteX3" fmla="*/ 18574 w 18573"/>
                    <a:gd name="connsiteY3" fmla="*/ 0 h 30575"/>
                    <a:gd name="connsiteX4" fmla="*/ 857 w 18573"/>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 h="30575">
                      <a:moveTo>
                        <a:pt x="857" y="0"/>
                      </a:moveTo>
                      <a:cubicBezTo>
                        <a:pt x="571" y="10192"/>
                        <a:pt x="286" y="20383"/>
                        <a:pt x="0" y="30575"/>
                      </a:cubicBezTo>
                      <a:lnTo>
                        <a:pt x="18574" y="30575"/>
                      </a:lnTo>
                      <a:lnTo>
                        <a:pt x="18574" y="0"/>
                      </a:lnTo>
                      <a:lnTo>
                        <a:pt x="857" y="0"/>
                      </a:lnTo>
                      <a:close/>
                    </a:path>
                  </a:pathLst>
                </a:custGeom>
                <a:solidFill>
                  <a:srgbClr val="115C80"/>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211AC2D5-8158-BF50-613A-1BBA45F0BF99}"/>
                    </a:ext>
                  </a:extLst>
                </p:cNvPr>
                <p:cNvSpPr/>
                <p:nvPr/>
              </p:nvSpPr>
              <p:spPr>
                <a:xfrm>
                  <a:off x="1312449"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2948BD43-5CA5-F34E-90C8-5FF986BB65F6}"/>
                    </a:ext>
                  </a:extLst>
                </p:cNvPr>
                <p:cNvSpPr/>
                <p:nvPr/>
              </p:nvSpPr>
              <p:spPr>
                <a:xfrm>
                  <a:off x="1353216"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92BCD12-CFD5-9A88-081A-82B6CA19FD01}"/>
                    </a:ext>
                  </a:extLst>
                </p:cNvPr>
                <p:cNvSpPr/>
                <p:nvPr/>
              </p:nvSpPr>
              <p:spPr>
                <a:xfrm>
                  <a:off x="1288065" y="1206817"/>
                  <a:ext cx="17526" cy="30575"/>
                </a:xfrm>
                <a:custGeom>
                  <a:avLst/>
                  <a:gdLst>
                    <a:gd name="connsiteX0" fmla="*/ 953 w 17526"/>
                    <a:gd name="connsiteY0" fmla="*/ 0 h 30575"/>
                    <a:gd name="connsiteX1" fmla="*/ 0 w 17526"/>
                    <a:gd name="connsiteY1" fmla="*/ 30575 h 30575"/>
                    <a:gd name="connsiteX2" fmla="*/ 17526 w 17526"/>
                    <a:gd name="connsiteY2" fmla="*/ 30575 h 30575"/>
                    <a:gd name="connsiteX3" fmla="*/ 17526 w 17526"/>
                    <a:gd name="connsiteY3" fmla="*/ 0 h 30575"/>
                    <a:gd name="connsiteX4" fmla="*/ 953 w 17526"/>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30575">
                      <a:moveTo>
                        <a:pt x="953" y="0"/>
                      </a:moveTo>
                      <a:cubicBezTo>
                        <a:pt x="667" y="10192"/>
                        <a:pt x="286" y="20383"/>
                        <a:pt x="0" y="30575"/>
                      </a:cubicBezTo>
                      <a:lnTo>
                        <a:pt x="17526" y="30575"/>
                      </a:lnTo>
                      <a:lnTo>
                        <a:pt x="17526" y="0"/>
                      </a:lnTo>
                      <a:lnTo>
                        <a:pt x="953" y="0"/>
                      </a:lnTo>
                      <a:close/>
                    </a:path>
                  </a:pathLst>
                </a:custGeom>
                <a:solidFill>
                  <a:srgbClr val="115C80"/>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159DEB6-54D1-E8AF-7185-BE9246F5F303}"/>
                    </a:ext>
                  </a:extLst>
                </p:cNvPr>
                <p:cNvSpPr/>
                <p:nvPr/>
              </p:nvSpPr>
              <p:spPr>
                <a:xfrm>
                  <a:off x="1312449"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1470CC1-0D6B-77CE-382F-1394FC5CE0EF}"/>
                    </a:ext>
                  </a:extLst>
                </p:cNvPr>
                <p:cNvSpPr/>
                <p:nvPr/>
              </p:nvSpPr>
              <p:spPr>
                <a:xfrm>
                  <a:off x="1353216"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D02072E-DBFD-28FF-8C2B-38621811B0A4}"/>
                    </a:ext>
                  </a:extLst>
                </p:cNvPr>
                <p:cNvSpPr/>
                <p:nvPr/>
              </p:nvSpPr>
              <p:spPr>
                <a:xfrm>
                  <a:off x="1393888"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7CCCB8F-F061-CB8F-B21A-1EB934A5B7FE}"/>
                    </a:ext>
                  </a:extLst>
                </p:cNvPr>
                <p:cNvSpPr/>
                <p:nvPr/>
              </p:nvSpPr>
              <p:spPr>
                <a:xfrm>
                  <a:off x="1312449"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98EE57A-FCD3-1444-D82C-C2F68EED14C3}"/>
                    </a:ext>
                  </a:extLst>
                </p:cNvPr>
                <p:cNvSpPr/>
                <p:nvPr/>
              </p:nvSpPr>
              <p:spPr>
                <a:xfrm>
                  <a:off x="1353216"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45EEFF35-9070-78A8-F902-4C3303B845A1}"/>
                    </a:ext>
                  </a:extLst>
                </p:cNvPr>
                <p:cNvSpPr/>
                <p:nvPr/>
              </p:nvSpPr>
              <p:spPr>
                <a:xfrm>
                  <a:off x="1393888"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2F9D78E-67EE-53AB-9AFB-C31606052FB7}"/>
                    </a:ext>
                  </a:extLst>
                </p:cNvPr>
                <p:cNvSpPr/>
                <p:nvPr/>
              </p:nvSpPr>
              <p:spPr>
                <a:xfrm>
                  <a:off x="1312449"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131F200-C194-1C60-DE0D-A09C534E4311}"/>
                    </a:ext>
                  </a:extLst>
                </p:cNvPr>
                <p:cNvSpPr/>
                <p:nvPr/>
              </p:nvSpPr>
              <p:spPr>
                <a:xfrm>
                  <a:off x="1312449"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19813CD-5823-F2AE-E029-8E8EB9B9FE0F}"/>
                    </a:ext>
                  </a:extLst>
                </p:cNvPr>
                <p:cNvSpPr/>
                <p:nvPr/>
              </p:nvSpPr>
              <p:spPr>
                <a:xfrm>
                  <a:off x="1353216"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336849E2-E9B7-7AAB-771D-BD83C7A3439A}"/>
                    </a:ext>
                  </a:extLst>
                </p:cNvPr>
                <p:cNvSpPr/>
                <p:nvPr/>
              </p:nvSpPr>
              <p:spPr>
                <a:xfrm>
                  <a:off x="1393888"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1203F21-59F4-8D4F-4A8C-F822AC9CC863}"/>
                    </a:ext>
                  </a:extLst>
                </p:cNvPr>
                <p:cNvSpPr/>
                <p:nvPr/>
              </p:nvSpPr>
              <p:spPr>
                <a:xfrm>
                  <a:off x="1431321"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54866C2-82D3-2C2F-E3DA-257FC4DE7A76}"/>
                    </a:ext>
                  </a:extLst>
                </p:cNvPr>
                <p:cNvSpPr/>
                <p:nvPr/>
              </p:nvSpPr>
              <p:spPr>
                <a:xfrm>
                  <a:off x="1431321"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F226314-E736-BE62-60E4-4B8A3BD5131B}"/>
                    </a:ext>
                  </a:extLst>
                </p:cNvPr>
                <p:cNvSpPr/>
                <p:nvPr/>
              </p:nvSpPr>
              <p:spPr>
                <a:xfrm>
                  <a:off x="1353216"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73C634B-901A-980E-6511-5396853CE9FD}"/>
                    </a:ext>
                  </a:extLst>
                </p:cNvPr>
                <p:cNvSpPr/>
                <p:nvPr/>
              </p:nvSpPr>
              <p:spPr>
                <a:xfrm>
                  <a:off x="1393888"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339F76C-33E3-1FC5-0D2B-0E6A09220EBB}"/>
                    </a:ext>
                  </a:extLst>
                </p:cNvPr>
                <p:cNvSpPr/>
                <p:nvPr/>
              </p:nvSpPr>
              <p:spPr>
                <a:xfrm>
                  <a:off x="1431321"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14CA34E-EC44-02DE-2F51-560B479D9ABF}"/>
                    </a:ext>
                  </a:extLst>
                </p:cNvPr>
                <p:cNvSpPr/>
                <p:nvPr/>
              </p:nvSpPr>
              <p:spPr>
                <a:xfrm>
                  <a:off x="1471993"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E192BDD-27F7-D210-8323-8138FA18F3C7}"/>
                    </a:ext>
                  </a:extLst>
                </p:cNvPr>
                <p:cNvSpPr/>
                <p:nvPr/>
              </p:nvSpPr>
              <p:spPr>
                <a:xfrm>
                  <a:off x="1292923" y="1057465"/>
                  <a:ext cx="12763" cy="30575"/>
                </a:xfrm>
                <a:custGeom>
                  <a:avLst/>
                  <a:gdLst>
                    <a:gd name="connsiteX0" fmla="*/ 857 w 12763"/>
                    <a:gd name="connsiteY0" fmla="*/ 0 h 30575"/>
                    <a:gd name="connsiteX1" fmla="*/ 0 w 12763"/>
                    <a:gd name="connsiteY1" fmla="*/ 30575 h 30575"/>
                    <a:gd name="connsiteX2" fmla="*/ 12763 w 12763"/>
                    <a:gd name="connsiteY2" fmla="*/ 30575 h 30575"/>
                    <a:gd name="connsiteX3" fmla="*/ 12763 w 12763"/>
                    <a:gd name="connsiteY3" fmla="*/ 0 h 30575"/>
                    <a:gd name="connsiteX4" fmla="*/ 857 w 12763"/>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30575">
                      <a:moveTo>
                        <a:pt x="857" y="0"/>
                      </a:moveTo>
                      <a:cubicBezTo>
                        <a:pt x="571" y="10192"/>
                        <a:pt x="286" y="20384"/>
                        <a:pt x="0" y="30575"/>
                      </a:cubicBezTo>
                      <a:lnTo>
                        <a:pt x="12763" y="30575"/>
                      </a:lnTo>
                      <a:lnTo>
                        <a:pt x="12763" y="0"/>
                      </a:lnTo>
                      <a:lnTo>
                        <a:pt x="857" y="0"/>
                      </a:lnTo>
                      <a:close/>
                    </a:path>
                  </a:pathLst>
                </a:custGeom>
                <a:solidFill>
                  <a:srgbClr val="115C80"/>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4C109BA-1AD4-CA9D-D422-3FD0247B5946}"/>
                    </a:ext>
                  </a:extLst>
                </p:cNvPr>
                <p:cNvSpPr/>
                <p:nvPr/>
              </p:nvSpPr>
              <p:spPr>
                <a:xfrm>
                  <a:off x="1353216"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6A73C06-EE04-A605-664A-F240D6601D2D}"/>
                    </a:ext>
                  </a:extLst>
                </p:cNvPr>
                <p:cNvSpPr/>
                <p:nvPr/>
              </p:nvSpPr>
              <p:spPr>
                <a:xfrm>
                  <a:off x="1393888"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35FC4A6-C1C9-220C-859F-A359D6432801}"/>
                    </a:ext>
                  </a:extLst>
                </p:cNvPr>
                <p:cNvSpPr/>
                <p:nvPr/>
              </p:nvSpPr>
              <p:spPr>
                <a:xfrm>
                  <a:off x="1431321"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42E4229-8C69-EFB2-F238-A2129123C856}"/>
                    </a:ext>
                  </a:extLst>
                </p:cNvPr>
                <p:cNvSpPr/>
                <p:nvPr/>
              </p:nvSpPr>
              <p:spPr>
                <a:xfrm>
                  <a:off x="1471993"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E4F99B2-4A68-BF1E-DBD6-DFBBFCAD13ED}"/>
                    </a:ext>
                  </a:extLst>
                </p:cNvPr>
                <p:cNvSpPr/>
                <p:nvPr/>
              </p:nvSpPr>
              <p:spPr>
                <a:xfrm>
                  <a:off x="1293875" y="1020127"/>
                  <a:ext cx="11715" cy="30575"/>
                </a:xfrm>
                <a:custGeom>
                  <a:avLst/>
                  <a:gdLst>
                    <a:gd name="connsiteX0" fmla="*/ 762 w 11715"/>
                    <a:gd name="connsiteY0" fmla="*/ 0 h 30575"/>
                    <a:gd name="connsiteX1" fmla="*/ 0 w 11715"/>
                    <a:gd name="connsiteY1" fmla="*/ 30575 h 30575"/>
                    <a:gd name="connsiteX2" fmla="*/ 11716 w 11715"/>
                    <a:gd name="connsiteY2" fmla="*/ 30575 h 30575"/>
                    <a:gd name="connsiteX3" fmla="*/ 11716 w 11715"/>
                    <a:gd name="connsiteY3" fmla="*/ 0 h 30575"/>
                    <a:gd name="connsiteX4" fmla="*/ 762 w 11715"/>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30575">
                      <a:moveTo>
                        <a:pt x="762" y="0"/>
                      </a:moveTo>
                      <a:cubicBezTo>
                        <a:pt x="571" y="10192"/>
                        <a:pt x="286" y="20383"/>
                        <a:pt x="0" y="30575"/>
                      </a:cubicBezTo>
                      <a:lnTo>
                        <a:pt x="11716" y="30575"/>
                      </a:lnTo>
                      <a:lnTo>
                        <a:pt x="11716" y="0"/>
                      </a:lnTo>
                      <a:lnTo>
                        <a:pt x="762" y="0"/>
                      </a:lnTo>
                      <a:close/>
                    </a:path>
                  </a:pathLst>
                </a:custGeom>
                <a:solidFill>
                  <a:srgbClr val="115C80"/>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F121DB4-0BFB-EBDC-8FB1-45800D8ED68E}"/>
                    </a:ext>
                  </a:extLst>
                </p:cNvPr>
                <p:cNvSpPr/>
                <p:nvPr/>
              </p:nvSpPr>
              <p:spPr>
                <a:xfrm>
                  <a:off x="1312449"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901560A-FC2E-1AD8-F5D4-170CA5C766D4}"/>
                    </a:ext>
                  </a:extLst>
                </p:cNvPr>
                <p:cNvSpPr/>
                <p:nvPr/>
              </p:nvSpPr>
              <p:spPr>
                <a:xfrm>
                  <a:off x="1393888"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E0D7BB0-52EB-3A7B-ED29-E9BE8547CFC9}"/>
                    </a:ext>
                  </a:extLst>
                </p:cNvPr>
                <p:cNvSpPr/>
                <p:nvPr/>
              </p:nvSpPr>
              <p:spPr>
                <a:xfrm>
                  <a:off x="1431321"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1C98DC1-1BDC-9A4F-3898-AEC5481E5FEA}"/>
                    </a:ext>
                  </a:extLst>
                </p:cNvPr>
                <p:cNvSpPr/>
                <p:nvPr/>
              </p:nvSpPr>
              <p:spPr>
                <a:xfrm>
                  <a:off x="1471993"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8AD8ACF-58F0-6875-5257-47FB12CD33C2}"/>
                    </a:ext>
                  </a:extLst>
                </p:cNvPr>
                <p:cNvSpPr/>
                <p:nvPr/>
              </p:nvSpPr>
              <p:spPr>
                <a:xfrm>
                  <a:off x="1512760"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E2A6DEC-E0B5-4698-B926-640F9E634690}"/>
                    </a:ext>
                  </a:extLst>
                </p:cNvPr>
                <p:cNvSpPr/>
                <p:nvPr/>
              </p:nvSpPr>
              <p:spPr>
                <a:xfrm>
                  <a:off x="1294828" y="982694"/>
                  <a:ext cx="10858" cy="30575"/>
                </a:xfrm>
                <a:custGeom>
                  <a:avLst/>
                  <a:gdLst>
                    <a:gd name="connsiteX0" fmla="*/ 476 w 10858"/>
                    <a:gd name="connsiteY0" fmla="*/ 0 h 30575"/>
                    <a:gd name="connsiteX1" fmla="*/ 0 w 10858"/>
                    <a:gd name="connsiteY1" fmla="*/ 30575 h 30575"/>
                    <a:gd name="connsiteX2" fmla="*/ 10858 w 10858"/>
                    <a:gd name="connsiteY2" fmla="*/ 30575 h 30575"/>
                    <a:gd name="connsiteX3" fmla="*/ 10858 w 10858"/>
                    <a:gd name="connsiteY3" fmla="*/ 0 h 30575"/>
                    <a:gd name="connsiteX4" fmla="*/ 476 w 10858"/>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30575">
                      <a:moveTo>
                        <a:pt x="476" y="0"/>
                      </a:moveTo>
                      <a:cubicBezTo>
                        <a:pt x="381" y="10192"/>
                        <a:pt x="191" y="20383"/>
                        <a:pt x="0" y="30575"/>
                      </a:cubicBezTo>
                      <a:lnTo>
                        <a:pt x="10858" y="30575"/>
                      </a:lnTo>
                      <a:lnTo>
                        <a:pt x="10858" y="0"/>
                      </a:lnTo>
                      <a:lnTo>
                        <a:pt x="476" y="0"/>
                      </a:lnTo>
                      <a:close/>
                    </a:path>
                  </a:pathLst>
                </a:custGeom>
                <a:solidFill>
                  <a:srgbClr val="115C80"/>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AB8D6F9-C570-A27A-67F3-BF3E519AD7F5}"/>
                    </a:ext>
                  </a:extLst>
                </p:cNvPr>
                <p:cNvSpPr/>
                <p:nvPr/>
              </p:nvSpPr>
              <p:spPr>
                <a:xfrm>
                  <a:off x="1312449"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9BB0732-DB34-A393-9320-44EC8E2EA238}"/>
                    </a:ext>
                  </a:extLst>
                </p:cNvPr>
                <p:cNvSpPr/>
                <p:nvPr/>
              </p:nvSpPr>
              <p:spPr>
                <a:xfrm>
                  <a:off x="1393888"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5465D3D-2E94-D9CD-F043-518233EAF59C}"/>
                    </a:ext>
                  </a:extLst>
                </p:cNvPr>
                <p:cNvSpPr/>
                <p:nvPr/>
              </p:nvSpPr>
              <p:spPr>
                <a:xfrm>
                  <a:off x="1431321"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F11AEE9-EDDC-B402-2B63-7D68E766E4D1}"/>
                    </a:ext>
                  </a:extLst>
                </p:cNvPr>
                <p:cNvSpPr/>
                <p:nvPr/>
              </p:nvSpPr>
              <p:spPr>
                <a:xfrm>
                  <a:off x="1471993"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01AA6D6-54A3-1156-1747-8CEC65EC683F}"/>
                    </a:ext>
                  </a:extLst>
                </p:cNvPr>
                <p:cNvSpPr/>
                <p:nvPr/>
              </p:nvSpPr>
              <p:spPr>
                <a:xfrm>
                  <a:off x="1295400" y="945356"/>
                  <a:ext cx="10287" cy="30575"/>
                </a:xfrm>
                <a:custGeom>
                  <a:avLst/>
                  <a:gdLst>
                    <a:gd name="connsiteX0" fmla="*/ 191 w 10287"/>
                    <a:gd name="connsiteY0" fmla="*/ 0 h 30575"/>
                    <a:gd name="connsiteX1" fmla="*/ 0 w 10287"/>
                    <a:gd name="connsiteY1" fmla="*/ 30575 h 30575"/>
                    <a:gd name="connsiteX2" fmla="*/ 10287 w 10287"/>
                    <a:gd name="connsiteY2" fmla="*/ 30575 h 30575"/>
                    <a:gd name="connsiteX3" fmla="*/ 10287 w 10287"/>
                    <a:gd name="connsiteY3" fmla="*/ 0 h 30575"/>
                    <a:gd name="connsiteX4" fmla="*/ 191 w 10287"/>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 h="30575">
                      <a:moveTo>
                        <a:pt x="191" y="0"/>
                      </a:moveTo>
                      <a:cubicBezTo>
                        <a:pt x="191" y="10192"/>
                        <a:pt x="191" y="20383"/>
                        <a:pt x="0" y="30575"/>
                      </a:cubicBezTo>
                      <a:lnTo>
                        <a:pt x="10287" y="30575"/>
                      </a:lnTo>
                      <a:lnTo>
                        <a:pt x="10287" y="0"/>
                      </a:lnTo>
                      <a:lnTo>
                        <a:pt x="191" y="0"/>
                      </a:lnTo>
                      <a:close/>
                    </a:path>
                  </a:pathLst>
                </a:custGeom>
                <a:solidFill>
                  <a:srgbClr val="115C80"/>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B9725226-B10D-8D9F-80A7-F5E4CAD0440C}"/>
                    </a:ext>
                  </a:extLst>
                </p:cNvPr>
                <p:cNvSpPr/>
                <p:nvPr/>
              </p:nvSpPr>
              <p:spPr>
                <a:xfrm>
                  <a:off x="1312449"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FE1D299-3433-48E2-55F1-9977E4362681}"/>
                    </a:ext>
                  </a:extLst>
                </p:cNvPr>
                <p:cNvSpPr/>
                <p:nvPr/>
              </p:nvSpPr>
              <p:spPr>
                <a:xfrm>
                  <a:off x="1353216"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EB553F2-1292-4771-E74A-7EB0CD8FE6C9}"/>
                    </a:ext>
                  </a:extLst>
                </p:cNvPr>
                <p:cNvSpPr/>
                <p:nvPr/>
              </p:nvSpPr>
              <p:spPr>
                <a:xfrm>
                  <a:off x="1353216"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C7A0D7AF-F881-AA7A-2644-FF1127D48A60}"/>
                    </a:ext>
                  </a:extLst>
                </p:cNvPr>
                <p:cNvSpPr/>
                <p:nvPr/>
              </p:nvSpPr>
              <p:spPr>
                <a:xfrm>
                  <a:off x="1393888"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C13B8491-4814-F50F-83B8-2ABFDE483C1C}"/>
                    </a:ext>
                  </a:extLst>
                </p:cNvPr>
                <p:cNvSpPr/>
                <p:nvPr/>
              </p:nvSpPr>
              <p:spPr>
                <a:xfrm>
                  <a:off x="1431321"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B2B2A4E-F8EB-BD89-3B45-A23BF2250174}"/>
                    </a:ext>
                  </a:extLst>
                </p:cNvPr>
                <p:cNvSpPr/>
                <p:nvPr/>
              </p:nvSpPr>
              <p:spPr>
                <a:xfrm>
                  <a:off x="1471993"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522C0ED8-B7B0-B028-F851-45DD7B11B2B8}"/>
                    </a:ext>
                  </a:extLst>
                </p:cNvPr>
                <p:cNvSpPr/>
                <p:nvPr/>
              </p:nvSpPr>
              <p:spPr>
                <a:xfrm>
                  <a:off x="1512760"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6651765-E287-3218-6EAB-249DDE701544}"/>
                    </a:ext>
                  </a:extLst>
                </p:cNvPr>
                <p:cNvSpPr/>
                <p:nvPr/>
              </p:nvSpPr>
              <p:spPr>
                <a:xfrm>
                  <a:off x="1312449"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81F2D201-83CF-2E98-1671-CD7FA5B91156}"/>
                    </a:ext>
                  </a:extLst>
                </p:cNvPr>
                <p:cNvSpPr/>
                <p:nvPr/>
              </p:nvSpPr>
              <p:spPr>
                <a:xfrm>
                  <a:off x="1353216"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715EF8E-BF18-0305-F24E-92A34A456A70}"/>
                    </a:ext>
                  </a:extLst>
                </p:cNvPr>
                <p:cNvSpPr/>
                <p:nvPr/>
              </p:nvSpPr>
              <p:spPr>
                <a:xfrm>
                  <a:off x="1393888"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24E061F-BE97-EB33-6D97-975271A16F2C}"/>
                    </a:ext>
                  </a:extLst>
                </p:cNvPr>
                <p:cNvSpPr/>
                <p:nvPr/>
              </p:nvSpPr>
              <p:spPr>
                <a:xfrm>
                  <a:off x="1431321"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22FD8440-BFCC-E903-8986-8C4248AFE52E}"/>
                    </a:ext>
                  </a:extLst>
                </p:cNvPr>
                <p:cNvSpPr/>
                <p:nvPr/>
              </p:nvSpPr>
              <p:spPr>
                <a:xfrm>
                  <a:off x="1471993"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B28F271-AEB9-3872-210B-650548D55EDE}"/>
                    </a:ext>
                  </a:extLst>
                </p:cNvPr>
                <p:cNvSpPr/>
                <p:nvPr/>
              </p:nvSpPr>
              <p:spPr>
                <a:xfrm>
                  <a:off x="1512760"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06581BE0-DD75-03AF-64D7-3952EC71DA0F}"/>
                    </a:ext>
                  </a:extLst>
                </p:cNvPr>
                <p:cNvSpPr/>
                <p:nvPr/>
              </p:nvSpPr>
              <p:spPr>
                <a:xfrm>
                  <a:off x="1353216"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806FFF6-E1F6-8AFF-0D17-80125DE81CCD}"/>
                    </a:ext>
                  </a:extLst>
                </p:cNvPr>
                <p:cNvSpPr/>
                <p:nvPr/>
              </p:nvSpPr>
              <p:spPr>
                <a:xfrm>
                  <a:off x="1393888"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ED176658-2C98-A25A-D20B-FE4B12C4D5C7}"/>
                    </a:ext>
                  </a:extLst>
                </p:cNvPr>
                <p:cNvSpPr/>
                <p:nvPr/>
              </p:nvSpPr>
              <p:spPr>
                <a:xfrm>
                  <a:off x="1431321"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B5A609B-AE63-3C40-D592-B4DA208F140D}"/>
                    </a:ext>
                  </a:extLst>
                </p:cNvPr>
                <p:cNvSpPr/>
                <p:nvPr/>
              </p:nvSpPr>
              <p:spPr>
                <a:xfrm>
                  <a:off x="1471993"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648196F7-6C2F-9A19-1107-29D29AF2AC92}"/>
                    </a:ext>
                  </a:extLst>
                </p:cNvPr>
                <p:cNvSpPr/>
                <p:nvPr/>
              </p:nvSpPr>
              <p:spPr>
                <a:xfrm>
                  <a:off x="1512760"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BF8D4F9-5013-53F8-057B-35E69A8C3411}"/>
                    </a:ext>
                  </a:extLst>
                </p:cNvPr>
                <p:cNvSpPr/>
                <p:nvPr/>
              </p:nvSpPr>
              <p:spPr>
                <a:xfrm>
                  <a:off x="1393888"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453745D-1284-9324-F612-B921C9B71CC2}"/>
                    </a:ext>
                  </a:extLst>
                </p:cNvPr>
                <p:cNvSpPr/>
                <p:nvPr/>
              </p:nvSpPr>
              <p:spPr>
                <a:xfrm>
                  <a:off x="1431321"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0D159570-E1F7-FB1C-BCF0-29616801CE61}"/>
                    </a:ext>
                  </a:extLst>
                </p:cNvPr>
                <p:cNvSpPr/>
                <p:nvPr/>
              </p:nvSpPr>
              <p:spPr>
                <a:xfrm>
                  <a:off x="1471993"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F731DD7D-E688-86D8-0BF3-A2FB34262303}"/>
                    </a:ext>
                  </a:extLst>
                </p:cNvPr>
                <p:cNvSpPr/>
                <p:nvPr/>
              </p:nvSpPr>
              <p:spPr>
                <a:xfrm>
                  <a:off x="1512760"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4209790-A7F4-DA6E-7C69-A6EB5E2D0D24}"/>
                    </a:ext>
                  </a:extLst>
                </p:cNvPr>
                <p:cNvSpPr/>
                <p:nvPr/>
              </p:nvSpPr>
              <p:spPr>
                <a:xfrm>
                  <a:off x="1645158" y="809529"/>
                  <a:ext cx="37337" cy="33909"/>
                </a:xfrm>
                <a:custGeom>
                  <a:avLst/>
                  <a:gdLst>
                    <a:gd name="connsiteX0" fmla="*/ 0 w 37337"/>
                    <a:gd name="connsiteY0" fmla="*/ 0 h 33909"/>
                    <a:gd name="connsiteX1" fmla="*/ 37338 w 37337"/>
                    <a:gd name="connsiteY1" fmla="*/ 0 h 33909"/>
                    <a:gd name="connsiteX2" fmla="*/ 37338 w 37337"/>
                    <a:gd name="connsiteY2" fmla="*/ 33909 h 33909"/>
                    <a:gd name="connsiteX3" fmla="*/ 0 w 37337"/>
                    <a:gd name="connsiteY3" fmla="*/ 33909 h 33909"/>
                  </a:gdLst>
                  <a:ahLst/>
                  <a:cxnLst>
                    <a:cxn ang="0">
                      <a:pos x="connsiteX0" y="connsiteY0"/>
                    </a:cxn>
                    <a:cxn ang="0">
                      <a:pos x="connsiteX1" y="connsiteY1"/>
                    </a:cxn>
                    <a:cxn ang="0">
                      <a:pos x="connsiteX2" y="connsiteY2"/>
                    </a:cxn>
                    <a:cxn ang="0">
                      <a:pos x="connsiteX3" y="connsiteY3"/>
                    </a:cxn>
                  </a:cxnLst>
                  <a:rect l="l" t="t" r="r" b="b"/>
                  <a:pathLst>
                    <a:path w="37337" h="33909">
                      <a:moveTo>
                        <a:pt x="0" y="0"/>
                      </a:moveTo>
                      <a:lnTo>
                        <a:pt x="37338" y="0"/>
                      </a:lnTo>
                      <a:lnTo>
                        <a:pt x="37338" y="33909"/>
                      </a:lnTo>
                      <a:lnTo>
                        <a:pt x="0" y="33909"/>
                      </a:lnTo>
                      <a:close/>
                    </a:path>
                  </a:pathLst>
                </a:custGeom>
                <a:solidFill>
                  <a:srgbClr val="009047"/>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907FF8C-541A-F8BB-3623-7CDA4AFC6D99}"/>
                    </a:ext>
                  </a:extLst>
                </p:cNvPr>
                <p:cNvSpPr/>
                <p:nvPr/>
              </p:nvSpPr>
              <p:spPr>
                <a:xfrm>
                  <a:off x="1567053" y="93516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09047"/>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FF9FE360-D887-1378-9624-573109CF3949}"/>
                    </a:ext>
                  </a:extLst>
                </p:cNvPr>
                <p:cNvSpPr/>
                <p:nvPr/>
              </p:nvSpPr>
              <p:spPr>
                <a:xfrm>
                  <a:off x="1584102" y="86048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8AC33F"/>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1CA6D4C5-863D-C3F8-950B-59315A9FC351}"/>
                    </a:ext>
                  </a:extLst>
                </p:cNvPr>
                <p:cNvSpPr/>
                <p:nvPr/>
              </p:nvSpPr>
              <p:spPr>
                <a:xfrm>
                  <a:off x="1567053" y="77562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83A347BC-D4CB-6DFA-01F6-3C369A6D6443}"/>
                    </a:ext>
                  </a:extLst>
                </p:cNvPr>
                <p:cNvSpPr/>
                <p:nvPr/>
              </p:nvSpPr>
              <p:spPr>
                <a:xfrm>
                  <a:off x="1580673" y="677132"/>
                  <a:ext cx="44100" cy="40767"/>
                </a:xfrm>
                <a:custGeom>
                  <a:avLst/>
                  <a:gdLst>
                    <a:gd name="connsiteX0" fmla="*/ 0 w 44100"/>
                    <a:gd name="connsiteY0" fmla="*/ 0 h 40767"/>
                    <a:gd name="connsiteX1" fmla="*/ 44101 w 44100"/>
                    <a:gd name="connsiteY1" fmla="*/ 0 h 40767"/>
                    <a:gd name="connsiteX2" fmla="*/ 44101 w 44100"/>
                    <a:gd name="connsiteY2" fmla="*/ 40767 h 40767"/>
                    <a:gd name="connsiteX3" fmla="*/ 0 w 44100"/>
                    <a:gd name="connsiteY3" fmla="*/ 40767 h 40767"/>
                  </a:gdLst>
                  <a:ahLst/>
                  <a:cxnLst>
                    <a:cxn ang="0">
                      <a:pos x="connsiteX0" y="connsiteY0"/>
                    </a:cxn>
                    <a:cxn ang="0">
                      <a:pos x="connsiteX1" y="connsiteY1"/>
                    </a:cxn>
                    <a:cxn ang="0">
                      <a:pos x="connsiteX2" y="connsiteY2"/>
                    </a:cxn>
                    <a:cxn ang="0">
                      <a:pos x="connsiteX3" y="connsiteY3"/>
                    </a:cxn>
                  </a:cxnLst>
                  <a:rect l="l" t="t" r="r" b="b"/>
                  <a:pathLst>
                    <a:path w="44100" h="40767">
                      <a:moveTo>
                        <a:pt x="0" y="0"/>
                      </a:moveTo>
                      <a:lnTo>
                        <a:pt x="44101" y="0"/>
                      </a:lnTo>
                      <a:lnTo>
                        <a:pt x="44101" y="40767"/>
                      </a:lnTo>
                      <a:lnTo>
                        <a:pt x="0" y="40767"/>
                      </a:lnTo>
                      <a:close/>
                    </a:path>
                  </a:pathLst>
                </a:custGeom>
                <a:solidFill>
                  <a:srgbClr val="E4D938"/>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AC61DCD-39EB-F30E-AC2E-F1F3771CF221}"/>
                    </a:ext>
                  </a:extLst>
                </p:cNvPr>
                <p:cNvSpPr/>
                <p:nvPr/>
              </p:nvSpPr>
              <p:spPr>
                <a:xfrm>
                  <a:off x="1665541" y="605885"/>
                  <a:ext cx="54292" cy="50958"/>
                </a:xfrm>
                <a:custGeom>
                  <a:avLst/>
                  <a:gdLst>
                    <a:gd name="connsiteX0" fmla="*/ 0 w 54292"/>
                    <a:gd name="connsiteY0" fmla="*/ 0 h 50958"/>
                    <a:gd name="connsiteX1" fmla="*/ 54292 w 54292"/>
                    <a:gd name="connsiteY1" fmla="*/ 0 h 50958"/>
                    <a:gd name="connsiteX2" fmla="*/ 54292 w 54292"/>
                    <a:gd name="connsiteY2" fmla="*/ 50959 h 50958"/>
                    <a:gd name="connsiteX3" fmla="*/ 0 w 54292"/>
                    <a:gd name="connsiteY3" fmla="*/ 50959 h 50958"/>
                  </a:gdLst>
                  <a:ahLst/>
                  <a:cxnLst>
                    <a:cxn ang="0">
                      <a:pos x="connsiteX0" y="connsiteY0"/>
                    </a:cxn>
                    <a:cxn ang="0">
                      <a:pos x="connsiteX1" y="connsiteY1"/>
                    </a:cxn>
                    <a:cxn ang="0">
                      <a:pos x="connsiteX2" y="connsiteY2"/>
                    </a:cxn>
                    <a:cxn ang="0">
                      <a:pos x="connsiteX3" y="connsiteY3"/>
                    </a:cxn>
                  </a:cxnLst>
                  <a:rect l="l" t="t" r="r" b="b"/>
                  <a:pathLst>
                    <a:path w="54292" h="50958">
                      <a:moveTo>
                        <a:pt x="0" y="0"/>
                      </a:moveTo>
                      <a:lnTo>
                        <a:pt x="54292" y="0"/>
                      </a:lnTo>
                      <a:lnTo>
                        <a:pt x="54292" y="50959"/>
                      </a:lnTo>
                      <a:lnTo>
                        <a:pt x="0" y="50959"/>
                      </a:lnTo>
                      <a:close/>
                    </a:path>
                  </a:pathLst>
                </a:custGeom>
                <a:solidFill>
                  <a:srgbClr val="E4D938"/>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5E08125-A1F7-F98C-617A-5184884DA1E8}"/>
                    </a:ext>
                  </a:extLst>
                </p:cNvPr>
                <p:cNvSpPr/>
                <p:nvPr/>
              </p:nvSpPr>
              <p:spPr>
                <a:xfrm>
                  <a:off x="1760601" y="561689"/>
                  <a:ext cx="67913" cy="64484"/>
                </a:xfrm>
                <a:custGeom>
                  <a:avLst/>
                  <a:gdLst>
                    <a:gd name="connsiteX0" fmla="*/ 0 w 67913"/>
                    <a:gd name="connsiteY0" fmla="*/ 0 h 64484"/>
                    <a:gd name="connsiteX1" fmla="*/ 67913 w 67913"/>
                    <a:gd name="connsiteY1" fmla="*/ 0 h 64484"/>
                    <a:gd name="connsiteX2" fmla="*/ 67913 w 67913"/>
                    <a:gd name="connsiteY2" fmla="*/ 64484 h 64484"/>
                    <a:gd name="connsiteX3" fmla="*/ 0 w 67913"/>
                    <a:gd name="connsiteY3" fmla="*/ 64484 h 64484"/>
                  </a:gdLst>
                  <a:ahLst/>
                  <a:cxnLst>
                    <a:cxn ang="0">
                      <a:pos x="connsiteX0" y="connsiteY0"/>
                    </a:cxn>
                    <a:cxn ang="0">
                      <a:pos x="connsiteX1" y="connsiteY1"/>
                    </a:cxn>
                    <a:cxn ang="0">
                      <a:pos x="connsiteX2" y="connsiteY2"/>
                    </a:cxn>
                    <a:cxn ang="0">
                      <a:pos x="connsiteX3" y="connsiteY3"/>
                    </a:cxn>
                  </a:cxnLst>
                  <a:rect l="l" t="t" r="r" b="b"/>
                  <a:pathLst>
                    <a:path w="67913" h="64484">
                      <a:moveTo>
                        <a:pt x="0" y="0"/>
                      </a:moveTo>
                      <a:lnTo>
                        <a:pt x="67913" y="0"/>
                      </a:lnTo>
                      <a:lnTo>
                        <a:pt x="67913" y="64484"/>
                      </a:lnTo>
                      <a:lnTo>
                        <a:pt x="0" y="64484"/>
                      </a:lnTo>
                      <a:close/>
                    </a:path>
                  </a:pathLst>
                </a:custGeom>
                <a:solidFill>
                  <a:srgbClr val="E4D938"/>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1DBA49C6-43AB-8E12-E45D-363FCF58DA7C}"/>
                    </a:ext>
                  </a:extLst>
                </p:cNvPr>
                <p:cNvSpPr/>
                <p:nvPr/>
              </p:nvSpPr>
              <p:spPr>
                <a:xfrm>
                  <a:off x="1652016" y="717899"/>
                  <a:ext cx="44100" cy="40767"/>
                </a:xfrm>
                <a:custGeom>
                  <a:avLst/>
                  <a:gdLst>
                    <a:gd name="connsiteX0" fmla="*/ 0 w 44100"/>
                    <a:gd name="connsiteY0" fmla="*/ 0 h 40767"/>
                    <a:gd name="connsiteX1" fmla="*/ 44101 w 44100"/>
                    <a:gd name="connsiteY1" fmla="*/ 0 h 40767"/>
                    <a:gd name="connsiteX2" fmla="*/ 44101 w 44100"/>
                    <a:gd name="connsiteY2" fmla="*/ 40767 h 40767"/>
                    <a:gd name="connsiteX3" fmla="*/ 0 w 44100"/>
                    <a:gd name="connsiteY3" fmla="*/ 40767 h 40767"/>
                  </a:gdLst>
                  <a:ahLst/>
                  <a:cxnLst>
                    <a:cxn ang="0">
                      <a:pos x="connsiteX0" y="connsiteY0"/>
                    </a:cxn>
                    <a:cxn ang="0">
                      <a:pos x="connsiteX1" y="connsiteY1"/>
                    </a:cxn>
                    <a:cxn ang="0">
                      <a:pos x="connsiteX2" y="connsiteY2"/>
                    </a:cxn>
                    <a:cxn ang="0">
                      <a:pos x="connsiteX3" y="connsiteY3"/>
                    </a:cxn>
                  </a:cxnLst>
                  <a:rect l="l" t="t" r="r" b="b"/>
                  <a:pathLst>
                    <a:path w="44100" h="40767">
                      <a:moveTo>
                        <a:pt x="0" y="0"/>
                      </a:moveTo>
                      <a:lnTo>
                        <a:pt x="44101" y="0"/>
                      </a:lnTo>
                      <a:lnTo>
                        <a:pt x="44101" y="40767"/>
                      </a:lnTo>
                      <a:lnTo>
                        <a:pt x="0" y="40767"/>
                      </a:lnTo>
                      <a:close/>
                    </a:path>
                  </a:pathLst>
                </a:custGeom>
                <a:solidFill>
                  <a:srgbClr val="8AC33F"/>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4C99D6C1-9DD6-80C1-1E06-03F2728BB5A8}"/>
                    </a:ext>
                  </a:extLst>
                </p:cNvPr>
                <p:cNvSpPr/>
                <p:nvPr/>
              </p:nvSpPr>
              <p:spPr>
                <a:xfrm>
                  <a:off x="1719834" y="697515"/>
                  <a:ext cx="44100" cy="40767"/>
                </a:xfrm>
                <a:custGeom>
                  <a:avLst/>
                  <a:gdLst>
                    <a:gd name="connsiteX0" fmla="*/ 0 w 44100"/>
                    <a:gd name="connsiteY0" fmla="*/ 0 h 40767"/>
                    <a:gd name="connsiteX1" fmla="*/ 44101 w 44100"/>
                    <a:gd name="connsiteY1" fmla="*/ 0 h 40767"/>
                    <a:gd name="connsiteX2" fmla="*/ 44101 w 44100"/>
                    <a:gd name="connsiteY2" fmla="*/ 40767 h 40767"/>
                    <a:gd name="connsiteX3" fmla="*/ 0 w 44100"/>
                    <a:gd name="connsiteY3" fmla="*/ 40767 h 40767"/>
                  </a:gdLst>
                  <a:ahLst/>
                  <a:cxnLst>
                    <a:cxn ang="0">
                      <a:pos x="connsiteX0" y="connsiteY0"/>
                    </a:cxn>
                    <a:cxn ang="0">
                      <a:pos x="connsiteX1" y="connsiteY1"/>
                    </a:cxn>
                    <a:cxn ang="0">
                      <a:pos x="connsiteX2" y="connsiteY2"/>
                    </a:cxn>
                    <a:cxn ang="0">
                      <a:pos x="connsiteX3" y="connsiteY3"/>
                    </a:cxn>
                  </a:cxnLst>
                  <a:rect l="l" t="t" r="r" b="b"/>
                  <a:pathLst>
                    <a:path w="44100" h="40767">
                      <a:moveTo>
                        <a:pt x="0" y="0"/>
                      </a:moveTo>
                      <a:lnTo>
                        <a:pt x="44101" y="0"/>
                      </a:lnTo>
                      <a:lnTo>
                        <a:pt x="44101" y="40767"/>
                      </a:lnTo>
                      <a:lnTo>
                        <a:pt x="0" y="40767"/>
                      </a:lnTo>
                      <a:close/>
                    </a:path>
                  </a:pathLst>
                </a:custGeom>
                <a:solidFill>
                  <a:srgbClr val="E4D938"/>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E4AAD232-8B3C-9548-9F67-68264150FE3D}"/>
                    </a:ext>
                  </a:extLst>
                </p:cNvPr>
                <p:cNvSpPr/>
                <p:nvPr/>
              </p:nvSpPr>
              <p:spPr>
                <a:xfrm>
                  <a:off x="1431321" y="79600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388533F-ADE9-E74A-56FB-B5A4EA7A975D}"/>
                    </a:ext>
                  </a:extLst>
                </p:cNvPr>
                <p:cNvSpPr/>
                <p:nvPr/>
              </p:nvSpPr>
              <p:spPr>
                <a:xfrm>
                  <a:off x="1471993" y="79600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8B5D6CA9-9192-3A90-F8A4-301C528A2B47}"/>
                    </a:ext>
                  </a:extLst>
                </p:cNvPr>
                <p:cNvSpPr/>
                <p:nvPr/>
              </p:nvSpPr>
              <p:spPr>
                <a:xfrm>
                  <a:off x="1512760" y="79600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E666C3CA-0C3B-E7C7-D011-23126A3BA25F}"/>
                    </a:ext>
                  </a:extLst>
                </p:cNvPr>
                <p:cNvSpPr/>
                <p:nvPr/>
              </p:nvSpPr>
              <p:spPr>
                <a:xfrm>
                  <a:off x="1471993" y="75866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8232A99-6C28-8B0F-56BA-3AC16A091066}"/>
                    </a:ext>
                  </a:extLst>
                </p:cNvPr>
                <p:cNvSpPr/>
                <p:nvPr/>
              </p:nvSpPr>
              <p:spPr>
                <a:xfrm>
                  <a:off x="1512760" y="75866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ED9C8BA9-0753-E4CB-AC81-D85B3A0FAA0E}"/>
                    </a:ext>
                  </a:extLst>
                </p:cNvPr>
                <p:cNvSpPr/>
                <p:nvPr/>
              </p:nvSpPr>
              <p:spPr>
                <a:xfrm>
                  <a:off x="1512760" y="72132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grpSp>
              <p:nvGrpSpPr>
                <p:cNvPr id="115" name="Graphic 1852">
                  <a:extLst>
                    <a:ext uri="{FF2B5EF4-FFF2-40B4-BE49-F238E27FC236}">
                      <a16:creationId xmlns:a16="http://schemas.microsoft.com/office/drawing/2014/main" id="{F456C28D-85FE-AB30-5DAB-8A8ADC668D3D}"/>
                    </a:ext>
                  </a:extLst>
                </p:cNvPr>
                <p:cNvGrpSpPr/>
                <p:nvPr/>
              </p:nvGrpSpPr>
              <p:grpSpPr>
                <a:xfrm>
                  <a:off x="1152906" y="605885"/>
                  <a:ext cx="566928" cy="855630"/>
                  <a:chOff x="1152906" y="605885"/>
                  <a:chExt cx="566928" cy="855630"/>
                </a:xfrm>
              </p:grpSpPr>
              <p:sp>
                <p:nvSpPr>
                  <p:cNvPr id="116" name="Freeform: Shape 115">
                    <a:extLst>
                      <a:ext uri="{FF2B5EF4-FFF2-40B4-BE49-F238E27FC236}">
                        <a16:creationId xmlns:a16="http://schemas.microsoft.com/office/drawing/2014/main" id="{08D523E0-3FA6-58A1-A833-E94F7C790625}"/>
                      </a:ext>
                    </a:extLst>
                  </p:cNvPr>
                  <p:cNvSpPr/>
                  <p:nvPr/>
                </p:nvSpPr>
                <p:spPr>
                  <a:xfrm>
                    <a:off x="1193577" y="139360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5829A9DB-DBC2-7606-B507-40864B2B062E}"/>
                      </a:ext>
                    </a:extLst>
                  </p:cNvPr>
                  <p:cNvSpPr/>
                  <p:nvPr/>
                </p:nvSpPr>
                <p:spPr>
                  <a:xfrm>
                    <a:off x="1193577" y="143094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FB2B1C44-DC44-3578-7619-3DA314DAD8F6}"/>
                      </a:ext>
                    </a:extLst>
                  </p:cNvPr>
                  <p:cNvSpPr/>
                  <p:nvPr/>
                </p:nvSpPr>
                <p:spPr>
                  <a:xfrm>
                    <a:off x="1193577" y="135626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FE9A5AA8-B818-FBEA-EA0A-EA9E868EFEC0}"/>
                      </a:ext>
                    </a:extLst>
                  </p:cNvPr>
                  <p:cNvSpPr/>
                  <p:nvPr/>
                </p:nvSpPr>
                <p:spPr>
                  <a:xfrm>
                    <a:off x="1234344" y="135626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B689DC3E-6553-5BE9-5E48-85053FAFEC41}"/>
                      </a:ext>
                    </a:extLst>
                  </p:cNvPr>
                  <p:cNvSpPr/>
                  <p:nvPr/>
                </p:nvSpPr>
                <p:spPr>
                  <a:xfrm>
                    <a:off x="1234344" y="131883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6EBAB194-E397-CA22-4A87-B769073B4ADC}"/>
                      </a:ext>
                    </a:extLst>
                  </p:cNvPr>
                  <p:cNvSpPr/>
                  <p:nvPr/>
                </p:nvSpPr>
                <p:spPr>
                  <a:xfrm>
                    <a:off x="1193577" y="131883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4981785B-72D1-81C8-F07D-25E3994C273C}"/>
                      </a:ext>
                    </a:extLst>
                  </p:cNvPr>
                  <p:cNvSpPr/>
                  <p:nvPr/>
                </p:nvSpPr>
                <p:spPr>
                  <a:xfrm>
                    <a:off x="1275111" y="131883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3C888BF0-22B4-A7BF-9321-7FDC9576A2B1}"/>
                      </a:ext>
                    </a:extLst>
                  </p:cNvPr>
                  <p:cNvSpPr/>
                  <p:nvPr/>
                </p:nvSpPr>
                <p:spPr>
                  <a:xfrm>
                    <a:off x="1234344" y="128149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B0619D8D-DF23-E217-DE13-EE50A05864EC}"/>
                      </a:ext>
                    </a:extLst>
                  </p:cNvPr>
                  <p:cNvSpPr/>
                  <p:nvPr/>
                </p:nvSpPr>
                <p:spPr>
                  <a:xfrm>
                    <a:off x="1275111" y="128149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44F97A58-1AD0-7BE3-6E29-693860E9CB89}"/>
                      </a:ext>
                    </a:extLst>
                  </p:cNvPr>
                  <p:cNvSpPr/>
                  <p:nvPr/>
                </p:nvSpPr>
                <p:spPr>
                  <a:xfrm>
                    <a:off x="1312449" y="128149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F04BF05F-54D9-5DC8-5003-FA58EF2D8C0C}"/>
                      </a:ext>
                    </a:extLst>
                  </p:cNvPr>
                  <p:cNvSpPr/>
                  <p:nvPr/>
                </p:nvSpPr>
                <p:spPr>
                  <a:xfrm>
                    <a:off x="1156239"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1D9C85FE-A2EB-3ED0-7A79-1EDA98E8B239}"/>
                      </a:ext>
                    </a:extLst>
                  </p:cNvPr>
                  <p:cNvSpPr/>
                  <p:nvPr/>
                </p:nvSpPr>
                <p:spPr>
                  <a:xfrm>
                    <a:off x="1152906" y="128149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C9F31CE-18FE-CA3F-02F5-2A5911B2D8DE}"/>
                      </a:ext>
                    </a:extLst>
                  </p:cNvPr>
                  <p:cNvSpPr/>
                  <p:nvPr/>
                </p:nvSpPr>
                <p:spPr>
                  <a:xfrm>
                    <a:off x="1152906" y="131883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57724E25-EA54-1B6B-4758-ED1AABB6F54D}"/>
                      </a:ext>
                    </a:extLst>
                  </p:cNvPr>
                  <p:cNvSpPr/>
                  <p:nvPr/>
                </p:nvSpPr>
                <p:spPr>
                  <a:xfrm>
                    <a:off x="1193577"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010A144-7C5F-A26C-558F-3AF426460FB3}"/>
                      </a:ext>
                    </a:extLst>
                  </p:cNvPr>
                  <p:cNvSpPr/>
                  <p:nvPr/>
                </p:nvSpPr>
                <p:spPr>
                  <a:xfrm>
                    <a:off x="1234344"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61E53D66-5BBE-C4E5-AA4B-A86AFD0D89F9}"/>
                      </a:ext>
                    </a:extLst>
                  </p:cNvPr>
                  <p:cNvSpPr/>
                  <p:nvPr/>
                </p:nvSpPr>
                <p:spPr>
                  <a:xfrm>
                    <a:off x="1234344"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C374BBCB-4B38-B34B-3FE8-0A8B9783C6D1}"/>
                      </a:ext>
                    </a:extLst>
                  </p:cNvPr>
                  <p:cNvSpPr/>
                  <p:nvPr/>
                </p:nvSpPr>
                <p:spPr>
                  <a:xfrm>
                    <a:off x="1275111"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275E177A-A4A4-2EC4-8662-46F6A9A6CD98}"/>
                      </a:ext>
                    </a:extLst>
                  </p:cNvPr>
                  <p:cNvSpPr/>
                  <p:nvPr/>
                </p:nvSpPr>
                <p:spPr>
                  <a:xfrm>
                    <a:off x="1312449"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EC11E729-BDAD-014A-2CD7-1B133A42B83A}"/>
                      </a:ext>
                    </a:extLst>
                  </p:cNvPr>
                  <p:cNvSpPr/>
                  <p:nvPr/>
                </p:nvSpPr>
                <p:spPr>
                  <a:xfrm>
                    <a:off x="1353216"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D690AC27-BBA4-FD7C-1FA5-4F074BABCDFF}"/>
                      </a:ext>
                    </a:extLst>
                  </p:cNvPr>
                  <p:cNvSpPr/>
                  <p:nvPr/>
                </p:nvSpPr>
                <p:spPr>
                  <a:xfrm>
                    <a:off x="1193577"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5EDBC70-BCD0-6E2E-018D-643D104C59B0}"/>
                      </a:ext>
                    </a:extLst>
                  </p:cNvPr>
                  <p:cNvSpPr/>
                  <p:nvPr/>
                </p:nvSpPr>
                <p:spPr>
                  <a:xfrm>
                    <a:off x="1156239"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2FF333E2-F756-7AC0-6126-F11028261F2B}"/>
                      </a:ext>
                    </a:extLst>
                  </p:cNvPr>
                  <p:cNvSpPr/>
                  <p:nvPr/>
                </p:nvSpPr>
                <p:spPr>
                  <a:xfrm>
                    <a:off x="1156239"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C377727-55F8-BC22-1070-3465D8189B68}"/>
                      </a:ext>
                    </a:extLst>
                  </p:cNvPr>
                  <p:cNvSpPr/>
                  <p:nvPr/>
                </p:nvSpPr>
                <p:spPr>
                  <a:xfrm>
                    <a:off x="1156239"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790B0D3A-520B-F980-0550-5701833D6CB7}"/>
                      </a:ext>
                    </a:extLst>
                  </p:cNvPr>
                  <p:cNvSpPr/>
                  <p:nvPr/>
                </p:nvSpPr>
                <p:spPr>
                  <a:xfrm>
                    <a:off x="1275111"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9224ADAE-1147-05A7-3695-DA10B4DD9213}"/>
                      </a:ext>
                    </a:extLst>
                  </p:cNvPr>
                  <p:cNvSpPr/>
                  <p:nvPr/>
                </p:nvSpPr>
                <p:spPr>
                  <a:xfrm>
                    <a:off x="1275111"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3A66480-D61B-7922-5314-3A1B9064F62A}"/>
                      </a:ext>
                    </a:extLst>
                  </p:cNvPr>
                  <p:cNvSpPr/>
                  <p:nvPr/>
                </p:nvSpPr>
                <p:spPr>
                  <a:xfrm>
                    <a:off x="1275111"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A406777D-8172-F90F-B771-ED6991A68C06}"/>
                      </a:ext>
                    </a:extLst>
                  </p:cNvPr>
                  <p:cNvSpPr/>
                  <p:nvPr/>
                </p:nvSpPr>
                <p:spPr>
                  <a:xfrm>
                    <a:off x="1312449"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6EB28DF0-E555-9209-0938-C2263A9FDA1F}"/>
                      </a:ext>
                    </a:extLst>
                  </p:cNvPr>
                  <p:cNvSpPr/>
                  <p:nvPr/>
                </p:nvSpPr>
                <p:spPr>
                  <a:xfrm>
                    <a:off x="1353216"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E0426DEA-D5BB-73E9-CE6C-110FF42B2647}"/>
                      </a:ext>
                    </a:extLst>
                  </p:cNvPr>
                  <p:cNvSpPr/>
                  <p:nvPr/>
                </p:nvSpPr>
                <p:spPr>
                  <a:xfrm>
                    <a:off x="1193577"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557094E1-2F99-85DA-921A-C39D320DC37B}"/>
                      </a:ext>
                    </a:extLst>
                  </p:cNvPr>
                  <p:cNvSpPr/>
                  <p:nvPr/>
                </p:nvSpPr>
                <p:spPr>
                  <a:xfrm>
                    <a:off x="1312449"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E8628D9C-E71A-9C3E-F6DD-683224817CF2}"/>
                      </a:ext>
                    </a:extLst>
                  </p:cNvPr>
                  <p:cNvSpPr/>
                  <p:nvPr/>
                </p:nvSpPr>
                <p:spPr>
                  <a:xfrm>
                    <a:off x="1353216"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D8D3012-7CF0-ED9A-E221-948622DFF648}"/>
                      </a:ext>
                    </a:extLst>
                  </p:cNvPr>
                  <p:cNvSpPr/>
                  <p:nvPr/>
                </p:nvSpPr>
                <p:spPr>
                  <a:xfrm>
                    <a:off x="1393888"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470D7B77-D0B1-9958-9840-84D87908CF21}"/>
                      </a:ext>
                    </a:extLst>
                  </p:cNvPr>
                  <p:cNvSpPr/>
                  <p:nvPr/>
                </p:nvSpPr>
                <p:spPr>
                  <a:xfrm>
                    <a:off x="1193577"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6742655-B06D-5372-4324-824311D50C62}"/>
                      </a:ext>
                    </a:extLst>
                  </p:cNvPr>
                  <p:cNvSpPr/>
                  <p:nvPr/>
                </p:nvSpPr>
                <p:spPr>
                  <a:xfrm>
                    <a:off x="1234344"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AAF7A237-5808-1275-8A48-3E3655A84AE4}"/>
                      </a:ext>
                    </a:extLst>
                  </p:cNvPr>
                  <p:cNvSpPr/>
                  <p:nvPr/>
                </p:nvSpPr>
                <p:spPr>
                  <a:xfrm>
                    <a:off x="1234344"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9AB9BF9F-B7DD-1AEE-BA79-40980B55B402}"/>
                      </a:ext>
                    </a:extLst>
                  </p:cNvPr>
                  <p:cNvSpPr/>
                  <p:nvPr/>
                </p:nvSpPr>
                <p:spPr>
                  <a:xfrm>
                    <a:off x="1312449"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F6B0DF0F-8826-771F-EC72-C4E9BD866AFE}"/>
                      </a:ext>
                    </a:extLst>
                  </p:cNvPr>
                  <p:cNvSpPr/>
                  <p:nvPr/>
                </p:nvSpPr>
                <p:spPr>
                  <a:xfrm>
                    <a:off x="1353216"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48D117BD-BEFC-A9FD-D814-95FD26149BA4}"/>
                      </a:ext>
                    </a:extLst>
                  </p:cNvPr>
                  <p:cNvSpPr/>
                  <p:nvPr/>
                </p:nvSpPr>
                <p:spPr>
                  <a:xfrm>
                    <a:off x="1393888"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DD5B4D3-DB3D-66D7-38D3-856D2FDBA068}"/>
                      </a:ext>
                    </a:extLst>
                  </p:cNvPr>
                  <p:cNvSpPr/>
                  <p:nvPr/>
                </p:nvSpPr>
                <p:spPr>
                  <a:xfrm>
                    <a:off x="1431321"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0388B06F-4757-7D0E-CAB5-A742391982A9}"/>
                      </a:ext>
                    </a:extLst>
                  </p:cNvPr>
                  <p:cNvSpPr/>
                  <p:nvPr/>
                </p:nvSpPr>
                <p:spPr>
                  <a:xfrm>
                    <a:off x="1193577"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22660C4A-8443-9C5B-ECA7-FB8ED1EDB69F}"/>
                      </a:ext>
                    </a:extLst>
                  </p:cNvPr>
                  <p:cNvSpPr/>
                  <p:nvPr/>
                </p:nvSpPr>
                <p:spPr>
                  <a:xfrm>
                    <a:off x="1152906"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D31B3449-5A9C-E1EA-6A01-C1E51664EA1F}"/>
                      </a:ext>
                    </a:extLst>
                  </p:cNvPr>
                  <p:cNvSpPr/>
                  <p:nvPr/>
                </p:nvSpPr>
                <p:spPr>
                  <a:xfrm>
                    <a:off x="1234344"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167A1D56-D6B8-4307-902E-BBEF4750684B}"/>
                      </a:ext>
                    </a:extLst>
                  </p:cNvPr>
                  <p:cNvSpPr/>
                  <p:nvPr/>
                </p:nvSpPr>
                <p:spPr>
                  <a:xfrm>
                    <a:off x="1353216"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7F02792-DAD4-EA2D-FAF5-AA522AD4E10B}"/>
                      </a:ext>
                    </a:extLst>
                  </p:cNvPr>
                  <p:cNvSpPr/>
                  <p:nvPr/>
                </p:nvSpPr>
                <p:spPr>
                  <a:xfrm>
                    <a:off x="1393888"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A8F19F3-E55C-DD8C-56C8-81EF15BCA6BE}"/>
                      </a:ext>
                    </a:extLst>
                  </p:cNvPr>
                  <p:cNvSpPr/>
                  <p:nvPr/>
                </p:nvSpPr>
                <p:spPr>
                  <a:xfrm>
                    <a:off x="1431321"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14F009C8-A6EF-D781-B954-0C4BFF9336A5}"/>
                      </a:ext>
                    </a:extLst>
                  </p:cNvPr>
                  <p:cNvSpPr/>
                  <p:nvPr/>
                </p:nvSpPr>
                <p:spPr>
                  <a:xfrm>
                    <a:off x="1471993"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C7219237-89C3-18DB-97D7-8555060DF071}"/>
                      </a:ext>
                    </a:extLst>
                  </p:cNvPr>
                  <p:cNvSpPr/>
                  <p:nvPr/>
                </p:nvSpPr>
                <p:spPr>
                  <a:xfrm>
                    <a:off x="1193577"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E046359D-A52A-DA00-AEE9-5B075E797C01}"/>
                      </a:ext>
                    </a:extLst>
                  </p:cNvPr>
                  <p:cNvSpPr/>
                  <p:nvPr/>
                </p:nvSpPr>
                <p:spPr>
                  <a:xfrm>
                    <a:off x="1152906"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0CC4EC6A-A77A-89A4-9F55-94E47B4E7138}"/>
                      </a:ext>
                    </a:extLst>
                  </p:cNvPr>
                  <p:cNvSpPr/>
                  <p:nvPr/>
                </p:nvSpPr>
                <p:spPr>
                  <a:xfrm>
                    <a:off x="1234344"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D9691874-5D8F-B8F4-836E-D40258CCACD0}"/>
                      </a:ext>
                    </a:extLst>
                  </p:cNvPr>
                  <p:cNvSpPr/>
                  <p:nvPr/>
                </p:nvSpPr>
                <p:spPr>
                  <a:xfrm>
                    <a:off x="1275111"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34887C74-0CF4-D1BA-90BD-8C05660F9FCE}"/>
                      </a:ext>
                    </a:extLst>
                  </p:cNvPr>
                  <p:cNvSpPr/>
                  <p:nvPr/>
                </p:nvSpPr>
                <p:spPr>
                  <a:xfrm>
                    <a:off x="1275111"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122ACB95-6F36-91CF-2763-EAFCE46587C2}"/>
                      </a:ext>
                    </a:extLst>
                  </p:cNvPr>
                  <p:cNvSpPr/>
                  <p:nvPr/>
                </p:nvSpPr>
                <p:spPr>
                  <a:xfrm>
                    <a:off x="1353216"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B4BE4CBC-AD75-D001-20D5-E61140E03C99}"/>
                      </a:ext>
                    </a:extLst>
                  </p:cNvPr>
                  <p:cNvSpPr/>
                  <p:nvPr/>
                </p:nvSpPr>
                <p:spPr>
                  <a:xfrm>
                    <a:off x="1393888"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27EDBEB3-BC29-F6C6-AA3B-ED023178108C}"/>
                      </a:ext>
                    </a:extLst>
                  </p:cNvPr>
                  <p:cNvSpPr/>
                  <p:nvPr/>
                </p:nvSpPr>
                <p:spPr>
                  <a:xfrm>
                    <a:off x="1431321"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16417733-8ABF-354F-DDD0-9845C3175CAB}"/>
                      </a:ext>
                    </a:extLst>
                  </p:cNvPr>
                  <p:cNvSpPr/>
                  <p:nvPr/>
                </p:nvSpPr>
                <p:spPr>
                  <a:xfrm>
                    <a:off x="1471993"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0D5975D1-CA03-CB3B-FB73-A0AF2D35DC05}"/>
                      </a:ext>
                    </a:extLst>
                  </p:cNvPr>
                  <p:cNvSpPr/>
                  <p:nvPr/>
                </p:nvSpPr>
                <p:spPr>
                  <a:xfrm>
                    <a:off x="1193577"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A51E98C3-ED63-56B2-6D50-ACEB7D8C6F26}"/>
                      </a:ext>
                    </a:extLst>
                  </p:cNvPr>
                  <p:cNvSpPr/>
                  <p:nvPr/>
                </p:nvSpPr>
                <p:spPr>
                  <a:xfrm>
                    <a:off x="1234344"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8486F422-5B8C-8082-1B83-F120E552F8D1}"/>
                      </a:ext>
                    </a:extLst>
                  </p:cNvPr>
                  <p:cNvSpPr/>
                  <p:nvPr/>
                </p:nvSpPr>
                <p:spPr>
                  <a:xfrm>
                    <a:off x="1275111"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5C7A7230-4C42-688D-B84B-C0235F51FA36}"/>
                      </a:ext>
                    </a:extLst>
                  </p:cNvPr>
                  <p:cNvSpPr/>
                  <p:nvPr/>
                </p:nvSpPr>
                <p:spPr>
                  <a:xfrm>
                    <a:off x="1312449"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141EF1DB-1698-93BE-41CF-ADDE913CFD88}"/>
                      </a:ext>
                    </a:extLst>
                  </p:cNvPr>
                  <p:cNvSpPr/>
                  <p:nvPr/>
                </p:nvSpPr>
                <p:spPr>
                  <a:xfrm>
                    <a:off x="1393888"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94DB4BED-2080-CBA2-252C-577E65DD0528}"/>
                      </a:ext>
                    </a:extLst>
                  </p:cNvPr>
                  <p:cNvSpPr/>
                  <p:nvPr/>
                </p:nvSpPr>
                <p:spPr>
                  <a:xfrm>
                    <a:off x="1431321"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89EFC209-DB1B-63AD-6A51-7421BE84B5C4}"/>
                      </a:ext>
                    </a:extLst>
                  </p:cNvPr>
                  <p:cNvSpPr/>
                  <p:nvPr/>
                </p:nvSpPr>
                <p:spPr>
                  <a:xfrm>
                    <a:off x="1471993"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8D660A25-97A4-8AAE-530B-9F571267B24E}"/>
                      </a:ext>
                    </a:extLst>
                  </p:cNvPr>
                  <p:cNvSpPr/>
                  <p:nvPr/>
                </p:nvSpPr>
                <p:spPr>
                  <a:xfrm>
                    <a:off x="1512760"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AA0DEB0-5DAF-EA4C-BA6D-0BCF2F354096}"/>
                      </a:ext>
                    </a:extLst>
                  </p:cNvPr>
                  <p:cNvSpPr/>
                  <p:nvPr/>
                </p:nvSpPr>
                <p:spPr>
                  <a:xfrm>
                    <a:off x="1234344"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CF8D5DED-0ADE-F0B6-329C-4840FCF4627B}"/>
                      </a:ext>
                    </a:extLst>
                  </p:cNvPr>
                  <p:cNvSpPr/>
                  <p:nvPr/>
                </p:nvSpPr>
                <p:spPr>
                  <a:xfrm>
                    <a:off x="1275111"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C61C4389-F811-00EB-5274-29C5556FC0FF}"/>
                      </a:ext>
                    </a:extLst>
                  </p:cNvPr>
                  <p:cNvSpPr/>
                  <p:nvPr/>
                </p:nvSpPr>
                <p:spPr>
                  <a:xfrm>
                    <a:off x="1312449"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D82177E-49F9-C78B-8354-94D4C2194839}"/>
                      </a:ext>
                    </a:extLst>
                  </p:cNvPr>
                  <p:cNvSpPr/>
                  <p:nvPr/>
                </p:nvSpPr>
                <p:spPr>
                  <a:xfrm>
                    <a:off x="1393888"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44D7A4F9-AE40-58B0-9B4E-46DA8973C040}"/>
                      </a:ext>
                    </a:extLst>
                  </p:cNvPr>
                  <p:cNvSpPr/>
                  <p:nvPr/>
                </p:nvSpPr>
                <p:spPr>
                  <a:xfrm>
                    <a:off x="1431321"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10E9A753-F121-25C3-E698-2ADAC33EF161}"/>
                      </a:ext>
                    </a:extLst>
                  </p:cNvPr>
                  <p:cNvSpPr/>
                  <p:nvPr/>
                </p:nvSpPr>
                <p:spPr>
                  <a:xfrm>
                    <a:off x="1471993"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D6618027-77BE-27CE-D822-6762387052A5}"/>
                      </a:ext>
                    </a:extLst>
                  </p:cNvPr>
                  <p:cNvSpPr/>
                  <p:nvPr/>
                </p:nvSpPr>
                <p:spPr>
                  <a:xfrm>
                    <a:off x="1275111"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F07E065F-E92D-F69D-B166-9E2827960EE8}"/>
                      </a:ext>
                    </a:extLst>
                  </p:cNvPr>
                  <p:cNvSpPr/>
                  <p:nvPr/>
                </p:nvSpPr>
                <p:spPr>
                  <a:xfrm>
                    <a:off x="1312449"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AC223896-5ABF-CE1F-4FC6-907DD463441A}"/>
                      </a:ext>
                    </a:extLst>
                  </p:cNvPr>
                  <p:cNvSpPr/>
                  <p:nvPr/>
                </p:nvSpPr>
                <p:spPr>
                  <a:xfrm>
                    <a:off x="1353216"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835FBE37-E41A-DE54-43CA-24FCCB587D13}"/>
                      </a:ext>
                    </a:extLst>
                  </p:cNvPr>
                  <p:cNvSpPr/>
                  <p:nvPr/>
                </p:nvSpPr>
                <p:spPr>
                  <a:xfrm>
                    <a:off x="1353216"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ED715D99-97A5-B89D-0BC2-CE75B5E1F31B}"/>
                      </a:ext>
                    </a:extLst>
                  </p:cNvPr>
                  <p:cNvSpPr/>
                  <p:nvPr/>
                </p:nvSpPr>
                <p:spPr>
                  <a:xfrm>
                    <a:off x="1393888"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9933F7CE-044E-87D8-DD40-F28E63604687}"/>
                      </a:ext>
                    </a:extLst>
                  </p:cNvPr>
                  <p:cNvSpPr/>
                  <p:nvPr/>
                </p:nvSpPr>
                <p:spPr>
                  <a:xfrm>
                    <a:off x="1431321"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978A5CC-AF6F-82F6-AF15-190EB080B779}"/>
                      </a:ext>
                    </a:extLst>
                  </p:cNvPr>
                  <p:cNvSpPr/>
                  <p:nvPr/>
                </p:nvSpPr>
                <p:spPr>
                  <a:xfrm>
                    <a:off x="1471993"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0F583C3A-9ECA-85C3-5A76-EFC3672BCD98}"/>
                      </a:ext>
                    </a:extLst>
                  </p:cNvPr>
                  <p:cNvSpPr/>
                  <p:nvPr/>
                </p:nvSpPr>
                <p:spPr>
                  <a:xfrm>
                    <a:off x="1512760"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343ED3D4-0B92-E9E9-4F67-EB450D9E9FAC}"/>
                      </a:ext>
                    </a:extLst>
                  </p:cNvPr>
                  <p:cNvSpPr/>
                  <p:nvPr/>
                </p:nvSpPr>
                <p:spPr>
                  <a:xfrm>
                    <a:off x="1312449"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0EC637E-E2A2-7BB8-3A3D-39CEADE1A85B}"/>
                      </a:ext>
                    </a:extLst>
                  </p:cNvPr>
                  <p:cNvSpPr/>
                  <p:nvPr/>
                </p:nvSpPr>
                <p:spPr>
                  <a:xfrm>
                    <a:off x="1353216"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C7E356BC-1C86-9A87-95C0-F3A23FD1CE10}"/>
                      </a:ext>
                    </a:extLst>
                  </p:cNvPr>
                  <p:cNvSpPr/>
                  <p:nvPr/>
                </p:nvSpPr>
                <p:spPr>
                  <a:xfrm>
                    <a:off x="1393888"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9ACE8D49-01B2-3FA1-47DB-1829D35CAAD0}"/>
                      </a:ext>
                    </a:extLst>
                  </p:cNvPr>
                  <p:cNvSpPr/>
                  <p:nvPr/>
                </p:nvSpPr>
                <p:spPr>
                  <a:xfrm>
                    <a:off x="1431321"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1B30ACAC-F8D4-FC56-3EB5-4FB17D58CD2D}"/>
                      </a:ext>
                    </a:extLst>
                  </p:cNvPr>
                  <p:cNvSpPr/>
                  <p:nvPr/>
                </p:nvSpPr>
                <p:spPr>
                  <a:xfrm>
                    <a:off x="1471993"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C2C72695-A013-86FC-378A-98D6EE8F5475}"/>
                      </a:ext>
                    </a:extLst>
                  </p:cNvPr>
                  <p:cNvSpPr/>
                  <p:nvPr/>
                </p:nvSpPr>
                <p:spPr>
                  <a:xfrm>
                    <a:off x="1512760"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55FDD1CC-A11C-D491-F875-EFE91B1DA1A9}"/>
                      </a:ext>
                    </a:extLst>
                  </p:cNvPr>
                  <p:cNvSpPr/>
                  <p:nvPr/>
                </p:nvSpPr>
                <p:spPr>
                  <a:xfrm>
                    <a:off x="1353216"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5AFE7D9A-839E-429B-5F57-8E136E884417}"/>
                      </a:ext>
                    </a:extLst>
                  </p:cNvPr>
                  <p:cNvSpPr/>
                  <p:nvPr/>
                </p:nvSpPr>
                <p:spPr>
                  <a:xfrm>
                    <a:off x="1393888"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62AF5C44-67A4-190C-9841-5BC4BAB59609}"/>
                      </a:ext>
                    </a:extLst>
                  </p:cNvPr>
                  <p:cNvSpPr/>
                  <p:nvPr/>
                </p:nvSpPr>
                <p:spPr>
                  <a:xfrm>
                    <a:off x="1431321"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B82F5E9C-9869-D451-77E8-CB9386699524}"/>
                      </a:ext>
                    </a:extLst>
                  </p:cNvPr>
                  <p:cNvSpPr/>
                  <p:nvPr/>
                </p:nvSpPr>
                <p:spPr>
                  <a:xfrm>
                    <a:off x="1471993"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BAC5B565-55C1-BA32-0A96-FBB0761672BF}"/>
                      </a:ext>
                    </a:extLst>
                  </p:cNvPr>
                  <p:cNvSpPr/>
                  <p:nvPr/>
                </p:nvSpPr>
                <p:spPr>
                  <a:xfrm>
                    <a:off x="1512760"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2E40520-619C-3F9B-8A84-AA527C4790DC}"/>
                      </a:ext>
                    </a:extLst>
                  </p:cNvPr>
                  <p:cNvSpPr/>
                  <p:nvPr/>
                </p:nvSpPr>
                <p:spPr>
                  <a:xfrm>
                    <a:off x="1393888"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E6AB4A1E-FED9-DE36-3131-0401BB3F5C87}"/>
                      </a:ext>
                    </a:extLst>
                  </p:cNvPr>
                  <p:cNvSpPr/>
                  <p:nvPr/>
                </p:nvSpPr>
                <p:spPr>
                  <a:xfrm>
                    <a:off x="1431321"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FFC79A6D-0547-7537-EF95-79F3239DA300}"/>
                      </a:ext>
                    </a:extLst>
                  </p:cNvPr>
                  <p:cNvSpPr/>
                  <p:nvPr/>
                </p:nvSpPr>
                <p:spPr>
                  <a:xfrm>
                    <a:off x="1471993"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0FB999B1-7F68-24E2-4C72-B0456B2CC17B}"/>
                      </a:ext>
                    </a:extLst>
                  </p:cNvPr>
                  <p:cNvSpPr/>
                  <p:nvPr/>
                </p:nvSpPr>
                <p:spPr>
                  <a:xfrm>
                    <a:off x="1512760"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3E9DB0C4-BBC4-F6ED-304C-79A2B17DB687}"/>
                      </a:ext>
                    </a:extLst>
                  </p:cNvPr>
                  <p:cNvSpPr/>
                  <p:nvPr/>
                </p:nvSpPr>
                <p:spPr>
                  <a:xfrm>
                    <a:off x="1645158" y="809529"/>
                    <a:ext cx="37337" cy="33909"/>
                  </a:xfrm>
                  <a:custGeom>
                    <a:avLst/>
                    <a:gdLst>
                      <a:gd name="connsiteX0" fmla="*/ 0 w 37337"/>
                      <a:gd name="connsiteY0" fmla="*/ 0 h 33909"/>
                      <a:gd name="connsiteX1" fmla="*/ 37338 w 37337"/>
                      <a:gd name="connsiteY1" fmla="*/ 0 h 33909"/>
                      <a:gd name="connsiteX2" fmla="*/ 37338 w 37337"/>
                      <a:gd name="connsiteY2" fmla="*/ 33909 h 33909"/>
                      <a:gd name="connsiteX3" fmla="*/ 0 w 37337"/>
                      <a:gd name="connsiteY3" fmla="*/ 33909 h 33909"/>
                    </a:gdLst>
                    <a:ahLst/>
                    <a:cxnLst>
                      <a:cxn ang="0">
                        <a:pos x="connsiteX0" y="connsiteY0"/>
                      </a:cxn>
                      <a:cxn ang="0">
                        <a:pos x="connsiteX1" y="connsiteY1"/>
                      </a:cxn>
                      <a:cxn ang="0">
                        <a:pos x="connsiteX2" y="connsiteY2"/>
                      </a:cxn>
                      <a:cxn ang="0">
                        <a:pos x="connsiteX3" y="connsiteY3"/>
                      </a:cxn>
                    </a:cxnLst>
                    <a:rect l="l" t="t" r="r" b="b"/>
                    <a:pathLst>
                      <a:path w="37337" h="33909">
                        <a:moveTo>
                          <a:pt x="0" y="0"/>
                        </a:moveTo>
                        <a:lnTo>
                          <a:pt x="37338" y="0"/>
                        </a:lnTo>
                        <a:lnTo>
                          <a:pt x="37338" y="33909"/>
                        </a:lnTo>
                        <a:lnTo>
                          <a:pt x="0" y="33909"/>
                        </a:lnTo>
                        <a:close/>
                      </a:path>
                    </a:pathLst>
                  </a:custGeom>
                  <a:solidFill>
                    <a:srgbClr val="8AC33F"/>
                  </a:solid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2A8B938E-5A19-1A80-D26F-FA65864C21D3}"/>
                      </a:ext>
                    </a:extLst>
                  </p:cNvPr>
                  <p:cNvSpPr/>
                  <p:nvPr/>
                </p:nvSpPr>
                <p:spPr>
                  <a:xfrm>
                    <a:off x="1567053" y="93516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A9A1CBE7-F0BC-110B-C2EF-81E84690D6AD}"/>
                      </a:ext>
                    </a:extLst>
                  </p:cNvPr>
                  <p:cNvSpPr/>
                  <p:nvPr/>
                </p:nvSpPr>
                <p:spPr>
                  <a:xfrm>
                    <a:off x="1584102" y="86048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D58710D-66B4-4E56-B09D-FB5C20BE7DA2}"/>
                      </a:ext>
                    </a:extLst>
                  </p:cNvPr>
                  <p:cNvSpPr/>
                  <p:nvPr/>
                </p:nvSpPr>
                <p:spPr>
                  <a:xfrm>
                    <a:off x="1567053" y="77562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5D3D0A98-92DB-A628-F483-4EB26726643B}"/>
                      </a:ext>
                    </a:extLst>
                  </p:cNvPr>
                  <p:cNvSpPr/>
                  <p:nvPr/>
                </p:nvSpPr>
                <p:spPr>
                  <a:xfrm>
                    <a:off x="1580673" y="677132"/>
                    <a:ext cx="44100" cy="40767"/>
                  </a:xfrm>
                  <a:custGeom>
                    <a:avLst/>
                    <a:gdLst>
                      <a:gd name="connsiteX0" fmla="*/ 0 w 44100"/>
                      <a:gd name="connsiteY0" fmla="*/ 0 h 40767"/>
                      <a:gd name="connsiteX1" fmla="*/ 44101 w 44100"/>
                      <a:gd name="connsiteY1" fmla="*/ 0 h 40767"/>
                      <a:gd name="connsiteX2" fmla="*/ 44101 w 44100"/>
                      <a:gd name="connsiteY2" fmla="*/ 40767 h 40767"/>
                      <a:gd name="connsiteX3" fmla="*/ 0 w 44100"/>
                      <a:gd name="connsiteY3" fmla="*/ 40767 h 40767"/>
                    </a:gdLst>
                    <a:ahLst/>
                    <a:cxnLst>
                      <a:cxn ang="0">
                        <a:pos x="connsiteX0" y="connsiteY0"/>
                      </a:cxn>
                      <a:cxn ang="0">
                        <a:pos x="connsiteX1" y="connsiteY1"/>
                      </a:cxn>
                      <a:cxn ang="0">
                        <a:pos x="connsiteX2" y="connsiteY2"/>
                      </a:cxn>
                      <a:cxn ang="0">
                        <a:pos x="connsiteX3" y="connsiteY3"/>
                      </a:cxn>
                    </a:cxnLst>
                    <a:rect l="l" t="t" r="r" b="b"/>
                    <a:pathLst>
                      <a:path w="44100" h="40767">
                        <a:moveTo>
                          <a:pt x="0" y="0"/>
                        </a:moveTo>
                        <a:lnTo>
                          <a:pt x="44101" y="0"/>
                        </a:lnTo>
                        <a:lnTo>
                          <a:pt x="44101" y="40767"/>
                        </a:lnTo>
                        <a:lnTo>
                          <a:pt x="0" y="40767"/>
                        </a:lnTo>
                        <a:close/>
                      </a:path>
                    </a:pathLst>
                  </a:custGeom>
                  <a:solidFill>
                    <a:srgbClr val="009047"/>
                  </a:solid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23461B1D-9DEA-3C33-E392-74008A88AC84}"/>
                      </a:ext>
                    </a:extLst>
                  </p:cNvPr>
                  <p:cNvSpPr/>
                  <p:nvPr/>
                </p:nvSpPr>
                <p:spPr>
                  <a:xfrm>
                    <a:off x="1665541" y="605885"/>
                    <a:ext cx="54292" cy="50958"/>
                  </a:xfrm>
                  <a:custGeom>
                    <a:avLst/>
                    <a:gdLst>
                      <a:gd name="connsiteX0" fmla="*/ 0 w 54292"/>
                      <a:gd name="connsiteY0" fmla="*/ 0 h 50958"/>
                      <a:gd name="connsiteX1" fmla="*/ 54292 w 54292"/>
                      <a:gd name="connsiteY1" fmla="*/ 0 h 50958"/>
                      <a:gd name="connsiteX2" fmla="*/ 54292 w 54292"/>
                      <a:gd name="connsiteY2" fmla="*/ 50959 h 50958"/>
                      <a:gd name="connsiteX3" fmla="*/ 0 w 54292"/>
                      <a:gd name="connsiteY3" fmla="*/ 50959 h 50958"/>
                    </a:gdLst>
                    <a:ahLst/>
                    <a:cxnLst>
                      <a:cxn ang="0">
                        <a:pos x="connsiteX0" y="connsiteY0"/>
                      </a:cxn>
                      <a:cxn ang="0">
                        <a:pos x="connsiteX1" y="connsiteY1"/>
                      </a:cxn>
                      <a:cxn ang="0">
                        <a:pos x="connsiteX2" y="connsiteY2"/>
                      </a:cxn>
                      <a:cxn ang="0">
                        <a:pos x="connsiteX3" y="connsiteY3"/>
                      </a:cxn>
                    </a:cxnLst>
                    <a:rect l="l" t="t" r="r" b="b"/>
                    <a:pathLst>
                      <a:path w="54292" h="50958">
                        <a:moveTo>
                          <a:pt x="0" y="0"/>
                        </a:moveTo>
                        <a:lnTo>
                          <a:pt x="54292" y="0"/>
                        </a:lnTo>
                        <a:lnTo>
                          <a:pt x="54292" y="50959"/>
                        </a:lnTo>
                        <a:lnTo>
                          <a:pt x="0" y="50959"/>
                        </a:lnTo>
                        <a:close/>
                      </a:path>
                    </a:pathLst>
                  </a:custGeom>
                  <a:solidFill>
                    <a:srgbClr val="E4D938"/>
                  </a:solid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CB4D9AB0-3841-4A36-BF32-BAE1B4164A28}"/>
                      </a:ext>
                    </a:extLst>
                  </p:cNvPr>
                  <p:cNvSpPr/>
                  <p:nvPr/>
                </p:nvSpPr>
                <p:spPr>
                  <a:xfrm>
                    <a:off x="1652016" y="717899"/>
                    <a:ext cx="44100" cy="40767"/>
                  </a:xfrm>
                  <a:custGeom>
                    <a:avLst/>
                    <a:gdLst>
                      <a:gd name="connsiteX0" fmla="*/ 0 w 44100"/>
                      <a:gd name="connsiteY0" fmla="*/ 0 h 40767"/>
                      <a:gd name="connsiteX1" fmla="*/ 44101 w 44100"/>
                      <a:gd name="connsiteY1" fmla="*/ 0 h 40767"/>
                      <a:gd name="connsiteX2" fmla="*/ 44101 w 44100"/>
                      <a:gd name="connsiteY2" fmla="*/ 40767 h 40767"/>
                      <a:gd name="connsiteX3" fmla="*/ 0 w 44100"/>
                      <a:gd name="connsiteY3" fmla="*/ 40767 h 40767"/>
                    </a:gdLst>
                    <a:ahLst/>
                    <a:cxnLst>
                      <a:cxn ang="0">
                        <a:pos x="connsiteX0" y="connsiteY0"/>
                      </a:cxn>
                      <a:cxn ang="0">
                        <a:pos x="connsiteX1" y="connsiteY1"/>
                      </a:cxn>
                      <a:cxn ang="0">
                        <a:pos x="connsiteX2" y="connsiteY2"/>
                      </a:cxn>
                      <a:cxn ang="0">
                        <a:pos x="connsiteX3" y="connsiteY3"/>
                      </a:cxn>
                    </a:cxnLst>
                    <a:rect l="l" t="t" r="r" b="b"/>
                    <a:pathLst>
                      <a:path w="44100" h="40767">
                        <a:moveTo>
                          <a:pt x="0" y="0"/>
                        </a:moveTo>
                        <a:lnTo>
                          <a:pt x="44101" y="0"/>
                        </a:lnTo>
                        <a:lnTo>
                          <a:pt x="44101" y="40767"/>
                        </a:lnTo>
                        <a:lnTo>
                          <a:pt x="0" y="40767"/>
                        </a:lnTo>
                        <a:close/>
                      </a:path>
                    </a:pathLst>
                  </a:custGeom>
                  <a:solidFill>
                    <a:srgbClr val="2297CC"/>
                  </a:solid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BA867E4A-DD16-3631-C840-80910FB7BE36}"/>
                      </a:ext>
                    </a:extLst>
                  </p:cNvPr>
                  <p:cNvSpPr/>
                  <p:nvPr/>
                </p:nvSpPr>
                <p:spPr>
                  <a:xfrm>
                    <a:off x="1431321" y="79600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EBDDD53B-8789-E1DD-79BA-877CF29E53FA}"/>
                      </a:ext>
                    </a:extLst>
                  </p:cNvPr>
                  <p:cNvSpPr/>
                  <p:nvPr/>
                </p:nvSpPr>
                <p:spPr>
                  <a:xfrm>
                    <a:off x="1471993" y="79600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E3745802-9968-1AA5-9F4B-BBBBA423A05C}"/>
                      </a:ext>
                    </a:extLst>
                  </p:cNvPr>
                  <p:cNvSpPr/>
                  <p:nvPr/>
                </p:nvSpPr>
                <p:spPr>
                  <a:xfrm>
                    <a:off x="1512760" y="79600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C3EF8BF5-041C-08C0-1C5E-2B84DC54B7EA}"/>
                      </a:ext>
                    </a:extLst>
                  </p:cNvPr>
                  <p:cNvSpPr/>
                  <p:nvPr/>
                </p:nvSpPr>
                <p:spPr>
                  <a:xfrm>
                    <a:off x="1471993" y="75866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DB0EB19E-F700-A2C7-5259-113BF92563D8}"/>
                      </a:ext>
                    </a:extLst>
                  </p:cNvPr>
                  <p:cNvSpPr/>
                  <p:nvPr/>
                </p:nvSpPr>
                <p:spPr>
                  <a:xfrm>
                    <a:off x="1512760" y="75866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ED35950C-4210-DCDE-86A1-AAE5616723F3}"/>
                      </a:ext>
                    </a:extLst>
                  </p:cNvPr>
                  <p:cNvSpPr/>
                  <p:nvPr/>
                </p:nvSpPr>
                <p:spPr>
                  <a:xfrm>
                    <a:off x="1512760" y="72132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a:p>
                </p:txBody>
              </p:sp>
            </p:grpSp>
          </p:grpSp>
        </p:grpSp>
      </p:grpSp>
      <p:pic>
        <p:nvPicPr>
          <p:cNvPr id="343" name="Picture 342">
            <a:extLst>
              <a:ext uri="{FF2B5EF4-FFF2-40B4-BE49-F238E27FC236}">
                <a16:creationId xmlns:a16="http://schemas.microsoft.com/office/drawing/2014/main" id="{25654771-9EF8-2256-ACA2-975051F6CA30}"/>
              </a:ext>
            </a:extLst>
          </p:cNvPr>
          <p:cNvPicPr>
            <a:picLocks noChangeAspect="1"/>
          </p:cNvPicPr>
          <p:nvPr/>
        </p:nvPicPr>
        <p:blipFill>
          <a:blip r:embed="rId29"/>
          <a:srcRect r="-695" b="24725"/>
          <a:stretch/>
        </p:blipFill>
        <p:spPr>
          <a:xfrm>
            <a:off x="10998424" y="1292565"/>
            <a:ext cx="705719" cy="669909"/>
          </a:xfrm>
          <a:prstGeom prst="rect">
            <a:avLst/>
          </a:prstGeom>
        </p:spPr>
      </p:pic>
      <p:pic>
        <p:nvPicPr>
          <p:cNvPr id="341" name="Picture 340">
            <a:extLst>
              <a:ext uri="{FF2B5EF4-FFF2-40B4-BE49-F238E27FC236}">
                <a16:creationId xmlns:a16="http://schemas.microsoft.com/office/drawing/2014/main" id="{43845ABC-A904-E9BA-05A4-36D49B659036}"/>
              </a:ext>
            </a:extLst>
          </p:cNvPr>
          <p:cNvPicPr>
            <a:picLocks noChangeAspect="1"/>
          </p:cNvPicPr>
          <p:nvPr/>
        </p:nvPicPr>
        <p:blipFill>
          <a:blip r:embed="rId30"/>
          <a:stretch>
            <a:fillRect/>
          </a:stretch>
        </p:blipFill>
        <p:spPr>
          <a:xfrm>
            <a:off x="10968712" y="2265680"/>
            <a:ext cx="790497" cy="812800"/>
          </a:xfrm>
          <a:prstGeom prst="rect">
            <a:avLst/>
          </a:prstGeom>
        </p:spPr>
      </p:pic>
    </p:spTree>
    <p:extLst>
      <p:ext uri="{BB962C8B-B14F-4D97-AF65-F5344CB8AC3E}">
        <p14:creationId xmlns:p14="http://schemas.microsoft.com/office/powerpoint/2010/main" val="273632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4049D-32CA-BB55-D266-D47235CAF9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87EB3D-4552-B51A-A4A2-F5B8F6678BB7}"/>
              </a:ext>
            </a:extLst>
          </p:cNvPr>
          <p:cNvSpPr>
            <a:spLocks noGrp="1"/>
          </p:cNvSpPr>
          <p:nvPr>
            <p:ph type="title"/>
          </p:nvPr>
        </p:nvSpPr>
        <p:spPr>
          <a:xfrm>
            <a:off x="958515" y="2429334"/>
            <a:ext cx="10515600" cy="1325563"/>
          </a:xfrm>
        </p:spPr>
        <p:txBody>
          <a:bodyPr>
            <a:normAutofit fontScale="90000"/>
          </a:bodyPr>
          <a:lstStyle/>
          <a:p>
            <a:pPr algn="ctr"/>
            <a:r>
              <a:rPr lang="en-US" sz="5400" b="1">
                <a:latin typeface="Tw Cen MT" panose="020B0602020104020603" pitchFamily="34" charset="77"/>
              </a:rPr>
              <a:t>Part II: </a:t>
            </a:r>
            <a:r>
              <a:rPr lang="en-US" sz="5400" b="1" err="1">
                <a:latin typeface="Tw Cen MT" panose="020B0602020104020603" pitchFamily="34" charset="77"/>
              </a:rPr>
              <a:t>ExpandAI</a:t>
            </a:r>
            <a:r>
              <a:rPr lang="en-US" sz="5400" b="1">
                <a:latin typeface="Tw Cen MT" panose="020B0602020104020603" pitchFamily="34" charset="77"/>
              </a:rPr>
              <a:t> Program Overview</a:t>
            </a:r>
          </a:p>
        </p:txBody>
      </p:sp>
    </p:spTree>
    <p:extLst>
      <p:ext uri="{BB962C8B-B14F-4D97-AF65-F5344CB8AC3E}">
        <p14:creationId xmlns:p14="http://schemas.microsoft.com/office/powerpoint/2010/main" val="2465280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7897F-C0E6-A7A9-4A26-DBE12AF738AA}"/>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097D96A-A22C-EB66-B8A3-A0EF2566C363}"/>
              </a:ext>
            </a:extLst>
          </p:cNvPr>
          <p:cNvSpPr>
            <a:spLocks noGrp="1"/>
          </p:cNvSpPr>
          <p:nvPr>
            <p:ph idx="1"/>
          </p:nvPr>
        </p:nvSpPr>
        <p:spPr>
          <a:xfrm>
            <a:off x="154133" y="933445"/>
            <a:ext cx="12005095" cy="2965451"/>
          </a:xfrm>
        </p:spPr>
        <p:txBody>
          <a:bodyPr vert="horz" lIns="91440" tIns="45720" rIns="91440" bIns="45720" rtlCol="0" anchor="t">
            <a:noAutofit/>
          </a:bodyPr>
          <a:lstStyle/>
          <a:p>
            <a:pPr>
              <a:lnSpc>
                <a:spcPct val="100000"/>
              </a:lnSpc>
            </a:pPr>
            <a:r>
              <a:rPr lang="en-US" sz="1800"/>
              <a:t>Program Goal: </a:t>
            </a:r>
            <a:r>
              <a:rPr lang="en-US" sz="1800">
                <a:solidFill>
                  <a:srgbClr val="FF0000"/>
                </a:solidFill>
              </a:rPr>
              <a:t>Diversify participation in AI research, education, and workforce development through (1) Capacity Building and (2) Partnerships with the National AI Research Institutes</a:t>
            </a:r>
          </a:p>
          <a:p>
            <a:r>
              <a:rPr lang="en-US" sz="1800">
                <a:effectLst/>
                <a:cs typeface="Calibri" panose="020F0502020204030204" pitchFamily="34" charset="0"/>
              </a:rPr>
              <a:t>NSF supports growth of interdisciplinary research by diverse community for advancement of AI-driven innovation</a:t>
            </a:r>
          </a:p>
          <a:p>
            <a:r>
              <a:rPr lang="en-US" sz="1800">
                <a:latin typeface="Arial"/>
                <a:cs typeface="Arial"/>
              </a:rPr>
              <a:t>MSIs are source of untapped talent critical to future AI innovation/responsible AI research</a:t>
            </a:r>
          </a:p>
          <a:p>
            <a:r>
              <a:rPr lang="en-US" sz="1800">
                <a:cs typeface="Calibri"/>
              </a:rPr>
              <a:t>Many minority-serving institutions (MSIs) are not yet significantly engaged in AI research and education. However, there is enormous potential to develop talent through federally supported AI research that is critical to future AI innovation and responsible AI research</a:t>
            </a:r>
            <a:endParaRPr lang="en-US" sz="1800">
              <a:effectLst/>
              <a:cs typeface="Calibri"/>
            </a:endParaRPr>
          </a:p>
          <a:p>
            <a:r>
              <a:rPr lang="en-US" sz="1800" err="1">
                <a:cs typeface="Calibri" panose="020F0502020204030204" pitchFamily="34" charset="0"/>
              </a:rPr>
              <a:t>ExpandAI</a:t>
            </a:r>
            <a:r>
              <a:rPr lang="en-US" sz="1800">
                <a:cs typeface="Calibri" panose="020F0502020204030204" pitchFamily="34" charset="0"/>
              </a:rPr>
              <a:t> </a:t>
            </a:r>
            <a:r>
              <a:rPr lang="en-US" sz="1800">
                <a:effectLst/>
                <a:cs typeface="Calibri" panose="020F0502020204030204" pitchFamily="34" charset="0"/>
              </a:rPr>
              <a:t>promotes </a:t>
            </a:r>
            <a:r>
              <a:rPr lang="en-US" sz="1800" u="sng">
                <a:effectLst/>
                <a:cs typeface="Calibri" panose="020F0502020204030204" pitchFamily="34" charset="0"/>
              </a:rPr>
              <a:t>capacity development </a:t>
            </a:r>
            <a:r>
              <a:rPr lang="en-US" sz="1800">
                <a:effectLst/>
                <a:cs typeface="Calibri" panose="020F0502020204030204" pitchFamily="34" charset="0"/>
              </a:rPr>
              <a:t>for new AI programs at Minority Serving Institutions (MSIs), as well as </a:t>
            </a:r>
            <a:r>
              <a:rPr lang="en-US" sz="1800" u="sng">
                <a:effectLst/>
                <a:cs typeface="Calibri" panose="020F0502020204030204" pitchFamily="34" charset="0"/>
              </a:rPr>
              <a:t>partnerships</a:t>
            </a:r>
            <a:r>
              <a:rPr lang="en-US" sz="1800">
                <a:effectLst/>
                <a:cs typeface="Calibri" panose="020F0502020204030204" pitchFamily="34" charset="0"/>
              </a:rPr>
              <a:t> between MSIs and AI Institutes</a:t>
            </a:r>
            <a:endParaRPr lang="en-US" sz="1800">
              <a:cs typeface="Calibri" panose="020F0502020204030204" pitchFamily="34" charset="0"/>
            </a:endParaRPr>
          </a:p>
        </p:txBody>
      </p:sp>
      <p:pic>
        <p:nvPicPr>
          <p:cNvPr id="2" name="Picture 1">
            <a:extLst>
              <a:ext uri="{FF2B5EF4-FFF2-40B4-BE49-F238E27FC236}">
                <a16:creationId xmlns:a16="http://schemas.microsoft.com/office/drawing/2014/main" id="{59F884AE-CD9B-CE7F-11B6-FFEB015D0B87}"/>
              </a:ext>
            </a:extLst>
          </p:cNvPr>
          <p:cNvPicPr>
            <a:picLocks/>
          </p:cNvPicPr>
          <p:nvPr/>
        </p:nvPicPr>
        <p:blipFill rotWithShape="1">
          <a:blip r:embed="rId2"/>
          <a:srcRect t="14512" r="64660"/>
          <a:stretch/>
        </p:blipFill>
        <p:spPr>
          <a:xfrm>
            <a:off x="7391232" y="3894207"/>
            <a:ext cx="1371600" cy="1371600"/>
          </a:xfrm>
          <a:prstGeom prst="rect">
            <a:avLst/>
          </a:prstGeom>
        </p:spPr>
      </p:pic>
      <p:sp>
        <p:nvSpPr>
          <p:cNvPr id="3" name="Rectangle 2">
            <a:extLst>
              <a:ext uri="{FF2B5EF4-FFF2-40B4-BE49-F238E27FC236}">
                <a16:creationId xmlns:a16="http://schemas.microsoft.com/office/drawing/2014/main" id="{6B012E2E-DD2A-2F8A-0195-B3975DEF1E79}"/>
              </a:ext>
            </a:extLst>
          </p:cNvPr>
          <p:cNvSpPr/>
          <p:nvPr/>
        </p:nvSpPr>
        <p:spPr>
          <a:xfrm>
            <a:off x="8405127" y="3931462"/>
            <a:ext cx="3053255" cy="646331"/>
          </a:xfrm>
          <a:prstGeom prst="rect">
            <a:avLst/>
          </a:prstGeom>
          <a:noFill/>
        </p:spPr>
        <p:txBody>
          <a:bodyPr wrap="square" lIns="91440" tIns="45720" rIns="91440" bIns="45720">
            <a:spAutoFit/>
          </a:bodyPr>
          <a:lstStyle/>
          <a:p>
            <a:pPr algn="ctr"/>
            <a:r>
              <a:rPr lang="en-US" sz="36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Approach</a:t>
            </a:r>
            <a:endParaRPr lang="en-US" sz="44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D5B47E-E461-5F13-FCC4-896CE1F879F6}"/>
              </a:ext>
            </a:extLst>
          </p:cNvPr>
          <p:cNvSpPr txBox="1"/>
          <p:nvPr/>
        </p:nvSpPr>
        <p:spPr>
          <a:xfrm>
            <a:off x="8526017" y="4580007"/>
            <a:ext cx="2811475" cy="1785104"/>
          </a:xfrm>
          <a:prstGeom prst="rect">
            <a:avLst/>
          </a:prstGeom>
          <a:noFill/>
        </p:spPr>
        <p:txBody>
          <a:bodyPr wrap="none" rtlCol="0">
            <a:spAutoFit/>
          </a:bodyPr>
          <a:lstStyle/>
          <a:p>
            <a:pPr algn="ctr"/>
            <a:r>
              <a:rPr lang="en-US" sz="2000">
                <a:solidFill>
                  <a:schemeClr val="accent5">
                    <a:lumMod val="75000"/>
                  </a:schemeClr>
                </a:solidFill>
                <a:latin typeface="Calibri" panose="020F0502020204030204" pitchFamily="34" charset="0"/>
                <a:cs typeface="Calibri" panose="020F0502020204030204" pitchFamily="34" charset="0"/>
              </a:rPr>
              <a:t>Lower barriers to success</a:t>
            </a:r>
          </a:p>
          <a:p>
            <a:pPr algn="ctr"/>
            <a:endParaRPr lang="en-US">
              <a:latin typeface="Calibri" panose="020F0502020204030204" pitchFamily="34" charset="0"/>
              <a:cs typeface="Calibri" panose="020F0502020204030204" pitchFamily="34" charset="0"/>
            </a:endParaRPr>
          </a:p>
          <a:p>
            <a:pPr algn="ctr"/>
            <a:r>
              <a:rPr lang="en-US">
                <a:latin typeface="Calibri" panose="020F0502020204030204" pitchFamily="34" charset="0"/>
                <a:cs typeface="Calibri" panose="020F0502020204030204" pitchFamily="34" charset="0"/>
              </a:rPr>
              <a:t>Concept outlines</a:t>
            </a:r>
          </a:p>
          <a:p>
            <a:pPr algn="ctr"/>
            <a:r>
              <a:rPr lang="en-US">
                <a:latin typeface="Calibri" panose="020F0502020204030204" pitchFamily="34" charset="0"/>
                <a:cs typeface="Calibri" panose="020F0502020204030204" pitchFamily="34" charset="0"/>
              </a:rPr>
              <a:t>Submission windows</a:t>
            </a:r>
          </a:p>
          <a:p>
            <a:pPr algn="ctr"/>
            <a:r>
              <a:rPr lang="en-US">
                <a:latin typeface="Calibri" panose="020F0502020204030204" pitchFamily="34" charset="0"/>
                <a:cs typeface="Calibri" panose="020F0502020204030204" pitchFamily="34" charset="0"/>
              </a:rPr>
              <a:t>Flexible submissions</a:t>
            </a:r>
          </a:p>
          <a:p>
            <a:pPr algn="ctr"/>
            <a:endParaRPr lang="en-US"/>
          </a:p>
        </p:txBody>
      </p:sp>
      <p:pic>
        <p:nvPicPr>
          <p:cNvPr id="5" name="Picture 4">
            <a:extLst>
              <a:ext uri="{FF2B5EF4-FFF2-40B4-BE49-F238E27FC236}">
                <a16:creationId xmlns:a16="http://schemas.microsoft.com/office/drawing/2014/main" id="{64926FB1-7F64-F756-FD51-BDD4CC747A7E}"/>
              </a:ext>
            </a:extLst>
          </p:cNvPr>
          <p:cNvPicPr>
            <a:picLocks/>
          </p:cNvPicPr>
          <p:nvPr/>
        </p:nvPicPr>
        <p:blipFill rotWithShape="1">
          <a:blip r:embed="rId3"/>
          <a:srcRect r="57881" b="16420"/>
          <a:stretch/>
        </p:blipFill>
        <p:spPr>
          <a:xfrm>
            <a:off x="3427958" y="3849627"/>
            <a:ext cx="1414575" cy="1371600"/>
          </a:xfrm>
          <a:prstGeom prst="rect">
            <a:avLst/>
          </a:prstGeom>
        </p:spPr>
      </p:pic>
      <p:sp>
        <p:nvSpPr>
          <p:cNvPr id="7" name="Rectangle 6">
            <a:extLst>
              <a:ext uri="{FF2B5EF4-FFF2-40B4-BE49-F238E27FC236}">
                <a16:creationId xmlns:a16="http://schemas.microsoft.com/office/drawing/2014/main" id="{BC6F0FCA-9183-0561-34BC-784109B60BED}"/>
              </a:ext>
            </a:extLst>
          </p:cNvPr>
          <p:cNvSpPr/>
          <p:nvPr/>
        </p:nvSpPr>
        <p:spPr>
          <a:xfrm>
            <a:off x="4525353" y="3931462"/>
            <a:ext cx="2811475" cy="646331"/>
          </a:xfrm>
          <a:prstGeom prst="rect">
            <a:avLst/>
          </a:prstGeom>
          <a:noFill/>
        </p:spPr>
        <p:txBody>
          <a:bodyPr wrap="square" lIns="91440" tIns="45720" rIns="91440" bIns="45720">
            <a:spAutoFit/>
          </a:bodyPr>
          <a:lstStyle/>
          <a:p>
            <a:pPr algn="ctr"/>
            <a:r>
              <a:rPr lang="en-US" sz="36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Partnership</a:t>
            </a:r>
            <a:endParaRPr lang="en-US" sz="44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80D70CC-CCD5-44A1-B43D-77EF46B205EB}"/>
              </a:ext>
            </a:extLst>
          </p:cNvPr>
          <p:cNvSpPr txBox="1"/>
          <p:nvPr/>
        </p:nvSpPr>
        <p:spPr>
          <a:xfrm>
            <a:off x="4583331" y="4479881"/>
            <a:ext cx="2601482" cy="2062103"/>
          </a:xfrm>
          <a:prstGeom prst="rect">
            <a:avLst/>
          </a:prstGeom>
          <a:noFill/>
        </p:spPr>
        <p:txBody>
          <a:bodyPr wrap="none" rtlCol="0">
            <a:spAutoFit/>
          </a:bodyPr>
          <a:lstStyle/>
          <a:p>
            <a:pPr algn="ctr"/>
            <a:r>
              <a:rPr lang="en-US" sz="2000">
                <a:solidFill>
                  <a:schemeClr val="accent5">
                    <a:lumMod val="75000"/>
                  </a:schemeClr>
                </a:solidFill>
                <a:latin typeface="Calibri" panose="020F0502020204030204" pitchFamily="34" charset="0"/>
                <a:cs typeface="Calibri" panose="020F0502020204030204" pitchFamily="34" charset="0"/>
              </a:rPr>
              <a:t>Leverage AI Institutes</a:t>
            </a:r>
          </a:p>
          <a:p>
            <a:pPr algn="ctr"/>
            <a:endParaRPr lang="en-US">
              <a:latin typeface="Calibri" panose="020F0502020204030204" pitchFamily="34" charset="0"/>
              <a:cs typeface="Calibri" panose="020F0502020204030204" pitchFamily="34" charset="0"/>
            </a:endParaRPr>
          </a:p>
          <a:p>
            <a:pPr algn="ctr"/>
            <a:r>
              <a:rPr lang="en-US">
                <a:latin typeface="Calibri" panose="020F0502020204030204" pitchFamily="34" charset="0"/>
                <a:cs typeface="Calibri" panose="020F0502020204030204" pitchFamily="34" charset="0"/>
              </a:rPr>
              <a:t>MSI-led awards</a:t>
            </a:r>
          </a:p>
          <a:p>
            <a:pPr algn="ctr"/>
            <a:r>
              <a:rPr lang="en-US">
                <a:latin typeface="Calibri" panose="020F0502020204030204" pitchFamily="34" charset="0"/>
                <a:cs typeface="Calibri" panose="020F0502020204030204" pitchFamily="34" charset="0"/>
              </a:rPr>
              <a:t>AI Institute subawards</a:t>
            </a:r>
          </a:p>
          <a:p>
            <a:pPr algn="ctr"/>
            <a:r>
              <a:rPr lang="en-US">
                <a:latin typeface="Calibri" panose="020F0502020204030204" pitchFamily="34" charset="0"/>
                <a:cs typeface="Calibri" panose="020F0502020204030204" pitchFamily="34" charset="0"/>
              </a:rPr>
              <a:t>Shared vision and goals</a:t>
            </a:r>
          </a:p>
          <a:p>
            <a:pPr algn="ctr"/>
            <a:r>
              <a:rPr lang="en-US">
                <a:latin typeface="Calibri" panose="020F0502020204030204" pitchFamily="34" charset="0"/>
                <a:cs typeface="Calibri" panose="020F0502020204030204" pitchFamily="34" charset="0"/>
              </a:rPr>
              <a:t>Institute integration plans</a:t>
            </a:r>
          </a:p>
          <a:p>
            <a:pPr marL="285750" indent="-285750" algn="ctr">
              <a:buFontTx/>
              <a:buChar char="-"/>
            </a:pPr>
            <a:endParaRPr lang="en-US"/>
          </a:p>
        </p:txBody>
      </p:sp>
      <p:pic>
        <p:nvPicPr>
          <p:cNvPr id="9" name="Picture 8">
            <a:extLst>
              <a:ext uri="{FF2B5EF4-FFF2-40B4-BE49-F238E27FC236}">
                <a16:creationId xmlns:a16="http://schemas.microsoft.com/office/drawing/2014/main" id="{2817530D-B0DB-981C-1BD0-D8CD49F21EB8}"/>
              </a:ext>
            </a:extLst>
          </p:cNvPr>
          <p:cNvPicPr>
            <a:picLocks/>
          </p:cNvPicPr>
          <p:nvPr/>
        </p:nvPicPr>
        <p:blipFill rotWithShape="1">
          <a:blip r:embed="rId4"/>
          <a:srcRect r="65509" b="7277"/>
          <a:stretch/>
        </p:blipFill>
        <p:spPr>
          <a:xfrm>
            <a:off x="36814" y="3894207"/>
            <a:ext cx="1371600" cy="1371600"/>
          </a:xfrm>
          <a:prstGeom prst="rect">
            <a:avLst/>
          </a:prstGeom>
        </p:spPr>
      </p:pic>
      <p:sp>
        <p:nvSpPr>
          <p:cNvPr id="11" name="Rectangle 10">
            <a:extLst>
              <a:ext uri="{FF2B5EF4-FFF2-40B4-BE49-F238E27FC236}">
                <a16:creationId xmlns:a16="http://schemas.microsoft.com/office/drawing/2014/main" id="{F8B04614-9C6D-CE79-B79A-EF23A427DD31}"/>
              </a:ext>
            </a:extLst>
          </p:cNvPr>
          <p:cNvSpPr/>
          <p:nvPr/>
        </p:nvSpPr>
        <p:spPr>
          <a:xfrm>
            <a:off x="996211" y="3931462"/>
            <a:ext cx="2447512" cy="646331"/>
          </a:xfrm>
          <a:prstGeom prst="rect">
            <a:avLst/>
          </a:prstGeom>
          <a:noFill/>
        </p:spPr>
        <p:txBody>
          <a:bodyPr wrap="square" lIns="91440" tIns="45720" rIns="91440" bIns="45720">
            <a:spAutoFit/>
          </a:bodyPr>
          <a:lstStyle/>
          <a:p>
            <a:pPr algn="ctr"/>
            <a:r>
              <a:rPr lang="en-US" sz="36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Capacity</a:t>
            </a:r>
          </a:p>
        </p:txBody>
      </p:sp>
      <p:sp>
        <p:nvSpPr>
          <p:cNvPr id="12" name="TextBox 11">
            <a:extLst>
              <a:ext uri="{FF2B5EF4-FFF2-40B4-BE49-F238E27FC236}">
                <a16:creationId xmlns:a16="http://schemas.microsoft.com/office/drawing/2014/main" id="{EFC81083-5F27-40C5-6269-82257407A89E}"/>
              </a:ext>
            </a:extLst>
          </p:cNvPr>
          <p:cNvSpPr txBox="1"/>
          <p:nvPr/>
        </p:nvSpPr>
        <p:spPr>
          <a:xfrm>
            <a:off x="1208451" y="4580007"/>
            <a:ext cx="2070117" cy="2062103"/>
          </a:xfrm>
          <a:prstGeom prst="rect">
            <a:avLst/>
          </a:prstGeom>
          <a:noFill/>
        </p:spPr>
        <p:txBody>
          <a:bodyPr wrap="none" rtlCol="0">
            <a:spAutoFit/>
          </a:bodyPr>
          <a:lstStyle/>
          <a:p>
            <a:pPr algn="ctr"/>
            <a:r>
              <a:rPr lang="en-US" sz="2000">
                <a:solidFill>
                  <a:schemeClr val="accent5">
                    <a:lumMod val="75000"/>
                  </a:schemeClr>
                </a:solidFill>
                <a:latin typeface="Calibri" panose="020F0502020204030204" pitchFamily="34" charset="0"/>
                <a:cs typeface="Calibri" panose="020F0502020204030204" pitchFamily="34" charset="0"/>
              </a:rPr>
              <a:t>Build AI capacity</a:t>
            </a:r>
          </a:p>
          <a:p>
            <a:pPr algn="ctr"/>
            <a:endParaRPr lang="en-US">
              <a:latin typeface="Calibri" panose="020F0502020204030204" pitchFamily="34" charset="0"/>
              <a:cs typeface="Calibri" panose="020F0502020204030204" pitchFamily="34" charset="0"/>
            </a:endParaRPr>
          </a:p>
          <a:p>
            <a:pPr algn="ctr"/>
            <a:r>
              <a:rPr lang="en-US">
                <a:latin typeface="Calibri" panose="020F0502020204030204" pitchFamily="34" charset="0"/>
                <a:cs typeface="Calibri" panose="020F0502020204030204" pitchFamily="34" charset="0"/>
              </a:rPr>
              <a:t>MSI-specific goals</a:t>
            </a:r>
          </a:p>
          <a:p>
            <a:pPr algn="ctr"/>
            <a:r>
              <a:rPr lang="en-US">
                <a:latin typeface="Calibri" panose="020F0502020204030204" pitchFamily="34" charset="0"/>
                <a:cs typeface="Calibri" panose="020F0502020204030204" pitchFamily="34" charset="0"/>
              </a:rPr>
              <a:t>Institutional Change</a:t>
            </a:r>
          </a:p>
          <a:p>
            <a:pPr algn="ctr"/>
            <a:r>
              <a:rPr lang="en-US">
                <a:latin typeface="Calibri" panose="020F0502020204030204" pitchFamily="34" charset="0"/>
                <a:cs typeface="Calibri" panose="020F0502020204030204" pitchFamily="34" charset="0"/>
              </a:rPr>
              <a:t>Potential Path </a:t>
            </a:r>
          </a:p>
          <a:p>
            <a:pPr algn="ctr"/>
            <a:r>
              <a:rPr lang="en-US">
                <a:latin typeface="Calibri" panose="020F0502020204030204" pitchFamily="34" charset="0"/>
                <a:cs typeface="Calibri" panose="020F0502020204030204" pitchFamily="34" charset="0"/>
              </a:rPr>
              <a:t>to Partnership</a:t>
            </a:r>
          </a:p>
          <a:p>
            <a:pPr marL="285750" indent="-285750" algn="ctr">
              <a:buFontTx/>
              <a:buChar char="-"/>
            </a:pPr>
            <a:endParaRPr lang="en-US"/>
          </a:p>
        </p:txBody>
      </p:sp>
      <p:sp>
        <p:nvSpPr>
          <p:cNvPr id="13" name="TextBox 12">
            <a:extLst>
              <a:ext uri="{FF2B5EF4-FFF2-40B4-BE49-F238E27FC236}">
                <a16:creationId xmlns:a16="http://schemas.microsoft.com/office/drawing/2014/main" id="{C3EDD28F-4C36-BFCE-58D9-65A6956CEF09}"/>
              </a:ext>
            </a:extLst>
          </p:cNvPr>
          <p:cNvSpPr txBox="1"/>
          <p:nvPr/>
        </p:nvSpPr>
        <p:spPr>
          <a:xfrm>
            <a:off x="249382" y="285008"/>
            <a:ext cx="6513063" cy="646331"/>
          </a:xfrm>
          <a:prstGeom prst="rect">
            <a:avLst/>
          </a:prstGeom>
          <a:noFill/>
        </p:spPr>
        <p:txBody>
          <a:bodyPr wrap="square" lIns="91440" tIns="45720" rIns="91440" bIns="45720" rtlCol="0" anchor="t">
            <a:spAutoFit/>
          </a:bodyPr>
          <a:lstStyle/>
          <a:p>
            <a:r>
              <a:rPr lang="en-US" sz="3600" b="1">
                <a:latin typeface="+mj-lt"/>
              </a:rPr>
              <a:t>ExpandAI Program Overview</a:t>
            </a:r>
          </a:p>
        </p:txBody>
      </p:sp>
    </p:spTree>
    <p:extLst>
      <p:ext uri="{BB962C8B-B14F-4D97-AF65-F5344CB8AC3E}">
        <p14:creationId xmlns:p14="http://schemas.microsoft.com/office/powerpoint/2010/main" val="40403135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45fc62f-0511-40f7-8ebc-9507a7d0a48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176FF569A72144925470ED9676DC30" ma:contentTypeVersion="15" ma:contentTypeDescription="Create a new document." ma:contentTypeScope="" ma:versionID="c393509bb9336b34a8ccd63139f9fa72">
  <xsd:schema xmlns:xsd="http://www.w3.org/2001/XMLSchema" xmlns:xs="http://www.w3.org/2001/XMLSchema" xmlns:p="http://schemas.microsoft.com/office/2006/metadata/properties" xmlns:ns2="0cf77daa-5445-4d26-ace6-97094430d631" xmlns:ns3="245fc62f-0511-40f7-8ebc-9507a7d0a481" targetNamespace="http://schemas.microsoft.com/office/2006/metadata/properties" ma:root="true" ma:fieldsID="e0a971ed6ffc65c7d83774c8fee655e0" ns2:_="" ns3:_="">
    <xsd:import namespace="0cf77daa-5445-4d26-ace6-97094430d631"/>
    <xsd:import namespace="245fc62f-0511-40f7-8ebc-9507a7d0a48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3:SharedWithUsers" minOccurs="0"/>
                <xsd:element ref="ns3:SharedWithDetails" minOccurs="0"/>
                <xsd:element ref="ns2:MediaServiceSearchProperties"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f77daa-5445-4d26-ace6-97094430d6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5fc62f-0511-40f7-8ebc-9507a7d0a48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e35f720-85f7-4ba1-a23e-6be291c9ea1f}" ma:internalName="TaxCatchAll" ma:showField="CatchAllData" ma:web="245fc62f-0511-40f7-8ebc-9507a7d0a4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BD2735-38D1-4B98-B1B6-EAC4A7E765B7}">
  <ds:schemaRefs>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purl.org/dc/terms/"/>
    <ds:schemaRef ds:uri="http://schemas.microsoft.com/office/infopath/2007/PartnerControls"/>
    <ds:schemaRef ds:uri="http://purl.org/dc/dcmitype/"/>
    <ds:schemaRef ds:uri="15b56dfb-ed39-45d3-8c23-a30a0342ae2b"/>
    <ds:schemaRef ds:uri="c4237db6-6473-4d28-a914-2342880f2edb"/>
  </ds:schemaRefs>
</ds:datastoreItem>
</file>

<file path=customXml/itemProps2.xml><?xml version="1.0" encoding="utf-8"?>
<ds:datastoreItem xmlns:ds="http://schemas.openxmlformats.org/officeDocument/2006/customXml" ds:itemID="{FC49F72E-6052-444F-9A16-4E88BC1102CB}">
  <ds:schemaRefs>
    <ds:schemaRef ds:uri="http://schemas.microsoft.com/sharepoint/v3/contenttype/forms"/>
  </ds:schemaRefs>
</ds:datastoreItem>
</file>

<file path=customXml/itemProps3.xml><?xml version="1.0" encoding="utf-8"?>
<ds:datastoreItem xmlns:ds="http://schemas.openxmlformats.org/officeDocument/2006/customXml" ds:itemID="{85AB5B15-1DE3-48D7-9B1F-22844711A26B}"/>
</file>

<file path=docProps/app.xml><?xml version="1.0" encoding="utf-8"?>
<Properties xmlns="http://schemas.openxmlformats.org/officeDocument/2006/extended-properties" xmlns:vt="http://schemas.openxmlformats.org/officeDocument/2006/docPropsVTypes">
  <Template>{0F89A61D-312E-0E4D-A256-8DE78162A838}tf10001070</Template>
  <TotalTime>18</TotalTime>
  <Words>4137</Words>
  <Application>Microsoft Macintosh PowerPoint</Application>
  <PresentationFormat>Widescreen</PresentationFormat>
  <Paragraphs>440</Paragraphs>
  <Slides>48</Slides>
  <Notes>7</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Aptos</vt:lpstr>
      <vt:lpstr>Arial</vt:lpstr>
      <vt:lpstr>Arial,Sans-Serif</vt:lpstr>
      <vt:lpstr>Calibri</vt:lpstr>
      <vt:lpstr>Calibri Light</vt:lpstr>
      <vt:lpstr>Courier New</vt:lpstr>
      <vt:lpstr>Georgia</vt:lpstr>
      <vt:lpstr>Open Sans ExtraBold</vt:lpstr>
      <vt:lpstr>Open Sans Light</vt:lpstr>
      <vt:lpstr>Tw Cen MT</vt:lpstr>
      <vt:lpstr>Tw Cen MT</vt:lpstr>
      <vt:lpstr>Tw Cen MT Condensed</vt:lpstr>
      <vt:lpstr>Office Theme</vt:lpstr>
      <vt:lpstr>PowerPoint Presentation</vt:lpstr>
      <vt:lpstr>Webinar  Agenda</vt:lpstr>
      <vt:lpstr>Opening Remarks</vt:lpstr>
      <vt:lpstr>PowerPoint Presentation</vt:lpstr>
      <vt:lpstr>Part I: AI Institutes Program Overview​ </vt:lpstr>
      <vt:lpstr>PowerPoint Presentation</vt:lpstr>
      <vt:lpstr>27 Active Institutes</vt:lpstr>
      <vt:lpstr>Part II: ExpandAI Program Overview</vt:lpstr>
      <vt:lpstr>PowerPoint Presentation</vt:lpstr>
      <vt:lpstr>PowerPoint Presentation</vt:lpstr>
      <vt:lpstr>Track 1 - CAP</vt:lpstr>
      <vt:lpstr>PowerPoint Presentation</vt:lpstr>
      <vt:lpstr>ExpandAI Awards to Date</vt:lpstr>
      <vt:lpstr>PowerPoint Presentation</vt:lpstr>
      <vt:lpstr>PowerPoint Presentation</vt:lpstr>
      <vt:lpstr>Estimated Program Budget FY 2025</vt:lpstr>
      <vt:lpstr>Part III: Eligibility  Concept Outlines and Proposals CAP &amp; PARTNER</vt:lpstr>
      <vt:lpstr>PowerPoint Presentation</vt:lpstr>
      <vt:lpstr>PowerPoint Presentation</vt:lpstr>
      <vt:lpstr>PowerPoint Presentation</vt:lpstr>
      <vt:lpstr>PowerPoint Presentation</vt:lpstr>
      <vt:lpstr>Part IV: Crafting Quality Concept Outlines​ (COs)</vt:lpstr>
      <vt:lpstr>PowerPoint Presentation</vt:lpstr>
      <vt:lpstr>PowerPoint Presentation</vt:lpstr>
      <vt:lpstr>PowerPoint Presentation</vt:lpstr>
      <vt:lpstr>PowerPoint Presentation</vt:lpstr>
      <vt:lpstr>PowerPoint Presentation</vt:lpstr>
      <vt:lpstr>PowerPoint Presentation</vt:lpstr>
      <vt:lpstr>Part V: Full Proposal Preparation  and Submission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partnerships</vt:lpstr>
      <vt:lpstr>PowerPoint Presentation</vt:lpstr>
      <vt:lpstr>PowerPoint Presentation</vt:lpstr>
      <vt:lpstr>PowerPoint Presentation</vt:lpstr>
      <vt:lpstr>Slides from TILOs and AIFS</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Cronin, Alexander</dc:creator>
  <cp:lastModifiedBy>Ilumoka, Abiodun</cp:lastModifiedBy>
  <cp:revision>20</cp:revision>
  <dcterms:created xsi:type="dcterms:W3CDTF">2022-09-27T14:11:41Z</dcterms:created>
  <dcterms:modified xsi:type="dcterms:W3CDTF">2024-10-29T16:40:21Z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ainsCUI">
    <vt:lpwstr>No</vt:lpwstr>
  </property>
  <property fmtid="{D5CDD505-2E9C-101B-9397-08002B2CF9AE}" pid="3" name="ContentTypeId">
    <vt:lpwstr>0x010100A1176FF569A72144925470ED9676DC30</vt:lpwstr>
  </property>
  <property fmtid="{D5CDD505-2E9C-101B-9397-08002B2CF9AE}" pid="4" name="TitusGUID">
    <vt:lpwstr>e9aa7cda-c9d9-4568-aeb5-e3a0efc9c8ae</vt:lpwstr>
  </property>
  <property fmtid="{D5CDD505-2E9C-101B-9397-08002B2CF9AE}" pid="5" name="MediaServiceImageTags">
    <vt:lpwstr/>
  </property>
</Properties>
</file>