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4"/>
    <p:sldMasterId id="2147483845" r:id="rId5"/>
    <p:sldMasterId id="2147484097" r:id="rId6"/>
    <p:sldMasterId id="2147484254" r:id="rId7"/>
    <p:sldMasterId id="2147484284" r:id="rId8"/>
  </p:sldMasterIdLst>
  <p:notesMasterIdLst>
    <p:notesMasterId r:id="rId32"/>
  </p:notesMasterIdLst>
  <p:sldIdLst>
    <p:sldId id="2147483589" r:id="rId9"/>
    <p:sldId id="2147483647" r:id="rId10"/>
    <p:sldId id="2147483426" r:id="rId11"/>
    <p:sldId id="2147483612" r:id="rId12"/>
    <p:sldId id="2147483613" r:id="rId13"/>
    <p:sldId id="258" r:id="rId14"/>
    <p:sldId id="269" r:id="rId15"/>
    <p:sldId id="2145706407" r:id="rId16"/>
    <p:sldId id="2147483584" r:id="rId17"/>
    <p:sldId id="2147470242" r:id="rId18"/>
    <p:sldId id="257" r:id="rId19"/>
    <p:sldId id="2147483414" r:id="rId20"/>
    <p:sldId id="2147483440" r:id="rId21"/>
    <p:sldId id="268" r:id="rId22"/>
    <p:sldId id="263" r:id="rId23"/>
    <p:sldId id="259" r:id="rId24"/>
    <p:sldId id="260" r:id="rId25"/>
    <p:sldId id="261" r:id="rId26"/>
    <p:sldId id="262" r:id="rId27"/>
    <p:sldId id="264" r:id="rId28"/>
    <p:sldId id="265" r:id="rId29"/>
    <p:sldId id="266" r:id="rId30"/>
    <p:sldId id="26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76" userDrawn="1">
          <p15:clr>
            <a:srgbClr val="A4A3A4"/>
          </p15:clr>
        </p15:guide>
        <p15:guide id="2" pos="7272" userDrawn="1">
          <p15:clr>
            <a:srgbClr val="A4A3A4"/>
          </p15:clr>
        </p15:guide>
        <p15:guide id="3" orient="horz" pos="2260" userDrawn="1">
          <p15:clr>
            <a:srgbClr val="A4A3A4"/>
          </p15:clr>
        </p15:guide>
        <p15:guide id="4" pos="57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59B404-1417-4A7C-B31A-1291A1E13F6B}" name="Catherine Hughes" initials="CH" userId="S::cahughes@nsf.gov::63e037ed-f314-4299-b46e-d2a6ecc446d7" providerId="AD"/>
  <p188:author id="{7C0DD216-64CB-21D1-B3C0-650B392ECB16}" name="Apon, Amy" initials="AA" userId="S::7341121589@nsf.gov::501f1b74-6bb9-46cd-8b97-0032fcf42814" providerId="AD"/>
  <p188:author id="{06178923-2E08-19F5-0265-D709BC8EA811}" name="Suarez, Alejandro" initials="SA" userId="S::7470254823@nsf.gov::7c663c46-68c1-457f-9846-288c61fcd33a" providerId="AD"/>
  <p188:author id="{F42FBB29-9887-83BC-0C3F-62464D810452}" name="Bagchi-Sen, Sharmistha" initials="BS" userId="S::7550104788@nsf.gov::c006a52c-aaf9-4a2d-bb56-938eab935df3" providerId="AD"/>
  <p188:author id="{F3A75B8D-C0FB-BC95-3A33-8A6342230BB0}" name="Le, Ly (Contractor)" initials="LL(" userId="S::7618186527@nsf.gov::d470a643-a799-48e3-92cc-ae7177483371" providerId="AD"/>
  <p188:author id="{7CCC8C8D-8C0C-8128-66E8-F7BCC2DA8B88}" name="DeBlanc-Knowles, Tess" initials="DKT" userId="S::tdeblanc@nsf.gov::357de3f1-1be7-4c67-bffc-d0458dce6ef2" providerId="AD"/>
  <p188:author id="{CA0A8592-4CD9-CE01-9173-A2A5FDF1DC43}" name="Tung, Wen-Wen" initials="TW" userId="S::7201853114@nsf.gov::67bc5631-c014-4d57-83dc-3601807cd06b" providerId="AD"/>
  <p188:author id="{D2D4F09E-1187-67EF-01BC-81124DCD1A5C}" name="Christy, Christine M. (Contractor)" initials="CCM(" userId="S::cchristy@nsf.gov::4aae8f61-772f-4798-870e-98976daaa7e9" providerId="AD"/>
  <p188:author id="{BBD7ACA6-7E79-408D-4B9F-FED4C775F635}" name="Geva, Sharon" initials="GS" userId="S::7945857839@nsf.gov::8cdb5566-a41d-448f-8ccc-a9978b0dc723" providerId="AD"/>
  <p188:author id="{A0C435D0-DEA4-0138-834C-AA7E2CC26159}" name="Antypas, Katerina B." initials="AKB" userId="S::7832706513@nsf.gov::4ea63584-33dc-4190-9b81-cbabf3271381" providerId="AD"/>
  <p188:author id="{70E9D7D8-C3BF-2AD4-6C6F-EF1C061C63A7}" name="DeBlanc-Knowles, Tess" initials="TD" userId="S::7298986187@nsf.gov::357de3f1-1be7-4c67-bffc-d0458dce6ef2" providerId="AD"/>
  <p188:author id="{BE533BE8-D7AE-4846-EAD1-0E7936DCB2CB}" name="Miller, William L." initials="WM" userId="S::0854803091@nsf.gov::d25cfaaf-56c6-4040-b091-225e1f7dda90" providerId="AD"/>
  <p188:author id="{716E18F4-7738-20F8-19A1-784838C511FF}" name="Da Silva, Dilma" initials="DD" userId="S::7987435857@nsf.gov::b61a65d9-19cd-4abf-b331-5bfad2b3654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318"/>
    <a:srgbClr val="0F2F67"/>
    <a:srgbClr val="0C3064"/>
    <a:srgbClr val="051338"/>
    <a:srgbClr val="FFFFFF"/>
    <a:srgbClr val="049270"/>
    <a:srgbClr val="E5D195"/>
    <a:srgbClr val="745F1D"/>
    <a:srgbClr val="887AB9"/>
    <a:srgbClr val="4EC3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045EB6-7B98-4246-8DBA-ABC8CCBF8FB1}" v="49" dt="2025-01-08T03:12:46.600"/>
    <p1510:client id="{786334D9-3D7C-89C1-2291-BD9DA6E8FE2E}" v="167" dt="2025-01-08T04:03:52.723"/>
    <p1510:client id="{7F5E8E61-88B5-748E-36C6-D3D7053A2B7F}" v="297" dt="2025-01-08T03:00:24.289"/>
    <p1510:client id="{A1FEF9DF-17FC-0C4A-EC25-AD9B9FD793EA}" v="450" dt="2025-01-08T03:37:05.735"/>
    <p1510:client id="{B7CC8362-26E0-4CC9-9207-5C3AA9826972}" v="301" dt="2025-01-08T15:44:45.347"/>
    <p1510:client id="{C05A10BD-F0E7-53BE-EC39-78075D93D4E6}" v="137" dt="2025-01-08T03:53:13.8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44" y="1206"/>
      </p:cViewPr>
      <p:guideLst>
        <p:guide orient="horz" pos="3576"/>
        <p:guide pos="7272"/>
        <p:guide orient="horz" pos="2260"/>
        <p:guide pos="5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0BB6BF-C33F-4392-BC3D-2E27EB2B758D}" type="datetimeFigureOut">
              <a:rPr lang="en-US" smtClean="0"/>
              <a:t>1/13/2025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74349A-219E-45A4-A6E4-E9799664F31B}" type="slidenum">
              <a:rPr lang="en-US" smtClean="0"/>
              <a:t>‹#›</a:t>
            </a:fld>
            <a:endParaRPr lang="en-US"/>
          </a:p>
        </p:txBody>
      </p:sp>
    </p:spTree>
    <p:extLst>
      <p:ext uri="{BB962C8B-B14F-4D97-AF65-F5344CB8AC3E}">
        <p14:creationId xmlns:p14="http://schemas.microsoft.com/office/powerpoint/2010/main" val="1476302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nairrpilot.or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a:solidFill>
                  <a:srgbClr val="1B1B1B"/>
                </a:solidFill>
                <a:effectLst/>
                <a:latin typeface="Open Sans ExtraBold"/>
                <a:ea typeface="Open Sans ExtraBold"/>
                <a:cs typeface="Open Sans ExtraBold"/>
              </a:rPr>
              <a:t>AI USE CASES: </a:t>
            </a:r>
            <a:r>
              <a:rPr lang="en-US" b="0" i="0">
                <a:solidFill>
                  <a:srgbClr val="1B1B1B"/>
                </a:solidFill>
                <a:effectLst/>
                <a:latin typeface="Open Sans Light"/>
                <a:ea typeface="Open Sans Light"/>
                <a:cs typeface="Open Sans Light"/>
              </a:rPr>
              <a:t>Can the dataset be used to provide innovative education and learning opportunities to advance a more trustworthy AI ecosystem in a NAIRR Pilot high-priority area including fundamental AI research, human health, public infrastructure, advanced manufacturing, environment and climate challenges, or other science domains?</a:t>
            </a:r>
            <a:endParaRPr lang="en-US">
              <a:latin typeface="Open Sans Light"/>
              <a:ea typeface="Open Sans Light"/>
              <a:cs typeface="Open Sans Light"/>
            </a:endParaRPr>
          </a:p>
          <a:p>
            <a:pPr algn="l"/>
            <a:r>
              <a:rPr lang="en-US" b="1" i="0">
                <a:solidFill>
                  <a:srgbClr val="1B1B1B"/>
                </a:solidFill>
                <a:effectLst/>
                <a:latin typeface="Open Sans ExtraBold"/>
                <a:ea typeface="Open Sans ExtraBold"/>
                <a:cs typeface="Open Sans ExtraBold"/>
              </a:rPr>
              <a:t>USER COMMUNITY:</a:t>
            </a:r>
            <a:r>
              <a:rPr lang="en-US" b="0" i="0">
                <a:solidFill>
                  <a:srgbClr val="1B1B1B"/>
                </a:solidFill>
                <a:effectLst/>
                <a:latin typeface="Open Sans Light"/>
                <a:ea typeface="Open Sans Light"/>
                <a:cs typeface="Open Sans Light"/>
              </a:rPr>
              <a:t> How would the inclusion of this dataset in the NAIRR Pilot help build and diversify the user community and help expand the use of AI by a diverse group of users?</a:t>
            </a:r>
          </a:p>
          <a:p>
            <a:pPr algn="l"/>
            <a:r>
              <a:rPr lang="en-US" b="1" i="0">
                <a:solidFill>
                  <a:srgbClr val="1B1B1B"/>
                </a:solidFill>
                <a:effectLst/>
                <a:latin typeface="Open Sans ExtraBold"/>
                <a:ea typeface="Open Sans ExtraBold"/>
                <a:cs typeface="Open Sans ExtraBold"/>
              </a:rPr>
              <a:t>METADATA AND DOCUMENTATION:</a:t>
            </a:r>
            <a:r>
              <a:rPr lang="en-US" b="0" i="0">
                <a:solidFill>
                  <a:srgbClr val="1B1B1B"/>
                </a:solidFill>
                <a:effectLst/>
                <a:latin typeface="Open Sans Light"/>
                <a:ea typeface="Open Sans Light"/>
                <a:cs typeface="Open Sans Light"/>
              </a:rPr>
              <a:t> Is the dataset accessible and are documentation and metadata adequately described and available to the user community? Is there contextual information provided for the dataset, e.g., why, where, how the data was collected?</a:t>
            </a:r>
          </a:p>
          <a:p>
            <a:pPr algn="l"/>
            <a:r>
              <a:rPr lang="en-US" b="1" i="0">
                <a:solidFill>
                  <a:srgbClr val="1B1B1B"/>
                </a:solidFill>
                <a:effectLst/>
                <a:latin typeface="Open Sans ExtraBold"/>
                <a:ea typeface="Open Sans ExtraBold"/>
                <a:cs typeface="Open Sans ExtraBold"/>
              </a:rPr>
              <a:t>USER SUPPORT AND TRAINING:</a:t>
            </a:r>
            <a:r>
              <a:rPr lang="en-US" b="0" i="0">
                <a:solidFill>
                  <a:srgbClr val="1B1B1B"/>
                </a:solidFill>
                <a:effectLst/>
                <a:latin typeface="Open Sans Light"/>
                <a:ea typeface="Open Sans Light"/>
                <a:cs typeface="Open Sans Light"/>
              </a:rPr>
              <a:t> Are any user-support programs, educational workshops, or events planned or associated with this dataset?</a:t>
            </a:r>
          </a:p>
          <a:p>
            <a:pPr algn="l"/>
            <a:r>
              <a:rPr lang="en-US" b="1" i="0">
                <a:solidFill>
                  <a:srgbClr val="1B1B1B"/>
                </a:solidFill>
                <a:effectLst/>
                <a:latin typeface="Open Sans ExtraBold"/>
                <a:ea typeface="Open Sans ExtraBold"/>
                <a:cs typeface="Open Sans ExtraBold"/>
              </a:rPr>
              <a:t>DATA POLICY:</a:t>
            </a:r>
            <a:r>
              <a:rPr lang="en-US" b="0" i="0">
                <a:solidFill>
                  <a:srgbClr val="1B1B1B"/>
                </a:solidFill>
                <a:effectLst/>
                <a:latin typeface="Open Sans Light"/>
                <a:ea typeface="Open Sans Light"/>
                <a:cs typeface="Open Sans Light"/>
              </a:rPr>
              <a:t> Have all appropriate procedures been followed for the collection and dissemination of the dataset? For example, if the dataset includes any human-subject, controlled, sensitive, or proprietary data, were appropriate IRB procedures followed? Furthermore, are all licenses, user agreements, or restrictions clearly set out for users to review and acknowledge? Has funding for the dataset been described?</a:t>
            </a:r>
          </a:p>
          <a:p>
            <a:endParaRPr lang="en-US"/>
          </a:p>
        </p:txBody>
      </p:sp>
      <p:sp>
        <p:nvSpPr>
          <p:cNvPr id="4" name="Slide Number Placeholder 3"/>
          <p:cNvSpPr>
            <a:spLocks noGrp="1"/>
          </p:cNvSpPr>
          <p:nvPr>
            <p:ph type="sldNum" sz="quarter" idx="5"/>
          </p:nvPr>
        </p:nvSpPr>
        <p:spPr/>
        <p:txBody>
          <a:bodyPr/>
          <a:lstStyle/>
          <a:p>
            <a:fld id="{9B74349A-219E-45A4-A6E4-E9799664F31B}" type="slidenum">
              <a:rPr lang="en-US" smtClean="0"/>
              <a:t>2</a:t>
            </a:fld>
            <a:endParaRPr lang="en-US"/>
          </a:p>
        </p:txBody>
      </p:sp>
    </p:spTree>
    <p:extLst>
      <p:ext uri="{BB962C8B-B14F-4D97-AF65-F5344CB8AC3E}">
        <p14:creationId xmlns:p14="http://schemas.microsoft.com/office/powerpoint/2010/main" val="3556411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11453-D25D-378A-DEB4-39B03C97DB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04015F-A10C-C9A7-F45A-34DBA3E188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BE87F1-ECC5-D7BD-98FD-924A162685EE}"/>
              </a:ext>
            </a:extLst>
          </p:cNvPr>
          <p:cNvSpPr>
            <a:spLocks noGrp="1"/>
          </p:cNvSpPr>
          <p:nvPr>
            <p:ph type="body" idx="1"/>
          </p:nvPr>
        </p:nvSpPr>
        <p:spPr/>
        <p:txBody>
          <a:bodyPr/>
          <a:lstStyle/>
          <a:p>
            <a:r>
              <a:rPr lang="en-US"/>
              <a:t>In the next four slides, we will go over the 15 questions. </a:t>
            </a:r>
          </a:p>
        </p:txBody>
      </p:sp>
      <p:sp>
        <p:nvSpPr>
          <p:cNvPr id="4" name="Slide Number Placeholder 3">
            <a:extLst>
              <a:ext uri="{FF2B5EF4-FFF2-40B4-BE49-F238E27FC236}">
                <a16:creationId xmlns:a16="http://schemas.microsoft.com/office/drawing/2014/main" id="{03AB0FD2-0151-AE19-E030-3F9EDCCF544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74349A-219E-45A4-A6E4-E9799664F3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73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C0AF6-3CDD-5A1B-E052-733ED8F4E4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A313-A74F-4FE2-5D8A-0E6C2C2AC2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6B565C-17D9-D464-8430-15873422BCC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A3C8584-2DB4-CD1D-5D3D-7647DB75FBF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74349A-219E-45A4-A6E4-E9799664F3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3675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A3047-9E46-10D2-4B68-E64ED6B47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6BA0E5-B79E-DBE6-5170-9C76046921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4E45EF-D2A5-7946-207B-8A0DFD1DC84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E5E98C3-0F61-654D-D322-104E118EDC4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74349A-219E-45A4-A6E4-E9799664F3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6676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11DA8-5F87-BEFA-FB5E-A8C6BC0044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36478E-C0C3-2736-25A0-48F5849EE0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CD2C0A-063C-211F-002E-C7B34ABF4C7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3E7C08E-900E-4778-E7E5-83AD6918E85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74349A-219E-45A4-A6E4-E9799664F3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7995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9DAC7-AF93-115D-3B8C-9AC340531B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58AB92-103E-CC14-712B-96F5CB004C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C25E0-3C3B-318F-5800-D5A0B7C22AB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897E5B5-06C4-18C5-6F5A-791010F4294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74349A-219E-45A4-A6E4-E9799664F3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0537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26F79-3BDE-EF1F-5CC6-BC641ADA6B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B73F9C-4BB0-B112-DE7C-59BDF56193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C40011-D55E-482C-F92F-F06D384C385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23FF801-644B-AA2E-D198-4EFAA7E9587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74349A-219E-45A4-A6E4-E9799664F3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8553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9BE38-54DD-8C59-A1B0-4B3A8E62A2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B0F987-CE14-DC73-43A3-7DB0C7E4A5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51B3CD-73C8-2B6B-F84A-86AD1EBD07C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A6E4304-7524-EE02-B0FE-7A88E01C8B4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74349A-219E-45A4-A6E4-E9799664F3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2238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425F2-886E-F37F-3545-5677C1AF6D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D78D96-18EA-00FB-3167-53C0FB321E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B77533-E03B-7649-E0C6-B106A47F836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6853EBD-9ABD-CCFD-04D0-3BFF78F0731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74349A-219E-45A4-A6E4-E9799664F3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3796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t>NAIRR is a widely-accessible</a:t>
            </a:r>
            <a:r>
              <a:rPr lang="en-US" sz="1200" b="1"/>
              <a:t>, national cyberinfrastructure </a:t>
            </a:r>
            <a:r>
              <a:rPr lang="en-US" sz="1200"/>
              <a:t>that will advance and accelerate the U.S. AI R&amp;D environment and fuel AI discovery and innovation in the United States by empowering a diverse set of users across a range of fields through access to:</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40931B-894C-4617-A745-7B358248C7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0765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nSpc>
                <a:spcPct val="120000"/>
              </a:lnSpc>
              <a:spcBef>
                <a:spcPts val="600"/>
              </a:spcBef>
            </a:pPr>
            <a:endParaRPr lang="en-US"/>
          </a:p>
        </p:txBody>
      </p:sp>
      <p:sp>
        <p:nvSpPr>
          <p:cNvPr id="4" name="Slide Number Placeholder 3"/>
          <p:cNvSpPr>
            <a:spLocks noGrp="1"/>
          </p:cNvSpPr>
          <p:nvPr>
            <p:ph type="sldNum" sz="quarter" idx="5"/>
          </p:nvPr>
        </p:nvSpPr>
        <p:spPr/>
        <p:txBody>
          <a:bodyPr/>
          <a:lstStyle/>
          <a:p>
            <a:fld id="{B540931B-894C-4617-A745-7B358248C765}" type="slidenum">
              <a:rPr lang="en-US" smtClean="0"/>
              <a:t>4</a:t>
            </a:fld>
            <a:endParaRPr lang="en-US"/>
          </a:p>
        </p:txBody>
      </p:sp>
    </p:spTree>
    <p:extLst>
      <p:ext uri="{BB962C8B-B14F-4D97-AF65-F5344CB8AC3E}">
        <p14:creationId xmlns:p14="http://schemas.microsoft.com/office/powerpoint/2010/main" val="1643244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2121A-D793-0894-98BC-171CA951F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8B1727-A56C-4806-5B01-C38EDB6B95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C1534C-472D-72DC-7F57-EEF92AAEF3AE}"/>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54D91C41-EB80-9E07-4521-FDB1B76EF327}"/>
              </a:ext>
            </a:extLst>
          </p:cNvPr>
          <p:cNvSpPr>
            <a:spLocks noGrp="1"/>
          </p:cNvSpPr>
          <p:nvPr>
            <p:ph type="sldNum" sz="quarter" idx="5"/>
          </p:nvPr>
        </p:nvSpPr>
        <p:spPr/>
        <p:txBody>
          <a:bodyPr/>
          <a:lstStyle/>
          <a:p>
            <a:fld id="{9B74349A-219E-45A4-A6E4-E9799664F31B}" type="slidenum">
              <a:rPr lang="en-US" smtClean="0"/>
              <a:t>7</a:t>
            </a:fld>
            <a:endParaRPr lang="en-US"/>
          </a:p>
        </p:txBody>
      </p:sp>
    </p:spTree>
    <p:extLst>
      <p:ext uri="{BB962C8B-B14F-4D97-AF65-F5344CB8AC3E}">
        <p14:creationId xmlns:p14="http://schemas.microsoft.com/office/powerpoint/2010/main" val="2490062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2360B-9F54-419B-97CA-41CD6795BE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4713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74349A-219E-45A4-A6E4-E9799664F31B}" type="slidenum">
              <a:rPr lang="en-US" smtClean="0"/>
              <a:t>10</a:t>
            </a:fld>
            <a:endParaRPr lang="en-US"/>
          </a:p>
        </p:txBody>
      </p:sp>
    </p:spTree>
    <p:extLst>
      <p:ext uri="{BB962C8B-B14F-4D97-AF65-F5344CB8AC3E}">
        <p14:creationId xmlns:p14="http://schemas.microsoft.com/office/powerpoint/2010/main" val="68501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5D076-DFB8-9844-A40D-41010659C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448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B74349A-219E-45A4-A6E4-E9799664F31B}" type="slidenum">
              <a:rPr lang="en-US" smtClean="0"/>
              <a:t>12</a:t>
            </a:fld>
            <a:endParaRPr lang="en-US"/>
          </a:p>
        </p:txBody>
      </p:sp>
    </p:spTree>
    <p:extLst>
      <p:ext uri="{BB962C8B-B14F-4D97-AF65-F5344CB8AC3E}">
        <p14:creationId xmlns:p14="http://schemas.microsoft.com/office/powerpoint/2010/main" val="3156640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47DEC-2574-5E6C-07F4-8869E2D998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001728-1690-2714-762D-3420C8540A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30209F-21E6-2AE4-F8E7-D5F034584EE8}"/>
              </a:ext>
            </a:extLst>
          </p:cNvPr>
          <p:cNvSpPr>
            <a:spLocks noGrp="1"/>
          </p:cNvSpPr>
          <p:nvPr>
            <p:ph type="body" idx="1"/>
          </p:nvPr>
        </p:nvSpPr>
        <p:spPr/>
        <p:txBody>
          <a:bodyPr/>
          <a:lstStyle/>
          <a:p>
            <a:pPr algn="l"/>
            <a:r>
              <a:rPr lang="en-US" b="0" i="0">
                <a:solidFill>
                  <a:srgbClr val="1B1B1B"/>
                </a:solidFill>
                <a:effectLst/>
                <a:latin typeface="Open Sans Light" pitchFamily="2" charset="0"/>
              </a:rPr>
              <a:t>To recommend candidate datasets for inclusion on </a:t>
            </a:r>
            <a:r>
              <a:rPr lang="en-US" b="0" i="0" u="sng">
                <a:solidFill>
                  <a:srgbClr val="0076D6"/>
                </a:solidFill>
                <a:effectLst/>
                <a:latin typeface="Open Sans Light" pitchFamily="2" charset="0"/>
                <a:hlinkClick r:id="rId3"/>
              </a:rPr>
              <a:t>nairrpilot.org</a:t>
            </a:r>
            <a:r>
              <a:rPr lang="en-US" b="0" i="0">
                <a:solidFill>
                  <a:srgbClr val="1B1B1B"/>
                </a:solidFill>
                <a:effectLst/>
                <a:latin typeface="Open Sans Light" pitchFamily="2" charset="0"/>
              </a:rPr>
              <a:t>, please answer the questions linked through the DCL. This link connects to a form, which has 15 questions across six categories: General Information, AI Use Cases, Building a User Community, Metadata and Documentation, User Support and Training and Data Policy.</a:t>
            </a:r>
            <a:endParaRPr lang="en-US" b="1" i="0">
              <a:solidFill>
                <a:srgbClr val="1B1B1B"/>
              </a:solidFill>
              <a:effectLst/>
              <a:latin typeface="Open Sans ExtraBold" pitchFamily="2" charset="0"/>
            </a:endParaRPr>
          </a:p>
          <a:p>
            <a:pPr algn="l"/>
            <a:r>
              <a:rPr lang="en-US" b="1" i="0">
                <a:solidFill>
                  <a:srgbClr val="1B1B1B"/>
                </a:solidFill>
                <a:effectLst/>
                <a:latin typeface="Open Sans ExtraBold" pitchFamily="2" charset="0"/>
              </a:rPr>
              <a:t>AI USE CASES: </a:t>
            </a:r>
            <a:r>
              <a:rPr lang="en-US" b="0" i="0">
                <a:solidFill>
                  <a:srgbClr val="1B1B1B"/>
                </a:solidFill>
                <a:effectLst/>
                <a:latin typeface="Open Sans Light" pitchFamily="2" charset="0"/>
              </a:rPr>
              <a:t>Can the dataset be used to provide innovative education and learning opportunities to advance a more trustworthy AI ecosystem in a NAIRR Pilot high-priority area including fundamental AI research, human health, public infrastructure, advanced manufacturing, environment and climate challenges, or other science domains?</a:t>
            </a:r>
          </a:p>
          <a:p>
            <a:pPr algn="l"/>
            <a:r>
              <a:rPr lang="en-US" b="1" i="0">
                <a:solidFill>
                  <a:srgbClr val="1B1B1B"/>
                </a:solidFill>
                <a:effectLst/>
                <a:latin typeface="Open Sans ExtraBold" pitchFamily="2" charset="0"/>
              </a:rPr>
              <a:t>USER COMMUNITY:</a:t>
            </a:r>
            <a:r>
              <a:rPr lang="en-US" b="0" i="0">
                <a:solidFill>
                  <a:srgbClr val="1B1B1B"/>
                </a:solidFill>
                <a:effectLst/>
                <a:latin typeface="Open Sans Light" pitchFamily="2" charset="0"/>
              </a:rPr>
              <a:t> How would the inclusion of this dataset in the NAIRR Pilot help build and diversify the user community and help expand the use of AI by a diverse group of users?</a:t>
            </a:r>
          </a:p>
          <a:p>
            <a:pPr algn="l"/>
            <a:r>
              <a:rPr lang="en-US" b="1" i="0">
                <a:solidFill>
                  <a:srgbClr val="1B1B1B"/>
                </a:solidFill>
                <a:effectLst/>
                <a:latin typeface="Open Sans ExtraBold" pitchFamily="2" charset="0"/>
              </a:rPr>
              <a:t>METADATA AND DOCUMENTATION:</a:t>
            </a:r>
            <a:r>
              <a:rPr lang="en-US" b="0" i="0">
                <a:solidFill>
                  <a:srgbClr val="1B1B1B"/>
                </a:solidFill>
                <a:effectLst/>
                <a:latin typeface="Open Sans Light" pitchFamily="2" charset="0"/>
              </a:rPr>
              <a:t> Is the dataset accessible and are documentation and metadata adequately described and available to the user community? Is there contextual information provided for the dataset, e.g., why, where, how the data was collected?</a:t>
            </a:r>
          </a:p>
          <a:p>
            <a:pPr algn="l"/>
            <a:r>
              <a:rPr lang="en-US" b="1" i="0">
                <a:solidFill>
                  <a:srgbClr val="1B1B1B"/>
                </a:solidFill>
                <a:effectLst/>
                <a:latin typeface="Open Sans ExtraBold" pitchFamily="2" charset="0"/>
              </a:rPr>
              <a:t>USER SUPPORT AND TRAINING:</a:t>
            </a:r>
            <a:r>
              <a:rPr lang="en-US" b="0" i="0">
                <a:solidFill>
                  <a:srgbClr val="1B1B1B"/>
                </a:solidFill>
                <a:effectLst/>
                <a:latin typeface="Open Sans Light" pitchFamily="2" charset="0"/>
              </a:rPr>
              <a:t> Are any user-support programs, educational workshops, or events planned or associated with this dataset?</a:t>
            </a:r>
          </a:p>
          <a:p>
            <a:pPr algn="l"/>
            <a:r>
              <a:rPr lang="en-US" b="1" i="0">
                <a:solidFill>
                  <a:srgbClr val="1B1B1B"/>
                </a:solidFill>
                <a:effectLst/>
                <a:latin typeface="Open Sans ExtraBold" pitchFamily="2" charset="0"/>
              </a:rPr>
              <a:t>DATA POLICY:</a:t>
            </a:r>
            <a:r>
              <a:rPr lang="en-US" b="0" i="0">
                <a:solidFill>
                  <a:srgbClr val="1B1B1B"/>
                </a:solidFill>
                <a:effectLst/>
                <a:latin typeface="Open Sans Light" pitchFamily="2" charset="0"/>
              </a:rPr>
              <a:t> Have all appropriate procedures been followed for the collection and dissemination of the dataset? For example, if the dataset includes any human-subject, controlled, sensitive, or proprietary data, were appropriate IRB procedures followed? Furthermore, are all licenses, user agreements, or restrictions clearly set out for users to review and acknowledge? Has funding for the dataset been described?</a:t>
            </a:r>
          </a:p>
          <a:p>
            <a:endParaRPr lang="en-US"/>
          </a:p>
        </p:txBody>
      </p:sp>
      <p:sp>
        <p:nvSpPr>
          <p:cNvPr id="4" name="Slide Number Placeholder 3">
            <a:extLst>
              <a:ext uri="{FF2B5EF4-FFF2-40B4-BE49-F238E27FC236}">
                <a16:creationId xmlns:a16="http://schemas.microsoft.com/office/drawing/2014/main" id="{9A17188B-8AE5-F0E0-F5C0-B227590C929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74349A-219E-45A4-A6E4-E9799664F3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7274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84ED3-C270-4E96-2D3A-D320272612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B35475-68A6-5F05-E307-4B3973D569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AD2727-74EB-A811-0A13-C9ABB669F556}"/>
              </a:ext>
            </a:extLst>
          </p:cNvPr>
          <p:cNvSpPr>
            <a:spLocks noGrp="1"/>
          </p:cNvSpPr>
          <p:nvPr>
            <p:ph type="dt" sz="half" idx="10"/>
          </p:nvPr>
        </p:nvSpPr>
        <p:spPr/>
        <p:txBody>
          <a:bodyPr/>
          <a:lstStyle/>
          <a:p>
            <a:fld id="{6C5AB1D3-D034-1844-A6C6-E0BC2B3F5826}" type="datetimeFigureOut">
              <a:rPr lang="en-US" smtClean="0"/>
              <a:t>1/13/2025</a:t>
            </a:fld>
            <a:endParaRPr lang="en-US"/>
          </a:p>
        </p:txBody>
      </p:sp>
      <p:sp>
        <p:nvSpPr>
          <p:cNvPr id="5" name="Footer Placeholder 4">
            <a:extLst>
              <a:ext uri="{FF2B5EF4-FFF2-40B4-BE49-F238E27FC236}">
                <a16:creationId xmlns:a16="http://schemas.microsoft.com/office/drawing/2014/main" id="{425A8BC5-5082-B622-1592-997568400F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A24FCB-9C4A-875E-5A29-5DCE76E60136}"/>
              </a:ext>
            </a:extLst>
          </p:cNvPr>
          <p:cNvSpPr>
            <a:spLocks noGrp="1"/>
          </p:cNvSpPr>
          <p:nvPr>
            <p:ph type="sldNum" sz="quarter" idx="12"/>
          </p:nvPr>
        </p:nvSpPr>
        <p:spPr/>
        <p:txBody>
          <a:bodyPr/>
          <a:lstStyle/>
          <a:p>
            <a:fld id="{8591FFB4-1291-8242-8828-894554A48755}" type="slidenum">
              <a:rPr lang="en-US" smtClean="0"/>
              <a:t>‹#›</a:t>
            </a:fld>
            <a:endParaRPr lang="en-US"/>
          </a:p>
        </p:txBody>
      </p:sp>
    </p:spTree>
    <p:extLst>
      <p:ext uri="{BB962C8B-B14F-4D97-AF65-F5344CB8AC3E}">
        <p14:creationId xmlns:p14="http://schemas.microsoft.com/office/powerpoint/2010/main" val="1141808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BA15D-CE53-E1BC-1C0B-F9B641DBF9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DB5CDC-640B-E387-0F52-D1F6858615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0AEB5F-EC38-C77B-34F6-A32B7E986A52}"/>
              </a:ext>
            </a:extLst>
          </p:cNvPr>
          <p:cNvSpPr>
            <a:spLocks noGrp="1"/>
          </p:cNvSpPr>
          <p:nvPr>
            <p:ph type="dt" sz="half" idx="10"/>
          </p:nvPr>
        </p:nvSpPr>
        <p:spPr/>
        <p:txBody>
          <a:bodyPr/>
          <a:lstStyle/>
          <a:p>
            <a:fld id="{6C5AB1D3-D034-1844-A6C6-E0BC2B3F5826}" type="datetimeFigureOut">
              <a:rPr lang="en-US" smtClean="0"/>
              <a:t>1/13/2025</a:t>
            </a:fld>
            <a:endParaRPr lang="en-US"/>
          </a:p>
        </p:txBody>
      </p:sp>
      <p:sp>
        <p:nvSpPr>
          <p:cNvPr id="5" name="Footer Placeholder 4">
            <a:extLst>
              <a:ext uri="{FF2B5EF4-FFF2-40B4-BE49-F238E27FC236}">
                <a16:creationId xmlns:a16="http://schemas.microsoft.com/office/drawing/2014/main" id="{9623C93A-163B-1D21-BE99-CBAD06130D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E16E5D-52BE-2A1D-CD50-912A71E82BD9}"/>
              </a:ext>
            </a:extLst>
          </p:cNvPr>
          <p:cNvSpPr>
            <a:spLocks noGrp="1"/>
          </p:cNvSpPr>
          <p:nvPr>
            <p:ph type="sldNum" sz="quarter" idx="12"/>
          </p:nvPr>
        </p:nvSpPr>
        <p:spPr/>
        <p:txBody>
          <a:bodyPr/>
          <a:lstStyle/>
          <a:p>
            <a:fld id="{8591FFB4-1291-8242-8828-894554A48755}" type="slidenum">
              <a:rPr lang="en-US" smtClean="0"/>
              <a:t>‹#›</a:t>
            </a:fld>
            <a:endParaRPr lang="en-US"/>
          </a:p>
        </p:txBody>
      </p:sp>
    </p:spTree>
    <p:extLst>
      <p:ext uri="{BB962C8B-B14F-4D97-AF65-F5344CB8AC3E}">
        <p14:creationId xmlns:p14="http://schemas.microsoft.com/office/powerpoint/2010/main" val="1817778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56CEF9-D4AD-C078-8D97-DBBFC0EEFB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A5AAC2-7DD0-EFB3-42D5-30BEB75BBC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905167-7613-821E-27A2-4691EC088ECD}"/>
              </a:ext>
            </a:extLst>
          </p:cNvPr>
          <p:cNvSpPr>
            <a:spLocks noGrp="1"/>
          </p:cNvSpPr>
          <p:nvPr>
            <p:ph type="dt" sz="half" idx="10"/>
          </p:nvPr>
        </p:nvSpPr>
        <p:spPr/>
        <p:txBody>
          <a:bodyPr/>
          <a:lstStyle/>
          <a:p>
            <a:fld id="{6C5AB1D3-D034-1844-A6C6-E0BC2B3F5826}" type="datetimeFigureOut">
              <a:rPr lang="en-US" smtClean="0"/>
              <a:t>1/13/2025</a:t>
            </a:fld>
            <a:endParaRPr lang="en-US"/>
          </a:p>
        </p:txBody>
      </p:sp>
      <p:sp>
        <p:nvSpPr>
          <p:cNvPr id="5" name="Footer Placeholder 4">
            <a:extLst>
              <a:ext uri="{FF2B5EF4-FFF2-40B4-BE49-F238E27FC236}">
                <a16:creationId xmlns:a16="http://schemas.microsoft.com/office/drawing/2014/main" id="{D33184D8-92D7-E5F6-409B-A190839DED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9669BE-B392-D5F6-6ABC-97E0BEA447B5}"/>
              </a:ext>
            </a:extLst>
          </p:cNvPr>
          <p:cNvSpPr>
            <a:spLocks noGrp="1"/>
          </p:cNvSpPr>
          <p:nvPr>
            <p:ph type="sldNum" sz="quarter" idx="12"/>
          </p:nvPr>
        </p:nvSpPr>
        <p:spPr/>
        <p:txBody>
          <a:bodyPr/>
          <a:lstStyle/>
          <a:p>
            <a:fld id="{8591FFB4-1291-8242-8828-894554A48755}" type="slidenum">
              <a:rPr lang="en-US" smtClean="0"/>
              <a:t>‹#›</a:t>
            </a:fld>
            <a:endParaRPr lang="en-US"/>
          </a:p>
        </p:txBody>
      </p:sp>
    </p:spTree>
    <p:extLst>
      <p:ext uri="{BB962C8B-B14F-4D97-AF65-F5344CB8AC3E}">
        <p14:creationId xmlns:p14="http://schemas.microsoft.com/office/powerpoint/2010/main" val="1424853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TITUS">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66058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7" name="hcSlideMaster.Title SlideHeader">
            <a:extLst>
              <a:ext uri="{FF2B5EF4-FFF2-40B4-BE49-F238E27FC236}">
                <a16:creationId xmlns:a16="http://schemas.microsoft.com/office/drawing/2014/main" id="{E217662E-EDDA-5D4A-5097-EF0912CA2207}"/>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3BFF5D4E-6B92-2025-9E76-C50D026E50BF}"/>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044859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7" name="hcSlideMaster.Title and ContentHeader">
            <a:extLst>
              <a:ext uri="{FF2B5EF4-FFF2-40B4-BE49-F238E27FC236}">
                <a16:creationId xmlns:a16="http://schemas.microsoft.com/office/drawing/2014/main" id="{7B85A0B8-AAF9-13C2-90BA-5A46CB78F9E4}"/>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176866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7" name="hcSlideMaster.Section HeaderHeader">
            <a:extLst>
              <a:ext uri="{FF2B5EF4-FFF2-40B4-BE49-F238E27FC236}">
                <a16:creationId xmlns:a16="http://schemas.microsoft.com/office/drawing/2014/main" id="{FD7C637C-DFAE-DF30-C168-2D875D0A9F52}"/>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1502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
        <p:nvSpPr>
          <p:cNvPr id="8" name="hcSlideMaster.Two ContentHeader">
            <a:extLst>
              <a:ext uri="{FF2B5EF4-FFF2-40B4-BE49-F238E27FC236}">
                <a16:creationId xmlns:a16="http://schemas.microsoft.com/office/drawing/2014/main" id="{AC3F5C86-EAB2-1839-0454-A688D4AC5CAA}"/>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904788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
        <p:nvSpPr>
          <p:cNvPr id="10" name="hcSlideMaster.ComparisonHeader">
            <a:extLst>
              <a:ext uri="{FF2B5EF4-FFF2-40B4-BE49-F238E27FC236}">
                <a16:creationId xmlns:a16="http://schemas.microsoft.com/office/drawing/2014/main" id="{3C44DDB6-B79E-1E9F-1132-AFADDA18BF3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9832361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
        <p:nvSpPr>
          <p:cNvPr id="6" name="hcSlideMaster.Title OnlyHeader">
            <a:extLst>
              <a:ext uri="{FF2B5EF4-FFF2-40B4-BE49-F238E27FC236}">
                <a16:creationId xmlns:a16="http://schemas.microsoft.com/office/drawing/2014/main" id="{D300E5A6-FBF1-B1A7-798C-85E90C84BCC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7316652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
        <p:nvSpPr>
          <p:cNvPr id="5" name="hcSlideMaster.BlankHeader">
            <a:extLst>
              <a:ext uri="{FF2B5EF4-FFF2-40B4-BE49-F238E27FC236}">
                <a16:creationId xmlns:a16="http://schemas.microsoft.com/office/drawing/2014/main" id="{F863F072-C9DD-EF35-8B94-CA0739968E9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0748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2E4AF-D742-1160-588A-A2EF4546E7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A111F-9D6A-0203-2451-39CEBAECFB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31CB64-6B6F-BFA0-E0E9-9FFACAA94E24}"/>
              </a:ext>
            </a:extLst>
          </p:cNvPr>
          <p:cNvSpPr>
            <a:spLocks noGrp="1"/>
          </p:cNvSpPr>
          <p:nvPr>
            <p:ph type="dt" sz="half" idx="10"/>
          </p:nvPr>
        </p:nvSpPr>
        <p:spPr/>
        <p:txBody>
          <a:bodyPr/>
          <a:lstStyle/>
          <a:p>
            <a:fld id="{6C5AB1D3-D034-1844-A6C6-E0BC2B3F5826}" type="datetimeFigureOut">
              <a:rPr lang="en-US" smtClean="0"/>
              <a:t>1/13/2025</a:t>
            </a:fld>
            <a:endParaRPr lang="en-US"/>
          </a:p>
        </p:txBody>
      </p:sp>
      <p:sp>
        <p:nvSpPr>
          <p:cNvPr id="5" name="Footer Placeholder 4">
            <a:extLst>
              <a:ext uri="{FF2B5EF4-FFF2-40B4-BE49-F238E27FC236}">
                <a16:creationId xmlns:a16="http://schemas.microsoft.com/office/drawing/2014/main" id="{199D0F16-FAB4-B353-86B2-2DE193E2E2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45553E-6E1E-DD80-3436-6D0F5B02ABCC}"/>
              </a:ext>
            </a:extLst>
          </p:cNvPr>
          <p:cNvSpPr>
            <a:spLocks noGrp="1"/>
          </p:cNvSpPr>
          <p:nvPr>
            <p:ph type="sldNum" sz="quarter" idx="12"/>
          </p:nvPr>
        </p:nvSpPr>
        <p:spPr/>
        <p:txBody>
          <a:bodyPr/>
          <a:lstStyle/>
          <a:p>
            <a:fld id="{8591FFB4-1291-8242-8828-894554A48755}" type="slidenum">
              <a:rPr lang="en-US" smtClean="0"/>
              <a:t>‹#›</a:t>
            </a:fld>
            <a:endParaRPr lang="en-US"/>
          </a:p>
        </p:txBody>
      </p:sp>
    </p:spTree>
    <p:extLst>
      <p:ext uri="{BB962C8B-B14F-4D97-AF65-F5344CB8AC3E}">
        <p14:creationId xmlns:p14="http://schemas.microsoft.com/office/powerpoint/2010/main" val="1333433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
        <p:nvSpPr>
          <p:cNvPr id="8" name="hcSlideMaster.Content with CaptionHeader">
            <a:extLst>
              <a:ext uri="{FF2B5EF4-FFF2-40B4-BE49-F238E27FC236}">
                <a16:creationId xmlns:a16="http://schemas.microsoft.com/office/drawing/2014/main" id="{037FF426-2AFA-88AA-8426-6E75E440E5A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1070706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
        <p:nvSpPr>
          <p:cNvPr id="8" name="hcSlideMaster.Picture with CaptionHeader">
            <a:extLst>
              <a:ext uri="{FF2B5EF4-FFF2-40B4-BE49-F238E27FC236}">
                <a16:creationId xmlns:a16="http://schemas.microsoft.com/office/drawing/2014/main" id="{59370A69-D690-D38D-8F20-ED892B9DF2D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36515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7" name="hcSlideMaster.Title and Vertical TextHeader">
            <a:extLst>
              <a:ext uri="{FF2B5EF4-FFF2-40B4-BE49-F238E27FC236}">
                <a16:creationId xmlns:a16="http://schemas.microsoft.com/office/drawing/2014/main" id="{9D59C298-F638-0841-FFE3-2A90A5E68F0A}"/>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5563902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7" name="hcSlideMaster.Vertical Title and TextHeader">
            <a:extLst>
              <a:ext uri="{FF2B5EF4-FFF2-40B4-BE49-F238E27FC236}">
                <a16:creationId xmlns:a16="http://schemas.microsoft.com/office/drawing/2014/main" id="{7B66E50F-9732-5B8D-6AEC-33DDBDA5FA54}"/>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5244278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2" name="Picture 1" descr="Network Technology Background">
            <a:extLst>
              <a:ext uri="{FF2B5EF4-FFF2-40B4-BE49-F238E27FC236}">
                <a16:creationId xmlns:a16="http://schemas.microsoft.com/office/drawing/2014/main" id="{315662CB-68F4-E4A3-9E94-059D64F6F7D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4082143" cy="6858000"/>
          </a:xfrm>
          <a:prstGeom prst="rect">
            <a:avLst/>
          </a:prstGeom>
        </p:spPr>
      </p:pic>
      <p:sp>
        <p:nvSpPr>
          <p:cNvPr id="4" name="hcSlideMaster.Section HeaderHeader">
            <a:extLst>
              <a:ext uri="{FF2B5EF4-FFF2-40B4-BE49-F238E27FC236}">
                <a16:creationId xmlns:a16="http://schemas.microsoft.com/office/drawing/2014/main" id="{D0CBB629-71D0-4975-B7EA-1AB6BA65FECB}"/>
              </a:ext>
            </a:extLst>
          </p:cNvPr>
          <p:cNvSpPr txBox="1"/>
          <p:nvPr userDrawn="1"/>
        </p:nvSpPr>
        <p:spPr>
          <a:xfrm>
            <a:off x="0" y="0"/>
            <a:ext cx="12192000" cy="0"/>
          </a:xfrm>
          <a:prstGeom prst="rect">
            <a:avLst/>
          </a:prstGeom>
          <a:noFill/>
        </p:spPr>
        <p:txBody>
          <a:bodyPr vert="horz" wrap="square" rtlCol="0">
            <a:noAutofit/>
          </a:bodyPr>
          <a:lstStyle/>
          <a:p>
            <a:endParaRPr lang="en-US"/>
          </a:p>
        </p:txBody>
      </p:sp>
      <p:sp>
        <p:nvSpPr>
          <p:cNvPr id="5" name="hcSection HeaderHeader">
            <a:extLst>
              <a:ext uri="{FF2B5EF4-FFF2-40B4-BE49-F238E27FC236}">
                <a16:creationId xmlns:a16="http://schemas.microsoft.com/office/drawing/2014/main" id="{C9F63A2E-CE0A-5CCC-1388-2440194E5DCC}"/>
              </a:ext>
            </a:extLst>
          </p:cNvPr>
          <p:cNvSpPr txBox="1"/>
          <p:nvPr userDrawn="1"/>
        </p:nvSpPr>
        <p:spPr>
          <a:xfrm>
            <a:off x="0" y="0"/>
            <a:ext cx="12192000" cy="0"/>
          </a:xfrm>
          <a:prstGeom prst="rect">
            <a:avLst/>
          </a:prstGeom>
          <a:noFill/>
        </p:spPr>
        <p:txBody>
          <a:bodyPr vert="horz" wrap="square" rtlCol="0">
            <a:noAutofit/>
          </a:bodyPr>
          <a:lstStyle/>
          <a:p>
            <a:endParaRPr lang="en-US"/>
          </a:p>
        </p:txBody>
      </p:sp>
      <p:sp>
        <p:nvSpPr>
          <p:cNvPr id="12" name="Slide Number Placeholder 4">
            <a:extLst>
              <a:ext uri="{FF2B5EF4-FFF2-40B4-BE49-F238E27FC236}">
                <a16:creationId xmlns:a16="http://schemas.microsoft.com/office/drawing/2014/main" id="{743D9C93-4116-8E43-D6D4-2310BBE74CF3}"/>
              </a:ext>
            </a:extLst>
          </p:cNvPr>
          <p:cNvSpPr>
            <a:spLocks noGrp="1"/>
          </p:cNvSpPr>
          <p:nvPr>
            <p:ph type="sldNum" sz="quarter" idx="12"/>
          </p:nvPr>
        </p:nvSpPr>
        <p:spPr>
          <a:xfrm>
            <a:off x="9526815" y="6355292"/>
            <a:ext cx="2411186" cy="365125"/>
          </a:xfrm>
        </p:spPr>
        <p:txBody>
          <a:bodyPr/>
          <a:lstStyle/>
          <a:p>
            <a:fld id="{F384092C-9B9C-9748-AC6A-F06C9D03AD52}" type="slidenum">
              <a:rPr lang="en-US" smtClean="0"/>
              <a:t>‹#›</a:t>
            </a:fld>
            <a:endParaRPr lang="en-US"/>
          </a:p>
        </p:txBody>
      </p:sp>
      <p:sp>
        <p:nvSpPr>
          <p:cNvPr id="6" name="Slide Number Placeholder 4">
            <a:extLst>
              <a:ext uri="{FF2B5EF4-FFF2-40B4-BE49-F238E27FC236}">
                <a16:creationId xmlns:a16="http://schemas.microsoft.com/office/drawing/2014/main" id="{396E577F-AB08-958F-7B3F-B2A73CBB0D5D}"/>
              </a:ext>
            </a:extLst>
          </p:cNvPr>
          <p:cNvSpPr txBox="1">
            <a:spLocks/>
          </p:cNvSpPr>
          <p:nvPr userDrawn="1"/>
        </p:nvSpPr>
        <p:spPr>
          <a:xfrm>
            <a:off x="609600" y="6355292"/>
            <a:ext cx="2411186" cy="365125"/>
          </a:xfrm>
          <a:prstGeom prst="rect">
            <a:avLst/>
          </a:prstGeom>
        </p:spPr>
        <p:txBody>
          <a:bodyPr vert="horz" lIns="91440" tIns="45720" rIns="91440" bIns="45720" rtlCol="0" anchor="ctr"/>
          <a:lstStyle>
            <a:defPPr>
              <a:defRPr lang="en-US"/>
            </a:defPPr>
            <a:lvl1pPr marL="0" algn="r" defTabSz="914400" rtl="0" eaLnBrk="1" latinLnBrk="0" hangingPunct="1">
              <a:defRPr sz="75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b="0">
                <a:solidFill>
                  <a:srgbClr val="92D050"/>
                </a:solidFill>
                <a:latin typeface="Open Sans Light" panose="020B0606030504020204" pitchFamily="34" charset="0"/>
                <a:ea typeface="Open Sans Light" panose="020B0606030504020204" pitchFamily="34" charset="0"/>
                <a:cs typeface="Open Sans Light" panose="020B0606030504020204" pitchFamily="34" charset="0"/>
              </a:rPr>
              <a:t>NAIRR Pilot</a:t>
            </a:r>
          </a:p>
        </p:txBody>
      </p:sp>
      <p:sp>
        <p:nvSpPr>
          <p:cNvPr id="3" name="Text Placeholder 2">
            <a:extLst>
              <a:ext uri="{FF2B5EF4-FFF2-40B4-BE49-F238E27FC236}">
                <a16:creationId xmlns:a16="http://schemas.microsoft.com/office/drawing/2014/main" id="{021517C3-4222-D8D4-6755-39835FE79DF3}"/>
              </a:ext>
            </a:extLst>
          </p:cNvPr>
          <p:cNvSpPr>
            <a:spLocks noGrp="1"/>
          </p:cNvSpPr>
          <p:nvPr>
            <p:ph idx="1"/>
          </p:nvPr>
        </p:nvSpPr>
        <p:spPr>
          <a:xfrm>
            <a:off x="4332513" y="780595"/>
            <a:ext cx="7119257" cy="52609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3">
            <a:extLst>
              <a:ext uri="{FF2B5EF4-FFF2-40B4-BE49-F238E27FC236}">
                <a16:creationId xmlns:a16="http://schemas.microsoft.com/office/drawing/2014/main" id="{E14A5BAA-B01E-4D86-A3E2-D7109A9E49B9}"/>
              </a:ext>
            </a:extLst>
          </p:cNvPr>
          <p:cNvSpPr>
            <a:spLocks noGrp="1"/>
          </p:cNvSpPr>
          <p:nvPr>
            <p:ph type="ctrTitle" hasCustomPrompt="1"/>
          </p:nvPr>
        </p:nvSpPr>
        <p:spPr>
          <a:xfrm>
            <a:off x="389903" y="654277"/>
            <a:ext cx="3302336" cy="3204134"/>
          </a:xfrm>
        </p:spPr>
        <p:txBody>
          <a:bodyPr anchor="b">
            <a:normAutofit/>
          </a:bodyPr>
          <a:lstStyle>
            <a:lvl1pPr>
              <a:defRPr sz="4400">
                <a:solidFill>
                  <a:schemeClr val="accent2"/>
                </a:solidFill>
              </a:defRPr>
            </a:lvl1pPr>
          </a:lstStyle>
          <a:p>
            <a:r>
              <a:rPr lang="en-US" sz="4800">
                <a:solidFill>
                  <a:schemeClr val="bg1"/>
                </a:solidFill>
              </a:rPr>
              <a:t>Click to Edit Title</a:t>
            </a:r>
          </a:p>
        </p:txBody>
      </p:sp>
    </p:spTree>
    <p:extLst>
      <p:ext uri="{BB962C8B-B14F-4D97-AF65-F5344CB8AC3E}">
        <p14:creationId xmlns:p14="http://schemas.microsoft.com/office/powerpoint/2010/main" val="18684375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pic>
        <p:nvPicPr>
          <p:cNvPr id="2" name="Picture 1" descr="Network Technology Background">
            <a:extLst>
              <a:ext uri="{FF2B5EF4-FFF2-40B4-BE49-F238E27FC236}">
                <a16:creationId xmlns:a16="http://schemas.microsoft.com/office/drawing/2014/main" id="{315662CB-68F4-E4A3-9E94-059D64F6F7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91999" cy="6858000"/>
          </a:xfrm>
          <a:prstGeom prst="rect">
            <a:avLst/>
          </a:prstGeom>
        </p:spPr>
      </p:pic>
      <p:sp>
        <p:nvSpPr>
          <p:cNvPr id="11" name="Rectangle 10">
            <a:extLst>
              <a:ext uri="{FF2B5EF4-FFF2-40B4-BE49-F238E27FC236}">
                <a16:creationId xmlns:a16="http://schemas.microsoft.com/office/drawing/2014/main" id="{6BDDF3E6-5CD0-D5E4-2816-BAA4B9FC982E}"/>
              </a:ext>
            </a:extLst>
          </p:cNvPr>
          <p:cNvSpPr/>
          <p:nvPr userDrawn="1"/>
        </p:nvSpPr>
        <p:spPr>
          <a:xfrm>
            <a:off x="9236" y="4365524"/>
            <a:ext cx="12192000" cy="249247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 name="hcSlideMaster.Section HeaderHeader">
            <a:extLst>
              <a:ext uri="{FF2B5EF4-FFF2-40B4-BE49-F238E27FC236}">
                <a16:creationId xmlns:a16="http://schemas.microsoft.com/office/drawing/2014/main" id="{D0CBB629-71D0-4975-B7EA-1AB6BA65FECB}"/>
              </a:ext>
            </a:extLst>
          </p:cNvPr>
          <p:cNvSpPr txBox="1"/>
          <p:nvPr userDrawn="1"/>
        </p:nvSpPr>
        <p:spPr>
          <a:xfrm>
            <a:off x="0" y="0"/>
            <a:ext cx="12192000" cy="0"/>
          </a:xfrm>
          <a:prstGeom prst="rect">
            <a:avLst/>
          </a:prstGeom>
          <a:noFill/>
        </p:spPr>
        <p:txBody>
          <a:bodyPr vert="horz" wrap="square" rtlCol="0">
            <a:noAutofit/>
          </a:bodyPr>
          <a:lstStyle/>
          <a:p>
            <a:endParaRPr lang="en-US"/>
          </a:p>
        </p:txBody>
      </p:sp>
      <p:sp>
        <p:nvSpPr>
          <p:cNvPr id="5" name="hcSection HeaderHeader">
            <a:extLst>
              <a:ext uri="{FF2B5EF4-FFF2-40B4-BE49-F238E27FC236}">
                <a16:creationId xmlns:a16="http://schemas.microsoft.com/office/drawing/2014/main" id="{C9F63A2E-CE0A-5CCC-1388-2440194E5DCC}"/>
              </a:ext>
            </a:extLst>
          </p:cNvPr>
          <p:cNvSpPr txBox="1"/>
          <p:nvPr userDrawn="1"/>
        </p:nvSpPr>
        <p:spPr>
          <a:xfrm>
            <a:off x="0" y="0"/>
            <a:ext cx="12192000" cy="0"/>
          </a:xfrm>
          <a:prstGeom prst="rect">
            <a:avLst/>
          </a:prstGeom>
          <a:noFill/>
        </p:spPr>
        <p:txBody>
          <a:bodyPr vert="horz" wrap="square" rtlCol="0">
            <a:noAutofit/>
          </a:bodyPr>
          <a:lstStyle/>
          <a:p>
            <a:endParaRPr lang="en-US"/>
          </a:p>
        </p:txBody>
      </p:sp>
      <p:sp>
        <p:nvSpPr>
          <p:cNvPr id="10" name="Text Placeholder 3">
            <a:extLst>
              <a:ext uri="{FF2B5EF4-FFF2-40B4-BE49-F238E27FC236}">
                <a16:creationId xmlns:a16="http://schemas.microsoft.com/office/drawing/2014/main" id="{7EFE4BF7-0A53-4778-5BE5-7F5DC1E8A138}"/>
              </a:ext>
            </a:extLst>
          </p:cNvPr>
          <p:cNvSpPr>
            <a:spLocks noGrp="1"/>
          </p:cNvSpPr>
          <p:nvPr>
            <p:ph type="body" sz="quarter" idx="10" hasCustomPrompt="1"/>
          </p:nvPr>
        </p:nvSpPr>
        <p:spPr>
          <a:xfrm>
            <a:off x="616521" y="5177420"/>
            <a:ext cx="9848088" cy="868680"/>
          </a:xfrm>
          <a:prstGeom prst="rect">
            <a:avLst/>
          </a:prstGeom>
        </p:spPr>
        <p:txBody>
          <a:bodyPr lIns="0" tIns="45720" rIns="0" bIns="45720" anchor="b">
            <a:noAutofit/>
          </a:bodyPr>
          <a:lstStyle>
            <a:lvl1pPr marL="0" indent="0">
              <a:buFontTx/>
              <a:buNone/>
              <a:defRPr sz="2800" b="0" i="0">
                <a:solidFill>
                  <a:schemeClr val="bg1">
                    <a:lumMod val="75000"/>
                  </a:schemeClr>
                </a:solidFill>
                <a:latin typeface="Open Sans Light" panose="020B0606030504020204" pitchFamily="34" charset="0"/>
                <a:ea typeface="Open Sans Light" panose="020B0606030504020204" pitchFamily="34" charset="0"/>
                <a:cs typeface="Open Sans Light" panose="020B0606030504020204" pitchFamily="34" charset="0"/>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a:t>Click to Edit Subtitle</a:t>
            </a:r>
          </a:p>
        </p:txBody>
      </p:sp>
      <p:sp>
        <p:nvSpPr>
          <p:cNvPr id="12" name="Slide Number Placeholder 4">
            <a:extLst>
              <a:ext uri="{FF2B5EF4-FFF2-40B4-BE49-F238E27FC236}">
                <a16:creationId xmlns:a16="http://schemas.microsoft.com/office/drawing/2014/main" id="{743D9C93-4116-8E43-D6D4-2310BBE74CF3}"/>
              </a:ext>
            </a:extLst>
          </p:cNvPr>
          <p:cNvSpPr>
            <a:spLocks noGrp="1"/>
          </p:cNvSpPr>
          <p:nvPr>
            <p:ph type="sldNum" sz="quarter" idx="12"/>
          </p:nvPr>
        </p:nvSpPr>
        <p:spPr>
          <a:xfrm>
            <a:off x="9526815" y="6355292"/>
            <a:ext cx="2411186" cy="365125"/>
          </a:xfrm>
        </p:spPr>
        <p:txBody>
          <a:bodyPr/>
          <a:lstStyle/>
          <a:p>
            <a:fld id="{F384092C-9B9C-9748-AC6A-F06C9D03AD52}" type="slidenum">
              <a:rPr lang="en-US" smtClean="0"/>
              <a:t>‹#›</a:t>
            </a:fld>
            <a:endParaRPr lang="en-US"/>
          </a:p>
        </p:txBody>
      </p:sp>
      <p:sp>
        <p:nvSpPr>
          <p:cNvPr id="14" name="Title 3">
            <a:extLst>
              <a:ext uri="{FF2B5EF4-FFF2-40B4-BE49-F238E27FC236}">
                <a16:creationId xmlns:a16="http://schemas.microsoft.com/office/drawing/2014/main" id="{7A48D5E3-C134-A893-E4A7-EA9DE35CCD6D}"/>
              </a:ext>
            </a:extLst>
          </p:cNvPr>
          <p:cNvSpPr>
            <a:spLocks noGrp="1"/>
          </p:cNvSpPr>
          <p:nvPr>
            <p:ph type="ctrTitle" hasCustomPrompt="1"/>
          </p:nvPr>
        </p:nvSpPr>
        <p:spPr>
          <a:xfrm>
            <a:off x="616521" y="1122363"/>
            <a:ext cx="4023360" cy="3204134"/>
          </a:xfrm>
        </p:spPr>
        <p:txBody>
          <a:bodyPr anchor="b">
            <a:normAutofit/>
          </a:bodyPr>
          <a:lstStyle>
            <a:lvl1pPr>
              <a:defRPr>
                <a:solidFill>
                  <a:schemeClr val="accent2"/>
                </a:solidFill>
              </a:defRPr>
            </a:lvl1pPr>
          </a:lstStyle>
          <a:p>
            <a:r>
              <a:rPr lang="en-US" sz="4800">
                <a:solidFill>
                  <a:schemeClr val="bg1"/>
                </a:solidFill>
              </a:rPr>
              <a:t>Click to Edit Title</a:t>
            </a:r>
          </a:p>
        </p:txBody>
      </p:sp>
      <p:sp>
        <p:nvSpPr>
          <p:cNvPr id="6" name="Slide Number Placeholder 4">
            <a:extLst>
              <a:ext uri="{FF2B5EF4-FFF2-40B4-BE49-F238E27FC236}">
                <a16:creationId xmlns:a16="http://schemas.microsoft.com/office/drawing/2014/main" id="{396E577F-AB08-958F-7B3F-B2A73CBB0D5D}"/>
              </a:ext>
            </a:extLst>
          </p:cNvPr>
          <p:cNvSpPr txBox="1">
            <a:spLocks/>
          </p:cNvSpPr>
          <p:nvPr userDrawn="1"/>
        </p:nvSpPr>
        <p:spPr>
          <a:xfrm>
            <a:off x="609600" y="6355292"/>
            <a:ext cx="2411186" cy="365125"/>
          </a:xfrm>
          <a:prstGeom prst="rect">
            <a:avLst/>
          </a:prstGeom>
        </p:spPr>
        <p:txBody>
          <a:bodyPr vert="horz" lIns="91440" tIns="45720" rIns="91440" bIns="45720" rtlCol="0" anchor="ctr"/>
          <a:lstStyle>
            <a:defPPr>
              <a:defRPr lang="en-US"/>
            </a:defPPr>
            <a:lvl1pPr marL="0" algn="r" defTabSz="914400" rtl="0" eaLnBrk="1" latinLnBrk="0" hangingPunct="1">
              <a:defRPr sz="75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b="0">
                <a:solidFill>
                  <a:srgbClr val="92D050"/>
                </a:solidFill>
                <a:latin typeface="Open Sans Light" panose="020B0606030504020204" pitchFamily="34" charset="0"/>
                <a:ea typeface="Open Sans Light" panose="020B0606030504020204" pitchFamily="34" charset="0"/>
                <a:cs typeface="Open Sans Light" panose="020B0606030504020204" pitchFamily="34" charset="0"/>
              </a:rPr>
              <a:t>NAIRR Pilot</a:t>
            </a:r>
          </a:p>
        </p:txBody>
      </p:sp>
    </p:spTree>
    <p:extLst>
      <p:ext uri="{BB962C8B-B14F-4D97-AF65-F5344CB8AC3E}">
        <p14:creationId xmlns:p14="http://schemas.microsoft.com/office/powerpoint/2010/main" val="2929497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Bullets@@TITU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5975" y="102907"/>
            <a:ext cx="10474900" cy="754343"/>
          </a:xfrm>
        </p:spPr>
        <p:txBody>
          <a:bodyPr anchor="ctr"/>
          <a:lstStyle>
            <a:lvl1pPr algn="l" defTabSz="914400" rtl="0" eaLnBrk="1" latinLnBrk="0" hangingPunct="1">
              <a:lnSpc>
                <a:spcPct val="90000"/>
              </a:lnSpc>
              <a:spcBef>
                <a:spcPct val="0"/>
              </a:spcBef>
              <a:buNone/>
              <a:defRPr lang="en-US" sz="3600" b="0" i="0" kern="1200" dirty="0">
                <a:solidFill>
                  <a:srgbClr val="005699"/>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r>
              <a:rPr lang="en-US"/>
              <a:t>Click to edit title style</a:t>
            </a:r>
          </a:p>
        </p:txBody>
      </p:sp>
      <p:sp>
        <p:nvSpPr>
          <p:cNvPr id="5" name="Slide Number Placeholder 4"/>
          <p:cNvSpPr>
            <a:spLocks noGrp="1"/>
          </p:cNvSpPr>
          <p:nvPr>
            <p:ph type="sldNum" sz="quarter" idx="12"/>
          </p:nvPr>
        </p:nvSpPr>
        <p:spPr>
          <a:xfrm>
            <a:off x="9526815" y="6355292"/>
            <a:ext cx="2411186" cy="365125"/>
          </a:xfrm>
        </p:spPr>
        <p:txBody>
          <a:bodyPr/>
          <a:lstStyle/>
          <a:p>
            <a:fld id="{F384092C-9B9C-9748-AC6A-F06C9D03AD52}" type="slidenum">
              <a:rPr lang="en-US" smtClean="0"/>
              <a:t>‹#›</a:t>
            </a:fld>
            <a:endParaRPr lang="en-US"/>
          </a:p>
        </p:txBody>
      </p:sp>
      <p:sp>
        <p:nvSpPr>
          <p:cNvPr id="7" name="Text Placeholder 6"/>
          <p:cNvSpPr>
            <a:spLocks noGrp="1"/>
          </p:cNvSpPr>
          <p:nvPr>
            <p:ph type="body" sz="quarter" idx="13" hasCustomPrompt="1"/>
          </p:nvPr>
        </p:nvSpPr>
        <p:spPr>
          <a:xfrm>
            <a:off x="603250" y="1397000"/>
            <a:ext cx="10699750" cy="4530990"/>
          </a:xfrm>
          <a:prstGeom prst="rect">
            <a:avLst/>
          </a:prstGeom>
        </p:spPr>
        <p:txBody>
          <a:bodyPr/>
          <a:lstStyle>
            <a:lvl1pPr>
              <a:spcAft>
                <a:spcPts val="0"/>
              </a:spcAft>
              <a:defRPr>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1pPr>
            <a:lvl2pPr marL="533393" indent="-342900">
              <a:spcAft>
                <a:spcPts val="0"/>
              </a:spcAft>
              <a:buFont typeface="Arial" panose="020B0604020202020204" pitchFamily="34" charset="0"/>
              <a:buChar char="•"/>
              <a:defRPr>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2pPr>
            <a:lvl3pPr marL="723885" indent="-342900">
              <a:spcAft>
                <a:spcPts val="0"/>
              </a:spcAft>
              <a:buFont typeface="Arial" panose="020B0604020202020204" pitchFamily="34" charset="0"/>
              <a:buChar char="•"/>
              <a:defRPr>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3pPr>
            <a:lvl4pPr marL="914378" indent="-342900">
              <a:spcAft>
                <a:spcPts val="0"/>
              </a:spcAft>
              <a:buFont typeface="Arial" panose="020B0604020202020204" pitchFamily="34" charset="0"/>
              <a:buChar char="•"/>
              <a:defRPr>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4pPr>
            <a:lvl5pPr marL="1104870" indent="-342900">
              <a:spcAft>
                <a:spcPts val="0"/>
              </a:spcAft>
              <a:buFont typeface="Arial" panose="020B0604020202020204" pitchFamily="34" charset="0"/>
              <a:buChar char="•"/>
              <a:defRPr>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445975" y="860908"/>
            <a:ext cx="1123183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F5E293D-84A8-DE4B-AEA5-5FC36490FA81}"/>
              </a:ext>
            </a:extLst>
          </p:cNvPr>
          <p:cNvSpPr txBox="1"/>
          <p:nvPr userDrawn="1"/>
        </p:nvSpPr>
        <p:spPr>
          <a:xfrm>
            <a:off x="1392226" y="-108858"/>
            <a:ext cx="0" cy="0"/>
          </a:xfrm>
          <a:prstGeom prst="rect">
            <a:avLst/>
          </a:prstGeom>
          <a:noFill/>
        </p:spPr>
        <p:txBody>
          <a:bodyPr wrap="none" rtlCol="0">
            <a:noAutofit/>
          </a:bodyPr>
          <a:lstStyle/>
          <a:p>
            <a:endParaRPr lang="en-US" sz="1500"/>
          </a:p>
        </p:txBody>
      </p:sp>
      <p:pic>
        <p:nvPicPr>
          <p:cNvPr id="8" name="Picture 7" descr="Network Technology Background">
            <a:extLst>
              <a:ext uri="{FF2B5EF4-FFF2-40B4-BE49-F238E27FC236}">
                <a16:creationId xmlns:a16="http://schemas.microsoft.com/office/drawing/2014/main" id="{F98F6079-FCE6-F009-2D46-C0E92506571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6269248"/>
            <a:ext cx="12275127" cy="606563"/>
          </a:xfrm>
          <a:prstGeom prst="rect">
            <a:avLst/>
          </a:prstGeom>
        </p:spPr>
      </p:pic>
      <p:sp>
        <p:nvSpPr>
          <p:cNvPr id="4" name="Slide Number Placeholder 4">
            <a:extLst>
              <a:ext uri="{FF2B5EF4-FFF2-40B4-BE49-F238E27FC236}">
                <a16:creationId xmlns:a16="http://schemas.microsoft.com/office/drawing/2014/main" id="{749CA3E5-D65D-C680-9164-18FAA3AFBDD2}"/>
              </a:ext>
            </a:extLst>
          </p:cNvPr>
          <p:cNvSpPr txBox="1">
            <a:spLocks/>
          </p:cNvSpPr>
          <p:nvPr userDrawn="1"/>
        </p:nvSpPr>
        <p:spPr>
          <a:xfrm>
            <a:off x="445975" y="6389968"/>
            <a:ext cx="2411186" cy="365125"/>
          </a:xfrm>
          <a:prstGeom prst="rect">
            <a:avLst/>
          </a:prstGeom>
        </p:spPr>
        <p:txBody>
          <a:bodyPr vert="horz" lIns="91440" tIns="45720" rIns="91440" bIns="45720" rtlCol="0" anchor="ctr"/>
          <a:lstStyle>
            <a:defPPr>
              <a:defRPr lang="en-US"/>
            </a:defPPr>
            <a:lvl1pPr marL="0" algn="r" defTabSz="914400" rtl="0" eaLnBrk="1" latinLnBrk="0" hangingPunct="1">
              <a:defRPr sz="75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b="0">
                <a:solidFill>
                  <a:srgbClr val="92D050"/>
                </a:solidFill>
                <a:latin typeface="Open Sans Light" panose="020B0606030504020204" pitchFamily="34" charset="0"/>
                <a:ea typeface="Open Sans Light" panose="020B0606030504020204" pitchFamily="34" charset="0"/>
                <a:cs typeface="Open Sans Light" panose="020B0606030504020204" pitchFamily="34" charset="0"/>
              </a:rPr>
              <a:t>NAIRR Pilot</a:t>
            </a:r>
          </a:p>
        </p:txBody>
      </p:sp>
    </p:spTree>
    <p:extLst>
      <p:ext uri="{BB962C8B-B14F-4D97-AF65-F5344CB8AC3E}">
        <p14:creationId xmlns:p14="http://schemas.microsoft.com/office/powerpoint/2010/main" val="943487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and Bullets@@TITU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5975" y="102907"/>
            <a:ext cx="10474900" cy="754343"/>
          </a:xfrm>
        </p:spPr>
        <p:txBody>
          <a:bodyPr anchor="ctr"/>
          <a:lstStyle>
            <a:lvl1pPr algn="l" defTabSz="914400" rtl="0" eaLnBrk="1" latinLnBrk="0" hangingPunct="1">
              <a:lnSpc>
                <a:spcPct val="90000"/>
              </a:lnSpc>
              <a:spcBef>
                <a:spcPct val="0"/>
              </a:spcBef>
              <a:buNone/>
              <a:defRPr lang="en-US" sz="3600" b="0" i="0" kern="1200" dirty="0">
                <a:solidFill>
                  <a:srgbClr val="005699"/>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r>
              <a:rPr lang="en-US"/>
              <a:t>Click to edit title style</a:t>
            </a:r>
          </a:p>
        </p:txBody>
      </p:sp>
      <p:sp>
        <p:nvSpPr>
          <p:cNvPr id="5" name="Slide Number Placeholder 4"/>
          <p:cNvSpPr>
            <a:spLocks noGrp="1"/>
          </p:cNvSpPr>
          <p:nvPr>
            <p:ph type="sldNum" sz="quarter" idx="12"/>
          </p:nvPr>
        </p:nvSpPr>
        <p:spPr>
          <a:xfrm>
            <a:off x="9526815" y="6355292"/>
            <a:ext cx="2411186" cy="365125"/>
          </a:xfrm>
        </p:spPr>
        <p:txBody>
          <a:bodyPr/>
          <a:lstStyle/>
          <a:p>
            <a:fld id="{F384092C-9B9C-9748-AC6A-F06C9D03AD52}" type="slidenum">
              <a:rPr lang="en-US" smtClean="0"/>
              <a:t>‹#›</a:t>
            </a:fld>
            <a:endParaRPr lang="en-US"/>
          </a:p>
        </p:txBody>
      </p:sp>
      <p:sp>
        <p:nvSpPr>
          <p:cNvPr id="7" name="Text Placeholder 6"/>
          <p:cNvSpPr>
            <a:spLocks noGrp="1"/>
          </p:cNvSpPr>
          <p:nvPr>
            <p:ph type="body" sz="quarter" idx="13" hasCustomPrompt="1"/>
          </p:nvPr>
        </p:nvSpPr>
        <p:spPr>
          <a:xfrm>
            <a:off x="603250" y="1397000"/>
            <a:ext cx="10699750" cy="4530990"/>
          </a:xfrm>
          <a:prstGeom prst="rect">
            <a:avLst/>
          </a:prstGeom>
        </p:spPr>
        <p:txBody>
          <a:bodyPr/>
          <a:lstStyle>
            <a:lvl1pPr>
              <a:spcAft>
                <a:spcPts val="0"/>
              </a:spcAft>
              <a:defRPr>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1pPr>
            <a:lvl2pPr marL="533393" indent="-342900">
              <a:spcAft>
                <a:spcPts val="0"/>
              </a:spcAft>
              <a:buFont typeface="Arial" panose="020B0604020202020204" pitchFamily="34" charset="0"/>
              <a:buChar char="•"/>
              <a:defRPr>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2pPr>
            <a:lvl3pPr marL="723885" indent="-342900">
              <a:spcAft>
                <a:spcPts val="0"/>
              </a:spcAft>
              <a:buFont typeface="Arial" panose="020B0604020202020204" pitchFamily="34" charset="0"/>
              <a:buChar char="•"/>
              <a:defRPr>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3pPr>
            <a:lvl4pPr marL="914378" indent="-342900">
              <a:spcAft>
                <a:spcPts val="0"/>
              </a:spcAft>
              <a:buFont typeface="Arial" panose="020B0604020202020204" pitchFamily="34" charset="0"/>
              <a:buChar char="•"/>
              <a:defRPr>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4pPr>
            <a:lvl5pPr marL="1104870" indent="-342900">
              <a:spcAft>
                <a:spcPts val="0"/>
              </a:spcAft>
              <a:buFont typeface="Arial" panose="020B0604020202020204" pitchFamily="34" charset="0"/>
              <a:buChar char="•"/>
              <a:defRPr>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445975" y="860908"/>
            <a:ext cx="1123183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F5E293D-84A8-DE4B-AEA5-5FC36490FA81}"/>
              </a:ext>
            </a:extLst>
          </p:cNvPr>
          <p:cNvSpPr txBox="1"/>
          <p:nvPr userDrawn="1"/>
        </p:nvSpPr>
        <p:spPr>
          <a:xfrm>
            <a:off x="1392226" y="-108858"/>
            <a:ext cx="0" cy="0"/>
          </a:xfrm>
          <a:prstGeom prst="rect">
            <a:avLst/>
          </a:prstGeom>
          <a:noFill/>
        </p:spPr>
        <p:txBody>
          <a:bodyPr wrap="none" rtlCol="0">
            <a:noAutofit/>
          </a:bodyPr>
          <a:lstStyle/>
          <a:p>
            <a:endParaRPr lang="en-US" sz="1500"/>
          </a:p>
        </p:txBody>
      </p:sp>
      <p:sp>
        <p:nvSpPr>
          <p:cNvPr id="4" name="Slide Number Placeholder 4">
            <a:extLst>
              <a:ext uri="{FF2B5EF4-FFF2-40B4-BE49-F238E27FC236}">
                <a16:creationId xmlns:a16="http://schemas.microsoft.com/office/drawing/2014/main" id="{749CA3E5-D65D-C680-9164-18FAA3AFBDD2}"/>
              </a:ext>
            </a:extLst>
          </p:cNvPr>
          <p:cNvSpPr txBox="1">
            <a:spLocks/>
          </p:cNvSpPr>
          <p:nvPr userDrawn="1"/>
        </p:nvSpPr>
        <p:spPr>
          <a:xfrm>
            <a:off x="445975" y="6389968"/>
            <a:ext cx="2411186" cy="365125"/>
          </a:xfrm>
          <a:prstGeom prst="rect">
            <a:avLst/>
          </a:prstGeom>
        </p:spPr>
        <p:txBody>
          <a:bodyPr vert="horz" lIns="91440" tIns="45720" rIns="91440" bIns="45720" rtlCol="0" anchor="ctr"/>
          <a:lstStyle>
            <a:defPPr>
              <a:defRPr lang="en-US"/>
            </a:defPPr>
            <a:lvl1pPr marL="0" algn="r" defTabSz="914400" rtl="0" eaLnBrk="1" latinLnBrk="0" hangingPunct="1">
              <a:defRPr sz="75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b="0">
                <a:solidFill>
                  <a:srgbClr val="92D050"/>
                </a:solidFill>
                <a:latin typeface="Open Sans Light" panose="020B0606030504020204" pitchFamily="34" charset="0"/>
                <a:ea typeface="Open Sans Light" panose="020B0606030504020204" pitchFamily="34" charset="0"/>
                <a:cs typeface="Open Sans Light" panose="020B0606030504020204" pitchFamily="34" charset="0"/>
              </a:rPr>
              <a:t>NAIRR Pilot</a:t>
            </a:r>
          </a:p>
        </p:txBody>
      </p:sp>
    </p:spTree>
    <p:extLst>
      <p:ext uri="{BB962C8B-B14F-4D97-AF65-F5344CB8AC3E}">
        <p14:creationId xmlns:p14="http://schemas.microsoft.com/office/powerpoint/2010/main" val="17403784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Bullets@@TITU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5975" y="102907"/>
            <a:ext cx="10474900" cy="754343"/>
          </a:xfrm>
        </p:spPr>
        <p:txBody>
          <a:bodyPr anchor="ctr"/>
          <a:lstStyle>
            <a:lvl1pPr algn="l" defTabSz="914400" rtl="0" eaLnBrk="1" latinLnBrk="0" hangingPunct="1">
              <a:lnSpc>
                <a:spcPct val="90000"/>
              </a:lnSpc>
              <a:spcBef>
                <a:spcPct val="0"/>
              </a:spcBef>
              <a:buNone/>
              <a:defRPr lang="en-US" sz="3600" b="0" i="0" kern="1200" dirty="0">
                <a:solidFill>
                  <a:srgbClr val="005699"/>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r>
              <a:rPr lang="en-US"/>
              <a:t>Click to edit title style</a:t>
            </a:r>
          </a:p>
        </p:txBody>
      </p:sp>
      <p:sp>
        <p:nvSpPr>
          <p:cNvPr id="5" name="Slide Number Placeholder 4"/>
          <p:cNvSpPr>
            <a:spLocks noGrp="1"/>
          </p:cNvSpPr>
          <p:nvPr>
            <p:ph type="sldNum" sz="quarter" idx="12"/>
          </p:nvPr>
        </p:nvSpPr>
        <p:spPr>
          <a:xfrm>
            <a:off x="9526815" y="6355292"/>
            <a:ext cx="2411186" cy="365125"/>
          </a:xfrm>
        </p:spPr>
        <p:txBody>
          <a:bodyPr/>
          <a:lstStyle/>
          <a:p>
            <a:fld id="{F384092C-9B9C-9748-AC6A-F06C9D03AD52}" type="slidenum">
              <a:rPr lang="en-US" smtClean="0"/>
              <a:t>‹#›</a:t>
            </a:fld>
            <a:endParaRPr lang="en-US"/>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445975" y="860908"/>
            <a:ext cx="1123183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F5E293D-84A8-DE4B-AEA5-5FC36490FA81}"/>
              </a:ext>
            </a:extLst>
          </p:cNvPr>
          <p:cNvSpPr txBox="1"/>
          <p:nvPr userDrawn="1"/>
        </p:nvSpPr>
        <p:spPr>
          <a:xfrm>
            <a:off x="1392226" y="-108858"/>
            <a:ext cx="0" cy="0"/>
          </a:xfrm>
          <a:prstGeom prst="rect">
            <a:avLst/>
          </a:prstGeom>
          <a:noFill/>
        </p:spPr>
        <p:txBody>
          <a:bodyPr wrap="none" rtlCol="0">
            <a:noAutofit/>
          </a:bodyPr>
          <a:lstStyle/>
          <a:p>
            <a:endParaRPr lang="en-US" sz="1500"/>
          </a:p>
        </p:txBody>
      </p:sp>
      <p:pic>
        <p:nvPicPr>
          <p:cNvPr id="8" name="Picture 7" descr="Network Technology Background">
            <a:extLst>
              <a:ext uri="{FF2B5EF4-FFF2-40B4-BE49-F238E27FC236}">
                <a16:creationId xmlns:a16="http://schemas.microsoft.com/office/drawing/2014/main" id="{F98F6079-FCE6-F009-2D46-C0E92506571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6269248"/>
            <a:ext cx="12275127" cy="606563"/>
          </a:xfrm>
          <a:prstGeom prst="rect">
            <a:avLst/>
          </a:prstGeom>
        </p:spPr>
      </p:pic>
      <p:sp>
        <p:nvSpPr>
          <p:cNvPr id="4" name="Slide Number Placeholder 4">
            <a:extLst>
              <a:ext uri="{FF2B5EF4-FFF2-40B4-BE49-F238E27FC236}">
                <a16:creationId xmlns:a16="http://schemas.microsoft.com/office/drawing/2014/main" id="{749CA3E5-D65D-C680-9164-18FAA3AFBDD2}"/>
              </a:ext>
            </a:extLst>
          </p:cNvPr>
          <p:cNvSpPr txBox="1">
            <a:spLocks/>
          </p:cNvSpPr>
          <p:nvPr userDrawn="1"/>
        </p:nvSpPr>
        <p:spPr>
          <a:xfrm>
            <a:off x="445975" y="6389968"/>
            <a:ext cx="2411186" cy="365125"/>
          </a:xfrm>
          <a:prstGeom prst="rect">
            <a:avLst/>
          </a:prstGeom>
        </p:spPr>
        <p:txBody>
          <a:bodyPr vert="horz" lIns="91440" tIns="45720" rIns="91440" bIns="45720" rtlCol="0" anchor="ctr"/>
          <a:lstStyle>
            <a:defPPr>
              <a:defRPr lang="en-US"/>
            </a:defPPr>
            <a:lvl1pPr marL="0" algn="r" defTabSz="914400" rtl="0" eaLnBrk="1" latinLnBrk="0" hangingPunct="1">
              <a:defRPr sz="75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b="0">
                <a:solidFill>
                  <a:srgbClr val="92D050"/>
                </a:solidFill>
                <a:latin typeface="Open Sans Light" panose="020B0606030504020204" pitchFamily="34" charset="0"/>
                <a:ea typeface="Open Sans Light" panose="020B0606030504020204" pitchFamily="34" charset="0"/>
                <a:cs typeface="Open Sans Light" panose="020B0606030504020204" pitchFamily="34" charset="0"/>
              </a:rPr>
              <a:t>NAIRR Pilot</a:t>
            </a:r>
          </a:p>
        </p:txBody>
      </p:sp>
    </p:spTree>
    <p:extLst>
      <p:ext uri="{BB962C8B-B14F-4D97-AF65-F5344CB8AC3E}">
        <p14:creationId xmlns:p14="http://schemas.microsoft.com/office/powerpoint/2010/main" val="4779225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pic>
        <p:nvPicPr>
          <p:cNvPr id="2" name="Picture 1" descr="Network Technology Background">
            <a:extLst>
              <a:ext uri="{FF2B5EF4-FFF2-40B4-BE49-F238E27FC236}">
                <a16:creationId xmlns:a16="http://schemas.microsoft.com/office/drawing/2014/main" id="{315662CB-68F4-E4A3-9E94-059D64F6F7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3" y="0"/>
            <a:ext cx="12191999" cy="6858000"/>
          </a:xfrm>
          <a:prstGeom prst="rect">
            <a:avLst/>
          </a:prstGeom>
        </p:spPr>
      </p:pic>
      <p:sp>
        <p:nvSpPr>
          <p:cNvPr id="11" name="Rectangle 10">
            <a:extLst>
              <a:ext uri="{FF2B5EF4-FFF2-40B4-BE49-F238E27FC236}">
                <a16:creationId xmlns:a16="http://schemas.microsoft.com/office/drawing/2014/main" id="{6BDDF3E6-5CD0-D5E4-2816-BAA4B9FC982E}"/>
              </a:ext>
            </a:extLst>
          </p:cNvPr>
          <p:cNvSpPr/>
          <p:nvPr userDrawn="1"/>
        </p:nvSpPr>
        <p:spPr>
          <a:xfrm>
            <a:off x="9236" y="4365524"/>
            <a:ext cx="12192000" cy="249247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 name="hcSlideMaster.Section HeaderHeader">
            <a:extLst>
              <a:ext uri="{FF2B5EF4-FFF2-40B4-BE49-F238E27FC236}">
                <a16:creationId xmlns:a16="http://schemas.microsoft.com/office/drawing/2014/main" id="{D0CBB629-71D0-4975-B7EA-1AB6BA65FECB}"/>
              </a:ext>
            </a:extLst>
          </p:cNvPr>
          <p:cNvSpPr txBox="1"/>
          <p:nvPr userDrawn="1"/>
        </p:nvSpPr>
        <p:spPr>
          <a:xfrm>
            <a:off x="0" y="0"/>
            <a:ext cx="12192000" cy="0"/>
          </a:xfrm>
          <a:prstGeom prst="rect">
            <a:avLst/>
          </a:prstGeom>
          <a:noFill/>
        </p:spPr>
        <p:txBody>
          <a:bodyPr vert="horz" wrap="square" rtlCol="0">
            <a:noAutofit/>
          </a:bodyPr>
          <a:lstStyle/>
          <a:p>
            <a:endParaRPr lang="en-US"/>
          </a:p>
        </p:txBody>
      </p:sp>
      <p:sp>
        <p:nvSpPr>
          <p:cNvPr id="5" name="hcSection HeaderHeader">
            <a:extLst>
              <a:ext uri="{FF2B5EF4-FFF2-40B4-BE49-F238E27FC236}">
                <a16:creationId xmlns:a16="http://schemas.microsoft.com/office/drawing/2014/main" id="{C9F63A2E-CE0A-5CCC-1388-2440194E5DCC}"/>
              </a:ext>
            </a:extLst>
          </p:cNvPr>
          <p:cNvSpPr txBox="1"/>
          <p:nvPr userDrawn="1"/>
        </p:nvSpPr>
        <p:spPr>
          <a:xfrm>
            <a:off x="0" y="0"/>
            <a:ext cx="12192000" cy="0"/>
          </a:xfrm>
          <a:prstGeom prst="rect">
            <a:avLst/>
          </a:prstGeom>
          <a:noFill/>
        </p:spPr>
        <p:txBody>
          <a:bodyPr vert="horz" wrap="square" rtlCol="0">
            <a:noAutofit/>
          </a:bodyPr>
          <a:lstStyle/>
          <a:p>
            <a:endParaRPr lang="en-US"/>
          </a:p>
        </p:txBody>
      </p:sp>
      <p:sp>
        <p:nvSpPr>
          <p:cNvPr id="10" name="Text Placeholder 3">
            <a:extLst>
              <a:ext uri="{FF2B5EF4-FFF2-40B4-BE49-F238E27FC236}">
                <a16:creationId xmlns:a16="http://schemas.microsoft.com/office/drawing/2014/main" id="{7EFE4BF7-0A53-4778-5BE5-7F5DC1E8A138}"/>
              </a:ext>
            </a:extLst>
          </p:cNvPr>
          <p:cNvSpPr>
            <a:spLocks noGrp="1"/>
          </p:cNvSpPr>
          <p:nvPr>
            <p:ph type="body" sz="quarter" idx="10" hasCustomPrompt="1"/>
          </p:nvPr>
        </p:nvSpPr>
        <p:spPr>
          <a:xfrm>
            <a:off x="616521" y="5177420"/>
            <a:ext cx="9848088" cy="868680"/>
          </a:xfrm>
          <a:prstGeom prst="rect">
            <a:avLst/>
          </a:prstGeom>
        </p:spPr>
        <p:txBody>
          <a:bodyPr lIns="0" tIns="45720" rIns="0" bIns="45720" anchor="b">
            <a:noAutofit/>
          </a:bodyPr>
          <a:lstStyle>
            <a:lvl1pPr marL="0" indent="0">
              <a:buFontTx/>
              <a:buNone/>
              <a:defRPr sz="2800" b="0" i="0">
                <a:solidFill>
                  <a:schemeClr val="bg1">
                    <a:lumMod val="75000"/>
                  </a:schemeClr>
                </a:solidFill>
                <a:latin typeface="Open Sans Light" panose="020B0606030504020204" pitchFamily="34" charset="0"/>
                <a:ea typeface="Open Sans Light" panose="020B0606030504020204" pitchFamily="34" charset="0"/>
                <a:cs typeface="Open Sans Light" panose="020B0606030504020204" pitchFamily="34" charset="0"/>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a:t>Click to Edit Subtitle</a:t>
            </a:r>
          </a:p>
        </p:txBody>
      </p:sp>
      <p:sp>
        <p:nvSpPr>
          <p:cNvPr id="12" name="Slide Number Placeholder 4">
            <a:extLst>
              <a:ext uri="{FF2B5EF4-FFF2-40B4-BE49-F238E27FC236}">
                <a16:creationId xmlns:a16="http://schemas.microsoft.com/office/drawing/2014/main" id="{743D9C93-4116-8E43-D6D4-2310BBE74CF3}"/>
              </a:ext>
            </a:extLst>
          </p:cNvPr>
          <p:cNvSpPr>
            <a:spLocks noGrp="1"/>
          </p:cNvSpPr>
          <p:nvPr>
            <p:ph type="sldNum" sz="quarter" idx="12"/>
          </p:nvPr>
        </p:nvSpPr>
        <p:spPr>
          <a:xfrm>
            <a:off x="9526815" y="6355292"/>
            <a:ext cx="2411186" cy="365125"/>
          </a:xfrm>
        </p:spPr>
        <p:txBody>
          <a:bodyPr/>
          <a:lstStyle/>
          <a:p>
            <a:fld id="{F384092C-9B9C-9748-AC6A-F06C9D03AD52}" type="slidenum">
              <a:rPr lang="en-US" smtClean="0"/>
              <a:t>‹#›</a:t>
            </a:fld>
            <a:endParaRPr lang="en-US"/>
          </a:p>
        </p:txBody>
      </p:sp>
      <p:sp>
        <p:nvSpPr>
          <p:cNvPr id="14" name="Title 3">
            <a:extLst>
              <a:ext uri="{FF2B5EF4-FFF2-40B4-BE49-F238E27FC236}">
                <a16:creationId xmlns:a16="http://schemas.microsoft.com/office/drawing/2014/main" id="{7A48D5E3-C134-A893-E4A7-EA9DE35CCD6D}"/>
              </a:ext>
            </a:extLst>
          </p:cNvPr>
          <p:cNvSpPr>
            <a:spLocks noGrp="1"/>
          </p:cNvSpPr>
          <p:nvPr>
            <p:ph type="ctrTitle" hasCustomPrompt="1"/>
          </p:nvPr>
        </p:nvSpPr>
        <p:spPr>
          <a:xfrm>
            <a:off x="616521" y="1122363"/>
            <a:ext cx="4023360" cy="3204134"/>
          </a:xfrm>
        </p:spPr>
        <p:txBody>
          <a:bodyPr anchor="b">
            <a:normAutofit/>
          </a:bodyPr>
          <a:lstStyle>
            <a:lvl1pPr>
              <a:defRPr>
                <a:solidFill>
                  <a:schemeClr val="accent2"/>
                </a:solidFill>
              </a:defRPr>
            </a:lvl1pPr>
          </a:lstStyle>
          <a:p>
            <a:r>
              <a:rPr lang="en-US" sz="4800">
                <a:solidFill>
                  <a:schemeClr val="bg1"/>
                </a:solidFill>
              </a:rPr>
              <a:t>Click to Edit Title</a:t>
            </a:r>
          </a:p>
        </p:txBody>
      </p:sp>
      <p:sp>
        <p:nvSpPr>
          <p:cNvPr id="6" name="Slide Number Placeholder 4">
            <a:extLst>
              <a:ext uri="{FF2B5EF4-FFF2-40B4-BE49-F238E27FC236}">
                <a16:creationId xmlns:a16="http://schemas.microsoft.com/office/drawing/2014/main" id="{396E577F-AB08-958F-7B3F-B2A73CBB0D5D}"/>
              </a:ext>
            </a:extLst>
          </p:cNvPr>
          <p:cNvSpPr txBox="1">
            <a:spLocks/>
          </p:cNvSpPr>
          <p:nvPr userDrawn="1"/>
        </p:nvSpPr>
        <p:spPr>
          <a:xfrm>
            <a:off x="609600" y="6355292"/>
            <a:ext cx="2411186" cy="365125"/>
          </a:xfrm>
          <a:prstGeom prst="rect">
            <a:avLst/>
          </a:prstGeom>
        </p:spPr>
        <p:txBody>
          <a:bodyPr vert="horz" lIns="91440" tIns="45720" rIns="91440" bIns="45720" rtlCol="0" anchor="ctr"/>
          <a:lstStyle>
            <a:defPPr>
              <a:defRPr lang="en-US"/>
            </a:defPPr>
            <a:lvl1pPr marL="0" algn="r" defTabSz="914400" rtl="0" eaLnBrk="1" latinLnBrk="0" hangingPunct="1">
              <a:defRPr sz="75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b="0">
                <a:solidFill>
                  <a:srgbClr val="92D050"/>
                </a:solidFill>
                <a:latin typeface="Open Sans Light" panose="020B0606030504020204" pitchFamily="34" charset="0"/>
                <a:ea typeface="Open Sans Light" panose="020B0606030504020204" pitchFamily="34" charset="0"/>
                <a:cs typeface="Open Sans Light" panose="020B0606030504020204" pitchFamily="34" charset="0"/>
              </a:rPr>
              <a:t>NAIRR Pilot</a:t>
            </a:r>
          </a:p>
        </p:txBody>
      </p:sp>
    </p:spTree>
    <p:extLst>
      <p:ext uri="{BB962C8B-B14F-4D97-AF65-F5344CB8AC3E}">
        <p14:creationId xmlns:p14="http://schemas.microsoft.com/office/powerpoint/2010/main" val="5948533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E3DB2-27F7-0B93-D02D-641D4AF164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3F228E-AE03-0D23-AB84-F9709BAFDA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58F5EB-E586-F0BA-241B-30A63199F862}"/>
              </a:ext>
            </a:extLst>
          </p:cNvPr>
          <p:cNvSpPr>
            <a:spLocks noGrp="1"/>
          </p:cNvSpPr>
          <p:nvPr>
            <p:ph type="dt" sz="half" idx="10"/>
          </p:nvPr>
        </p:nvSpPr>
        <p:spPr/>
        <p:txBody>
          <a:bodyPr/>
          <a:lstStyle/>
          <a:p>
            <a:fld id="{6C5AB1D3-D034-1844-A6C6-E0BC2B3F5826}" type="datetimeFigureOut">
              <a:rPr lang="en-US" smtClean="0"/>
              <a:t>1/13/2025</a:t>
            </a:fld>
            <a:endParaRPr lang="en-US"/>
          </a:p>
        </p:txBody>
      </p:sp>
      <p:sp>
        <p:nvSpPr>
          <p:cNvPr id="5" name="Footer Placeholder 4">
            <a:extLst>
              <a:ext uri="{FF2B5EF4-FFF2-40B4-BE49-F238E27FC236}">
                <a16:creationId xmlns:a16="http://schemas.microsoft.com/office/drawing/2014/main" id="{45EF8F65-CE21-BFC9-F709-91A820109A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2E82FF-3AB9-0B90-3868-20E0209D3E93}"/>
              </a:ext>
            </a:extLst>
          </p:cNvPr>
          <p:cNvSpPr>
            <a:spLocks noGrp="1"/>
          </p:cNvSpPr>
          <p:nvPr>
            <p:ph type="sldNum" sz="quarter" idx="12"/>
          </p:nvPr>
        </p:nvSpPr>
        <p:spPr/>
        <p:txBody>
          <a:bodyPr/>
          <a:lstStyle/>
          <a:p>
            <a:fld id="{8591FFB4-1291-8242-8828-894554A48755}" type="slidenum">
              <a:rPr lang="en-US" smtClean="0"/>
              <a:t>‹#›</a:t>
            </a:fld>
            <a:endParaRPr lang="en-US"/>
          </a:p>
        </p:txBody>
      </p:sp>
    </p:spTree>
    <p:extLst>
      <p:ext uri="{BB962C8B-B14F-4D97-AF65-F5344CB8AC3E}">
        <p14:creationId xmlns:p14="http://schemas.microsoft.com/office/powerpoint/2010/main" val="41170485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818C5F60-5F37-1F45-87B8-2E0D7D828B69}"/>
              </a:ext>
            </a:extLst>
          </p:cNvPr>
          <p:cNvSpPr>
            <a:spLocks noGrp="1"/>
          </p:cNvSpPr>
          <p:nvPr>
            <p:ph type="pic" sz="quarter" idx="13"/>
          </p:nvPr>
        </p:nvSpPr>
        <p:spPr>
          <a:xfrm>
            <a:off x="6934200" y="1600200"/>
            <a:ext cx="4689475" cy="4525963"/>
          </a:xfrm>
        </p:spPr>
        <p:txBody>
          <a:bodyPr/>
          <a:lstStyle/>
          <a:p>
            <a:endParaRPr lang="en-US"/>
          </a:p>
        </p:txBody>
      </p:sp>
    </p:spTree>
    <p:extLst>
      <p:ext uri="{BB962C8B-B14F-4D97-AF65-F5344CB8AC3E}">
        <p14:creationId xmlns:p14="http://schemas.microsoft.com/office/powerpoint/2010/main" val="18568989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TITUS">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82878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7" name="hcSlideMaster.Title SlideHeader">
            <a:extLst>
              <a:ext uri="{FF2B5EF4-FFF2-40B4-BE49-F238E27FC236}">
                <a16:creationId xmlns:a16="http://schemas.microsoft.com/office/drawing/2014/main" id="{E217662E-EDDA-5D4A-5097-EF0912CA2207}"/>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3BFF5D4E-6B92-2025-9E76-C50D026E50BF}"/>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2451473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7" name="hcSlideMaster.Title and ContentHeader">
            <a:extLst>
              <a:ext uri="{FF2B5EF4-FFF2-40B4-BE49-F238E27FC236}">
                <a16:creationId xmlns:a16="http://schemas.microsoft.com/office/drawing/2014/main" id="{7B85A0B8-AAF9-13C2-90BA-5A46CB78F9E4}"/>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6524857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7" name="hcSlideMaster.Section HeaderHeader">
            <a:extLst>
              <a:ext uri="{FF2B5EF4-FFF2-40B4-BE49-F238E27FC236}">
                <a16:creationId xmlns:a16="http://schemas.microsoft.com/office/drawing/2014/main" id="{FD7C637C-DFAE-DF30-C168-2D875D0A9F52}"/>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1617940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
        <p:nvSpPr>
          <p:cNvPr id="8" name="hcSlideMaster.Two ContentHeader">
            <a:extLst>
              <a:ext uri="{FF2B5EF4-FFF2-40B4-BE49-F238E27FC236}">
                <a16:creationId xmlns:a16="http://schemas.microsoft.com/office/drawing/2014/main" id="{AC3F5C86-EAB2-1839-0454-A688D4AC5CAA}"/>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9491233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
        <p:nvSpPr>
          <p:cNvPr id="10" name="hcSlideMaster.ComparisonHeader">
            <a:extLst>
              <a:ext uri="{FF2B5EF4-FFF2-40B4-BE49-F238E27FC236}">
                <a16:creationId xmlns:a16="http://schemas.microsoft.com/office/drawing/2014/main" id="{3C44DDB6-B79E-1E9F-1132-AFADDA18BF3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7835175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
        <p:nvSpPr>
          <p:cNvPr id="6" name="hcSlideMaster.Title OnlyHeader">
            <a:extLst>
              <a:ext uri="{FF2B5EF4-FFF2-40B4-BE49-F238E27FC236}">
                <a16:creationId xmlns:a16="http://schemas.microsoft.com/office/drawing/2014/main" id="{D300E5A6-FBF1-B1A7-798C-85E90C84BCC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3185215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
        <p:nvSpPr>
          <p:cNvPr id="5" name="hcSlideMaster.BlankHeader">
            <a:extLst>
              <a:ext uri="{FF2B5EF4-FFF2-40B4-BE49-F238E27FC236}">
                <a16:creationId xmlns:a16="http://schemas.microsoft.com/office/drawing/2014/main" id="{F863F072-C9DD-EF35-8B94-CA0739968E9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0558640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
        <p:nvSpPr>
          <p:cNvPr id="8" name="hcSlideMaster.Content with CaptionHeader">
            <a:extLst>
              <a:ext uri="{FF2B5EF4-FFF2-40B4-BE49-F238E27FC236}">
                <a16:creationId xmlns:a16="http://schemas.microsoft.com/office/drawing/2014/main" id="{037FF426-2AFA-88AA-8426-6E75E440E5A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73772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8047E-84E1-7B79-34A7-7EE6C9A1CA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B5FE43-2A56-523F-4DC8-B427DA875F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13C577-0FD4-BD13-8D7B-E21A915F70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29F62C-3671-139E-EB0F-1A1EB4668F88}"/>
              </a:ext>
            </a:extLst>
          </p:cNvPr>
          <p:cNvSpPr>
            <a:spLocks noGrp="1"/>
          </p:cNvSpPr>
          <p:nvPr>
            <p:ph type="dt" sz="half" idx="10"/>
          </p:nvPr>
        </p:nvSpPr>
        <p:spPr/>
        <p:txBody>
          <a:bodyPr/>
          <a:lstStyle/>
          <a:p>
            <a:fld id="{6C5AB1D3-D034-1844-A6C6-E0BC2B3F5826}" type="datetimeFigureOut">
              <a:rPr lang="en-US" smtClean="0"/>
              <a:t>1/13/2025</a:t>
            </a:fld>
            <a:endParaRPr lang="en-US"/>
          </a:p>
        </p:txBody>
      </p:sp>
      <p:sp>
        <p:nvSpPr>
          <p:cNvPr id="6" name="Footer Placeholder 5">
            <a:extLst>
              <a:ext uri="{FF2B5EF4-FFF2-40B4-BE49-F238E27FC236}">
                <a16:creationId xmlns:a16="http://schemas.microsoft.com/office/drawing/2014/main" id="{AC3F91BE-42C5-A5FC-4D06-891E70A5B9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09F9E7-4EB7-962C-C7F7-982CDFBE9AD5}"/>
              </a:ext>
            </a:extLst>
          </p:cNvPr>
          <p:cNvSpPr>
            <a:spLocks noGrp="1"/>
          </p:cNvSpPr>
          <p:nvPr>
            <p:ph type="sldNum" sz="quarter" idx="12"/>
          </p:nvPr>
        </p:nvSpPr>
        <p:spPr/>
        <p:txBody>
          <a:bodyPr/>
          <a:lstStyle/>
          <a:p>
            <a:fld id="{8591FFB4-1291-8242-8828-894554A48755}" type="slidenum">
              <a:rPr lang="en-US" smtClean="0"/>
              <a:t>‹#›</a:t>
            </a:fld>
            <a:endParaRPr lang="en-US"/>
          </a:p>
        </p:txBody>
      </p:sp>
    </p:spTree>
    <p:extLst>
      <p:ext uri="{BB962C8B-B14F-4D97-AF65-F5344CB8AC3E}">
        <p14:creationId xmlns:p14="http://schemas.microsoft.com/office/powerpoint/2010/main" val="34027972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
        <p:nvSpPr>
          <p:cNvPr id="8" name="hcSlideMaster.Picture with CaptionHeader">
            <a:extLst>
              <a:ext uri="{FF2B5EF4-FFF2-40B4-BE49-F238E27FC236}">
                <a16:creationId xmlns:a16="http://schemas.microsoft.com/office/drawing/2014/main" id="{59370A69-D690-D38D-8F20-ED892B9DF2D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2426935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7" name="hcSlideMaster.Title and Vertical TextHeader">
            <a:extLst>
              <a:ext uri="{FF2B5EF4-FFF2-40B4-BE49-F238E27FC236}">
                <a16:creationId xmlns:a16="http://schemas.microsoft.com/office/drawing/2014/main" id="{9D59C298-F638-0841-FFE3-2A90A5E68F0A}"/>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0520375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7" name="hcSlideMaster.Vertical Title and TextHeader">
            <a:extLst>
              <a:ext uri="{FF2B5EF4-FFF2-40B4-BE49-F238E27FC236}">
                <a16:creationId xmlns:a16="http://schemas.microsoft.com/office/drawing/2014/main" id="{7B66E50F-9732-5B8D-6AEC-33DDBDA5FA54}"/>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533526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2" name="Picture 1" descr="Network Technology Background">
            <a:extLst>
              <a:ext uri="{FF2B5EF4-FFF2-40B4-BE49-F238E27FC236}">
                <a16:creationId xmlns:a16="http://schemas.microsoft.com/office/drawing/2014/main" id="{315662CB-68F4-E4A3-9E94-059D64F6F7D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4082143" cy="6858000"/>
          </a:xfrm>
          <a:prstGeom prst="rect">
            <a:avLst/>
          </a:prstGeom>
        </p:spPr>
      </p:pic>
      <p:sp>
        <p:nvSpPr>
          <p:cNvPr id="4" name="hcSlideMaster.Section HeaderHeader">
            <a:extLst>
              <a:ext uri="{FF2B5EF4-FFF2-40B4-BE49-F238E27FC236}">
                <a16:creationId xmlns:a16="http://schemas.microsoft.com/office/drawing/2014/main" id="{D0CBB629-71D0-4975-B7EA-1AB6BA65FECB}"/>
              </a:ext>
            </a:extLst>
          </p:cNvPr>
          <p:cNvSpPr txBox="1"/>
          <p:nvPr userDrawn="1"/>
        </p:nvSpPr>
        <p:spPr>
          <a:xfrm>
            <a:off x="0" y="0"/>
            <a:ext cx="12192000" cy="0"/>
          </a:xfrm>
          <a:prstGeom prst="rect">
            <a:avLst/>
          </a:prstGeom>
          <a:noFill/>
        </p:spPr>
        <p:txBody>
          <a:bodyPr vert="horz" wrap="square" rtlCol="0">
            <a:noAutofit/>
          </a:bodyPr>
          <a:lstStyle/>
          <a:p>
            <a:endParaRPr lang="en-US"/>
          </a:p>
        </p:txBody>
      </p:sp>
      <p:sp>
        <p:nvSpPr>
          <p:cNvPr id="5" name="hcSection HeaderHeader">
            <a:extLst>
              <a:ext uri="{FF2B5EF4-FFF2-40B4-BE49-F238E27FC236}">
                <a16:creationId xmlns:a16="http://schemas.microsoft.com/office/drawing/2014/main" id="{C9F63A2E-CE0A-5CCC-1388-2440194E5DCC}"/>
              </a:ext>
            </a:extLst>
          </p:cNvPr>
          <p:cNvSpPr txBox="1"/>
          <p:nvPr userDrawn="1"/>
        </p:nvSpPr>
        <p:spPr>
          <a:xfrm>
            <a:off x="0" y="0"/>
            <a:ext cx="12192000" cy="0"/>
          </a:xfrm>
          <a:prstGeom prst="rect">
            <a:avLst/>
          </a:prstGeom>
          <a:noFill/>
        </p:spPr>
        <p:txBody>
          <a:bodyPr vert="horz" wrap="square" rtlCol="0">
            <a:noAutofit/>
          </a:bodyPr>
          <a:lstStyle/>
          <a:p>
            <a:endParaRPr lang="en-US"/>
          </a:p>
        </p:txBody>
      </p:sp>
      <p:sp>
        <p:nvSpPr>
          <p:cNvPr id="12" name="Slide Number Placeholder 4">
            <a:extLst>
              <a:ext uri="{FF2B5EF4-FFF2-40B4-BE49-F238E27FC236}">
                <a16:creationId xmlns:a16="http://schemas.microsoft.com/office/drawing/2014/main" id="{743D9C93-4116-8E43-D6D4-2310BBE74CF3}"/>
              </a:ext>
            </a:extLst>
          </p:cNvPr>
          <p:cNvSpPr>
            <a:spLocks noGrp="1"/>
          </p:cNvSpPr>
          <p:nvPr>
            <p:ph type="sldNum" sz="quarter" idx="12"/>
          </p:nvPr>
        </p:nvSpPr>
        <p:spPr>
          <a:xfrm>
            <a:off x="9526815" y="6355292"/>
            <a:ext cx="2411186" cy="365125"/>
          </a:xfrm>
        </p:spPr>
        <p:txBody>
          <a:bodyPr/>
          <a:lstStyle/>
          <a:p>
            <a:fld id="{F384092C-9B9C-9748-AC6A-F06C9D03AD52}" type="slidenum">
              <a:rPr lang="en-US" smtClean="0"/>
              <a:t>‹#›</a:t>
            </a:fld>
            <a:endParaRPr lang="en-US"/>
          </a:p>
        </p:txBody>
      </p:sp>
      <p:sp>
        <p:nvSpPr>
          <p:cNvPr id="6" name="Slide Number Placeholder 4">
            <a:extLst>
              <a:ext uri="{FF2B5EF4-FFF2-40B4-BE49-F238E27FC236}">
                <a16:creationId xmlns:a16="http://schemas.microsoft.com/office/drawing/2014/main" id="{396E577F-AB08-958F-7B3F-B2A73CBB0D5D}"/>
              </a:ext>
            </a:extLst>
          </p:cNvPr>
          <p:cNvSpPr txBox="1">
            <a:spLocks/>
          </p:cNvSpPr>
          <p:nvPr userDrawn="1"/>
        </p:nvSpPr>
        <p:spPr>
          <a:xfrm>
            <a:off x="609600" y="6355292"/>
            <a:ext cx="2411186" cy="365125"/>
          </a:xfrm>
          <a:prstGeom prst="rect">
            <a:avLst/>
          </a:prstGeom>
        </p:spPr>
        <p:txBody>
          <a:bodyPr vert="horz" lIns="91440" tIns="45720" rIns="91440" bIns="45720" rtlCol="0" anchor="ctr"/>
          <a:lstStyle>
            <a:defPPr>
              <a:defRPr lang="en-US"/>
            </a:defPPr>
            <a:lvl1pPr marL="0" algn="r" defTabSz="914400" rtl="0" eaLnBrk="1" latinLnBrk="0" hangingPunct="1">
              <a:defRPr sz="75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b="0">
                <a:solidFill>
                  <a:srgbClr val="92D050"/>
                </a:solidFill>
                <a:latin typeface="Open Sans Light" panose="020B0606030504020204" pitchFamily="34" charset="0"/>
                <a:ea typeface="Open Sans Light" panose="020B0606030504020204" pitchFamily="34" charset="0"/>
                <a:cs typeface="Open Sans Light" panose="020B0606030504020204" pitchFamily="34" charset="0"/>
              </a:rPr>
              <a:t>NAIRR Pilot</a:t>
            </a:r>
          </a:p>
        </p:txBody>
      </p:sp>
      <p:sp>
        <p:nvSpPr>
          <p:cNvPr id="3" name="Text Placeholder 2">
            <a:extLst>
              <a:ext uri="{FF2B5EF4-FFF2-40B4-BE49-F238E27FC236}">
                <a16:creationId xmlns:a16="http://schemas.microsoft.com/office/drawing/2014/main" id="{021517C3-4222-D8D4-6755-39835FE79DF3}"/>
              </a:ext>
            </a:extLst>
          </p:cNvPr>
          <p:cNvSpPr>
            <a:spLocks noGrp="1"/>
          </p:cNvSpPr>
          <p:nvPr>
            <p:ph idx="1"/>
          </p:nvPr>
        </p:nvSpPr>
        <p:spPr>
          <a:xfrm>
            <a:off x="4332513" y="780595"/>
            <a:ext cx="7119257" cy="52609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3">
            <a:extLst>
              <a:ext uri="{FF2B5EF4-FFF2-40B4-BE49-F238E27FC236}">
                <a16:creationId xmlns:a16="http://schemas.microsoft.com/office/drawing/2014/main" id="{E14A5BAA-B01E-4D86-A3E2-D7109A9E49B9}"/>
              </a:ext>
            </a:extLst>
          </p:cNvPr>
          <p:cNvSpPr>
            <a:spLocks noGrp="1"/>
          </p:cNvSpPr>
          <p:nvPr>
            <p:ph type="ctrTitle" hasCustomPrompt="1"/>
          </p:nvPr>
        </p:nvSpPr>
        <p:spPr>
          <a:xfrm>
            <a:off x="389903" y="654277"/>
            <a:ext cx="3302336" cy="3204134"/>
          </a:xfrm>
        </p:spPr>
        <p:txBody>
          <a:bodyPr anchor="b">
            <a:normAutofit/>
          </a:bodyPr>
          <a:lstStyle>
            <a:lvl1pPr>
              <a:defRPr sz="4400">
                <a:solidFill>
                  <a:schemeClr val="accent2"/>
                </a:solidFill>
              </a:defRPr>
            </a:lvl1pPr>
          </a:lstStyle>
          <a:p>
            <a:r>
              <a:rPr lang="en-US" sz="4800">
                <a:solidFill>
                  <a:schemeClr val="bg1"/>
                </a:solidFill>
              </a:rPr>
              <a:t>Click to Edit Title</a:t>
            </a:r>
          </a:p>
        </p:txBody>
      </p:sp>
    </p:spTree>
    <p:extLst>
      <p:ext uri="{BB962C8B-B14F-4D97-AF65-F5344CB8AC3E}">
        <p14:creationId xmlns:p14="http://schemas.microsoft.com/office/powerpoint/2010/main" val="41031082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and Bullets@@TITU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5975" y="102907"/>
            <a:ext cx="10474900" cy="754343"/>
          </a:xfrm>
        </p:spPr>
        <p:txBody>
          <a:bodyPr anchor="ctr"/>
          <a:lstStyle>
            <a:lvl1pPr algn="l" defTabSz="914400" rtl="0" eaLnBrk="1" latinLnBrk="0" hangingPunct="1">
              <a:lnSpc>
                <a:spcPct val="90000"/>
              </a:lnSpc>
              <a:spcBef>
                <a:spcPct val="0"/>
              </a:spcBef>
              <a:buNone/>
              <a:defRPr lang="en-US" sz="3600" b="0" i="0" kern="1200" dirty="0">
                <a:solidFill>
                  <a:srgbClr val="005699"/>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r>
              <a:rPr lang="en-US"/>
              <a:t>Click to edit title style</a:t>
            </a:r>
          </a:p>
        </p:txBody>
      </p:sp>
      <p:sp>
        <p:nvSpPr>
          <p:cNvPr id="5" name="Slide Number Placeholder 4"/>
          <p:cNvSpPr>
            <a:spLocks noGrp="1"/>
          </p:cNvSpPr>
          <p:nvPr>
            <p:ph type="sldNum" sz="quarter" idx="12"/>
          </p:nvPr>
        </p:nvSpPr>
        <p:spPr>
          <a:xfrm>
            <a:off x="9526815" y="6355292"/>
            <a:ext cx="2411186" cy="365125"/>
          </a:xfrm>
        </p:spPr>
        <p:txBody>
          <a:bodyPr/>
          <a:lstStyle/>
          <a:p>
            <a:fld id="{F384092C-9B9C-9748-AC6A-F06C9D03AD52}" type="slidenum">
              <a:rPr lang="en-US" smtClean="0"/>
              <a:t>‹#›</a:t>
            </a:fld>
            <a:endParaRPr lang="en-US"/>
          </a:p>
        </p:txBody>
      </p:sp>
      <p:sp>
        <p:nvSpPr>
          <p:cNvPr id="7" name="Text Placeholder 6"/>
          <p:cNvSpPr>
            <a:spLocks noGrp="1"/>
          </p:cNvSpPr>
          <p:nvPr>
            <p:ph type="body" sz="quarter" idx="13" hasCustomPrompt="1"/>
          </p:nvPr>
        </p:nvSpPr>
        <p:spPr>
          <a:xfrm>
            <a:off x="603250" y="1397000"/>
            <a:ext cx="10699750" cy="4530990"/>
          </a:xfrm>
          <a:prstGeom prst="rect">
            <a:avLst/>
          </a:prstGeom>
        </p:spPr>
        <p:txBody>
          <a:bodyPr/>
          <a:lstStyle>
            <a:lvl1pPr>
              <a:spcAft>
                <a:spcPts val="0"/>
              </a:spcAft>
              <a:defRPr>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1pPr>
            <a:lvl2pPr marL="533393" indent="-342900">
              <a:spcAft>
                <a:spcPts val="0"/>
              </a:spcAft>
              <a:buFont typeface="Arial" panose="020B0604020202020204" pitchFamily="34" charset="0"/>
              <a:buChar char="•"/>
              <a:defRPr>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2pPr>
            <a:lvl3pPr marL="723885" indent="-342900">
              <a:spcAft>
                <a:spcPts val="0"/>
              </a:spcAft>
              <a:buFont typeface="Arial" panose="020B0604020202020204" pitchFamily="34" charset="0"/>
              <a:buChar char="•"/>
              <a:defRPr>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3pPr>
            <a:lvl4pPr marL="914378" indent="-342900">
              <a:spcAft>
                <a:spcPts val="0"/>
              </a:spcAft>
              <a:buFont typeface="Arial" panose="020B0604020202020204" pitchFamily="34" charset="0"/>
              <a:buChar char="•"/>
              <a:defRPr>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4pPr>
            <a:lvl5pPr marL="1104870" indent="-342900">
              <a:spcAft>
                <a:spcPts val="0"/>
              </a:spcAft>
              <a:buFont typeface="Arial" panose="020B0604020202020204" pitchFamily="34" charset="0"/>
              <a:buChar char="•"/>
              <a:defRPr>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445975" y="860908"/>
            <a:ext cx="1123183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F5E293D-84A8-DE4B-AEA5-5FC36490FA81}"/>
              </a:ext>
            </a:extLst>
          </p:cNvPr>
          <p:cNvSpPr txBox="1"/>
          <p:nvPr userDrawn="1"/>
        </p:nvSpPr>
        <p:spPr>
          <a:xfrm>
            <a:off x="1392226" y="-108858"/>
            <a:ext cx="0" cy="0"/>
          </a:xfrm>
          <a:prstGeom prst="rect">
            <a:avLst/>
          </a:prstGeom>
          <a:noFill/>
        </p:spPr>
        <p:txBody>
          <a:bodyPr wrap="none" rtlCol="0">
            <a:noAutofit/>
          </a:bodyPr>
          <a:lstStyle/>
          <a:p>
            <a:endParaRPr lang="en-US" sz="1500"/>
          </a:p>
        </p:txBody>
      </p:sp>
      <p:pic>
        <p:nvPicPr>
          <p:cNvPr id="8" name="Picture 7" descr="Network Technology Background">
            <a:extLst>
              <a:ext uri="{FF2B5EF4-FFF2-40B4-BE49-F238E27FC236}">
                <a16:creationId xmlns:a16="http://schemas.microsoft.com/office/drawing/2014/main" id="{F98F6079-FCE6-F009-2D46-C0E92506571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6269248"/>
            <a:ext cx="12275127" cy="606563"/>
          </a:xfrm>
          <a:prstGeom prst="rect">
            <a:avLst/>
          </a:prstGeom>
        </p:spPr>
      </p:pic>
      <p:sp>
        <p:nvSpPr>
          <p:cNvPr id="4" name="Slide Number Placeholder 4">
            <a:extLst>
              <a:ext uri="{FF2B5EF4-FFF2-40B4-BE49-F238E27FC236}">
                <a16:creationId xmlns:a16="http://schemas.microsoft.com/office/drawing/2014/main" id="{749CA3E5-D65D-C680-9164-18FAA3AFBDD2}"/>
              </a:ext>
            </a:extLst>
          </p:cNvPr>
          <p:cNvSpPr txBox="1">
            <a:spLocks/>
          </p:cNvSpPr>
          <p:nvPr userDrawn="1"/>
        </p:nvSpPr>
        <p:spPr>
          <a:xfrm>
            <a:off x="445975" y="6389968"/>
            <a:ext cx="2411186" cy="365125"/>
          </a:xfrm>
          <a:prstGeom prst="rect">
            <a:avLst/>
          </a:prstGeom>
        </p:spPr>
        <p:txBody>
          <a:bodyPr vert="horz" lIns="91440" tIns="45720" rIns="91440" bIns="45720" rtlCol="0" anchor="ctr"/>
          <a:lstStyle>
            <a:defPPr>
              <a:defRPr lang="en-US"/>
            </a:defPPr>
            <a:lvl1pPr marL="0" algn="r" defTabSz="914400" rtl="0" eaLnBrk="1" latinLnBrk="0" hangingPunct="1">
              <a:defRPr sz="75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b="0">
                <a:solidFill>
                  <a:srgbClr val="92D050"/>
                </a:solidFill>
                <a:latin typeface="Open Sans Light" panose="020B0606030504020204" pitchFamily="34" charset="0"/>
                <a:ea typeface="Open Sans Light" panose="020B0606030504020204" pitchFamily="34" charset="0"/>
                <a:cs typeface="Open Sans Light" panose="020B0606030504020204" pitchFamily="34" charset="0"/>
              </a:rPr>
              <a:t>NAIRR Pilot</a:t>
            </a:r>
          </a:p>
        </p:txBody>
      </p:sp>
    </p:spTree>
    <p:extLst>
      <p:ext uri="{BB962C8B-B14F-4D97-AF65-F5344CB8AC3E}">
        <p14:creationId xmlns:p14="http://schemas.microsoft.com/office/powerpoint/2010/main" val="11557169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and Bullets@@TITU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5975" y="102907"/>
            <a:ext cx="10474900" cy="754343"/>
          </a:xfrm>
        </p:spPr>
        <p:txBody>
          <a:bodyPr anchor="ctr"/>
          <a:lstStyle>
            <a:lvl1pPr algn="l" defTabSz="914400" rtl="0" eaLnBrk="1" latinLnBrk="0" hangingPunct="1">
              <a:lnSpc>
                <a:spcPct val="90000"/>
              </a:lnSpc>
              <a:spcBef>
                <a:spcPct val="0"/>
              </a:spcBef>
              <a:buNone/>
              <a:defRPr lang="en-US" sz="3600" b="0" i="0" kern="1200" dirty="0">
                <a:solidFill>
                  <a:srgbClr val="005699"/>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r>
              <a:rPr lang="en-US"/>
              <a:t>Click to edit title style</a:t>
            </a:r>
          </a:p>
        </p:txBody>
      </p:sp>
      <p:sp>
        <p:nvSpPr>
          <p:cNvPr id="5" name="Slide Number Placeholder 4"/>
          <p:cNvSpPr>
            <a:spLocks noGrp="1"/>
          </p:cNvSpPr>
          <p:nvPr>
            <p:ph type="sldNum" sz="quarter" idx="12"/>
          </p:nvPr>
        </p:nvSpPr>
        <p:spPr>
          <a:xfrm>
            <a:off x="9526815" y="6355292"/>
            <a:ext cx="2411186" cy="365125"/>
          </a:xfrm>
        </p:spPr>
        <p:txBody>
          <a:bodyPr/>
          <a:lstStyle/>
          <a:p>
            <a:fld id="{F384092C-9B9C-9748-AC6A-F06C9D03AD52}" type="slidenum">
              <a:rPr lang="en-US" smtClean="0"/>
              <a:t>‹#›</a:t>
            </a:fld>
            <a:endParaRPr lang="en-US"/>
          </a:p>
        </p:txBody>
      </p:sp>
      <p:sp>
        <p:nvSpPr>
          <p:cNvPr id="7" name="Text Placeholder 6"/>
          <p:cNvSpPr>
            <a:spLocks noGrp="1"/>
          </p:cNvSpPr>
          <p:nvPr>
            <p:ph type="body" sz="quarter" idx="13" hasCustomPrompt="1"/>
          </p:nvPr>
        </p:nvSpPr>
        <p:spPr>
          <a:xfrm>
            <a:off x="603250" y="1397000"/>
            <a:ext cx="10699750" cy="4530990"/>
          </a:xfrm>
          <a:prstGeom prst="rect">
            <a:avLst/>
          </a:prstGeom>
        </p:spPr>
        <p:txBody>
          <a:bodyPr/>
          <a:lstStyle>
            <a:lvl1pPr>
              <a:spcAft>
                <a:spcPts val="0"/>
              </a:spcAft>
              <a:defRPr>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1pPr>
            <a:lvl2pPr marL="533393" indent="-342900">
              <a:spcAft>
                <a:spcPts val="0"/>
              </a:spcAft>
              <a:buFont typeface="Arial" panose="020B0604020202020204" pitchFamily="34" charset="0"/>
              <a:buChar char="•"/>
              <a:defRPr>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2pPr>
            <a:lvl3pPr marL="723885" indent="-342900">
              <a:spcAft>
                <a:spcPts val="0"/>
              </a:spcAft>
              <a:buFont typeface="Arial" panose="020B0604020202020204" pitchFamily="34" charset="0"/>
              <a:buChar char="•"/>
              <a:defRPr>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3pPr>
            <a:lvl4pPr marL="914378" indent="-342900">
              <a:spcAft>
                <a:spcPts val="0"/>
              </a:spcAft>
              <a:buFont typeface="Arial" panose="020B0604020202020204" pitchFamily="34" charset="0"/>
              <a:buChar char="•"/>
              <a:defRPr>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4pPr>
            <a:lvl5pPr marL="1104870" indent="-342900">
              <a:spcAft>
                <a:spcPts val="0"/>
              </a:spcAft>
              <a:buFont typeface="Arial" panose="020B0604020202020204" pitchFamily="34" charset="0"/>
              <a:buChar char="•"/>
              <a:defRPr>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445975" y="860908"/>
            <a:ext cx="1123183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F5E293D-84A8-DE4B-AEA5-5FC36490FA81}"/>
              </a:ext>
            </a:extLst>
          </p:cNvPr>
          <p:cNvSpPr txBox="1"/>
          <p:nvPr userDrawn="1"/>
        </p:nvSpPr>
        <p:spPr>
          <a:xfrm>
            <a:off x="1392226" y="-108858"/>
            <a:ext cx="0" cy="0"/>
          </a:xfrm>
          <a:prstGeom prst="rect">
            <a:avLst/>
          </a:prstGeom>
          <a:noFill/>
        </p:spPr>
        <p:txBody>
          <a:bodyPr wrap="none" rtlCol="0">
            <a:noAutofit/>
          </a:bodyPr>
          <a:lstStyle/>
          <a:p>
            <a:endParaRPr lang="en-US" sz="1500"/>
          </a:p>
        </p:txBody>
      </p:sp>
      <p:sp>
        <p:nvSpPr>
          <p:cNvPr id="4" name="Slide Number Placeholder 4">
            <a:extLst>
              <a:ext uri="{FF2B5EF4-FFF2-40B4-BE49-F238E27FC236}">
                <a16:creationId xmlns:a16="http://schemas.microsoft.com/office/drawing/2014/main" id="{749CA3E5-D65D-C680-9164-18FAA3AFBDD2}"/>
              </a:ext>
            </a:extLst>
          </p:cNvPr>
          <p:cNvSpPr txBox="1">
            <a:spLocks/>
          </p:cNvSpPr>
          <p:nvPr userDrawn="1"/>
        </p:nvSpPr>
        <p:spPr>
          <a:xfrm>
            <a:off x="445975" y="6389968"/>
            <a:ext cx="2411186" cy="365125"/>
          </a:xfrm>
          <a:prstGeom prst="rect">
            <a:avLst/>
          </a:prstGeom>
        </p:spPr>
        <p:txBody>
          <a:bodyPr vert="horz" lIns="91440" tIns="45720" rIns="91440" bIns="45720" rtlCol="0" anchor="ctr"/>
          <a:lstStyle>
            <a:defPPr>
              <a:defRPr lang="en-US"/>
            </a:defPPr>
            <a:lvl1pPr marL="0" algn="r" defTabSz="914400" rtl="0" eaLnBrk="1" latinLnBrk="0" hangingPunct="1">
              <a:defRPr sz="75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b="0">
                <a:solidFill>
                  <a:srgbClr val="92D050"/>
                </a:solidFill>
                <a:latin typeface="Open Sans Light" panose="020B0606030504020204" pitchFamily="34" charset="0"/>
                <a:ea typeface="Open Sans Light" panose="020B0606030504020204" pitchFamily="34" charset="0"/>
                <a:cs typeface="Open Sans Light" panose="020B0606030504020204" pitchFamily="34" charset="0"/>
              </a:rPr>
              <a:t>NAIRR Pilot</a:t>
            </a:r>
          </a:p>
        </p:txBody>
      </p:sp>
    </p:spTree>
    <p:extLst>
      <p:ext uri="{BB962C8B-B14F-4D97-AF65-F5344CB8AC3E}">
        <p14:creationId xmlns:p14="http://schemas.microsoft.com/office/powerpoint/2010/main" val="13517282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and Bullets@@TITU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5975" y="102907"/>
            <a:ext cx="10474900" cy="754343"/>
          </a:xfrm>
        </p:spPr>
        <p:txBody>
          <a:bodyPr anchor="ctr"/>
          <a:lstStyle>
            <a:lvl1pPr algn="l" defTabSz="914400" rtl="0" eaLnBrk="1" latinLnBrk="0" hangingPunct="1">
              <a:lnSpc>
                <a:spcPct val="90000"/>
              </a:lnSpc>
              <a:spcBef>
                <a:spcPct val="0"/>
              </a:spcBef>
              <a:buNone/>
              <a:defRPr lang="en-US" sz="3600" b="0" i="0" kern="1200" dirty="0">
                <a:solidFill>
                  <a:srgbClr val="005699"/>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r>
              <a:rPr lang="en-US"/>
              <a:t>Click to edit title style</a:t>
            </a:r>
          </a:p>
        </p:txBody>
      </p:sp>
      <p:sp>
        <p:nvSpPr>
          <p:cNvPr id="5" name="Slide Number Placeholder 4"/>
          <p:cNvSpPr>
            <a:spLocks noGrp="1"/>
          </p:cNvSpPr>
          <p:nvPr>
            <p:ph type="sldNum" sz="quarter" idx="12"/>
          </p:nvPr>
        </p:nvSpPr>
        <p:spPr>
          <a:xfrm>
            <a:off x="9526815" y="6355292"/>
            <a:ext cx="2411186" cy="365125"/>
          </a:xfrm>
        </p:spPr>
        <p:txBody>
          <a:bodyPr/>
          <a:lstStyle/>
          <a:p>
            <a:fld id="{F384092C-9B9C-9748-AC6A-F06C9D03AD52}" type="slidenum">
              <a:rPr lang="en-US" smtClean="0"/>
              <a:t>‹#›</a:t>
            </a:fld>
            <a:endParaRPr lang="en-US"/>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445975" y="860908"/>
            <a:ext cx="1123183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F5E293D-84A8-DE4B-AEA5-5FC36490FA81}"/>
              </a:ext>
            </a:extLst>
          </p:cNvPr>
          <p:cNvSpPr txBox="1"/>
          <p:nvPr userDrawn="1"/>
        </p:nvSpPr>
        <p:spPr>
          <a:xfrm>
            <a:off x="1392226" y="-108858"/>
            <a:ext cx="0" cy="0"/>
          </a:xfrm>
          <a:prstGeom prst="rect">
            <a:avLst/>
          </a:prstGeom>
          <a:noFill/>
        </p:spPr>
        <p:txBody>
          <a:bodyPr wrap="none" rtlCol="0">
            <a:noAutofit/>
          </a:bodyPr>
          <a:lstStyle/>
          <a:p>
            <a:endParaRPr lang="en-US" sz="1500"/>
          </a:p>
        </p:txBody>
      </p:sp>
      <p:pic>
        <p:nvPicPr>
          <p:cNvPr id="8" name="Picture 7" descr="Network Technology Background">
            <a:extLst>
              <a:ext uri="{FF2B5EF4-FFF2-40B4-BE49-F238E27FC236}">
                <a16:creationId xmlns:a16="http://schemas.microsoft.com/office/drawing/2014/main" id="{F98F6079-FCE6-F009-2D46-C0E92506571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6269248"/>
            <a:ext cx="12275127" cy="606563"/>
          </a:xfrm>
          <a:prstGeom prst="rect">
            <a:avLst/>
          </a:prstGeom>
        </p:spPr>
      </p:pic>
      <p:sp>
        <p:nvSpPr>
          <p:cNvPr id="4" name="Slide Number Placeholder 4">
            <a:extLst>
              <a:ext uri="{FF2B5EF4-FFF2-40B4-BE49-F238E27FC236}">
                <a16:creationId xmlns:a16="http://schemas.microsoft.com/office/drawing/2014/main" id="{749CA3E5-D65D-C680-9164-18FAA3AFBDD2}"/>
              </a:ext>
            </a:extLst>
          </p:cNvPr>
          <p:cNvSpPr txBox="1">
            <a:spLocks/>
          </p:cNvSpPr>
          <p:nvPr userDrawn="1"/>
        </p:nvSpPr>
        <p:spPr>
          <a:xfrm>
            <a:off x="445975" y="6389968"/>
            <a:ext cx="2411186" cy="365125"/>
          </a:xfrm>
          <a:prstGeom prst="rect">
            <a:avLst/>
          </a:prstGeom>
        </p:spPr>
        <p:txBody>
          <a:bodyPr vert="horz" lIns="91440" tIns="45720" rIns="91440" bIns="45720" rtlCol="0" anchor="ctr"/>
          <a:lstStyle>
            <a:defPPr>
              <a:defRPr lang="en-US"/>
            </a:defPPr>
            <a:lvl1pPr marL="0" algn="r" defTabSz="914400" rtl="0" eaLnBrk="1" latinLnBrk="0" hangingPunct="1">
              <a:defRPr sz="75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b="0">
                <a:solidFill>
                  <a:srgbClr val="92D050"/>
                </a:solidFill>
                <a:latin typeface="Open Sans Light" panose="020B0606030504020204" pitchFamily="34" charset="0"/>
                <a:ea typeface="Open Sans Light" panose="020B0606030504020204" pitchFamily="34" charset="0"/>
                <a:cs typeface="Open Sans Light" panose="020B0606030504020204" pitchFamily="34" charset="0"/>
              </a:rPr>
              <a:t>NAIRR Pilot</a:t>
            </a:r>
          </a:p>
        </p:txBody>
      </p:sp>
    </p:spTree>
    <p:extLst>
      <p:ext uri="{BB962C8B-B14F-4D97-AF65-F5344CB8AC3E}">
        <p14:creationId xmlns:p14="http://schemas.microsoft.com/office/powerpoint/2010/main" val="33685301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pic>
        <p:nvPicPr>
          <p:cNvPr id="2" name="Picture 1" descr="Network Technology Background">
            <a:extLst>
              <a:ext uri="{FF2B5EF4-FFF2-40B4-BE49-F238E27FC236}">
                <a16:creationId xmlns:a16="http://schemas.microsoft.com/office/drawing/2014/main" id="{315662CB-68F4-E4A3-9E94-059D64F6F7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91999" cy="6858000"/>
          </a:xfrm>
          <a:prstGeom prst="rect">
            <a:avLst/>
          </a:prstGeom>
        </p:spPr>
      </p:pic>
      <p:sp>
        <p:nvSpPr>
          <p:cNvPr id="11" name="Rectangle 10">
            <a:extLst>
              <a:ext uri="{FF2B5EF4-FFF2-40B4-BE49-F238E27FC236}">
                <a16:creationId xmlns:a16="http://schemas.microsoft.com/office/drawing/2014/main" id="{6BDDF3E6-5CD0-D5E4-2816-BAA4B9FC982E}"/>
              </a:ext>
            </a:extLst>
          </p:cNvPr>
          <p:cNvSpPr/>
          <p:nvPr userDrawn="1"/>
        </p:nvSpPr>
        <p:spPr>
          <a:xfrm>
            <a:off x="9236" y="4365524"/>
            <a:ext cx="12192000" cy="249247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 name="hcSlideMaster.Section HeaderHeader">
            <a:extLst>
              <a:ext uri="{FF2B5EF4-FFF2-40B4-BE49-F238E27FC236}">
                <a16:creationId xmlns:a16="http://schemas.microsoft.com/office/drawing/2014/main" id="{D0CBB629-71D0-4975-B7EA-1AB6BA65FECB}"/>
              </a:ext>
            </a:extLst>
          </p:cNvPr>
          <p:cNvSpPr txBox="1"/>
          <p:nvPr userDrawn="1"/>
        </p:nvSpPr>
        <p:spPr>
          <a:xfrm>
            <a:off x="0" y="0"/>
            <a:ext cx="12192000" cy="0"/>
          </a:xfrm>
          <a:prstGeom prst="rect">
            <a:avLst/>
          </a:prstGeom>
          <a:noFill/>
        </p:spPr>
        <p:txBody>
          <a:bodyPr vert="horz" wrap="square" rtlCol="0">
            <a:noAutofit/>
          </a:bodyPr>
          <a:lstStyle/>
          <a:p>
            <a:endParaRPr lang="en-US"/>
          </a:p>
        </p:txBody>
      </p:sp>
      <p:sp>
        <p:nvSpPr>
          <p:cNvPr id="5" name="hcSection HeaderHeader">
            <a:extLst>
              <a:ext uri="{FF2B5EF4-FFF2-40B4-BE49-F238E27FC236}">
                <a16:creationId xmlns:a16="http://schemas.microsoft.com/office/drawing/2014/main" id="{C9F63A2E-CE0A-5CCC-1388-2440194E5DCC}"/>
              </a:ext>
            </a:extLst>
          </p:cNvPr>
          <p:cNvSpPr txBox="1"/>
          <p:nvPr userDrawn="1"/>
        </p:nvSpPr>
        <p:spPr>
          <a:xfrm>
            <a:off x="0" y="0"/>
            <a:ext cx="12192000" cy="0"/>
          </a:xfrm>
          <a:prstGeom prst="rect">
            <a:avLst/>
          </a:prstGeom>
          <a:noFill/>
        </p:spPr>
        <p:txBody>
          <a:bodyPr vert="horz" wrap="square" rtlCol="0">
            <a:noAutofit/>
          </a:bodyPr>
          <a:lstStyle/>
          <a:p>
            <a:endParaRPr lang="en-US"/>
          </a:p>
        </p:txBody>
      </p:sp>
      <p:sp>
        <p:nvSpPr>
          <p:cNvPr id="10" name="Text Placeholder 3">
            <a:extLst>
              <a:ext uri="{FF2B5EF4-FFF2-40B4-BE49-F238E27FC236}">
                <a16:creationId xmlns:a16="http://schemas.microsoft.com/office/drawing/2014/main" id="{7EFE4BF7-0A53-4778-5BE5-7F5DC1E8A138}"/>
              </a:ext>
            </a:extLst>
          </p:cNvPr>
          <p:cNvSpPr>
            <a:spLocks noGrp="1"/>
          </p:cNvSpPr>
          <p:nvPr>
            <p:ph type="body" sz="quarter" idx="10" hasCustomPrompt="1"/>
          </p:nvPr>
        </p:nvSpPr>
        <p:spPr>
          <a:xfrm>
            <a:off x="616521" y="5177420"/>
            <a:ext cx="9848088" cy="868680"/>
          </a:xfrm>
          <a:prstGeom prst="rect">
            <a:avLst/>
          </a:prstGeom>
        </p:spPr>
        <p:txBody>
          <a:bodyPr lIns="0" tIns="45720" rIns="0" bIns="45720" anchor="b">
            <a:noAutofit/>
          </a:bodyPr>
          <a:lstStyle>
            <a:lvl1pPr marL="0" indent="0">
              <a:buFontTx/>
              <a:buNone/>
              <a:defRPr sz="2800" b="0" i="0">
                <a:solidFill>
                  <a:schemeClr val="bg1">
                    <a:lumMod val="75000"/>
                  </a:schemeClr>
                </a:solidFill>
                <a:latin typeface="Open Sans Light" panose="020B0606030504020204" pitchFamily="34" charset="0"/>
                <a:ea typeface="Open Sans Light" panose="020B0606030504020204" pitchFamily="34" charset="0"/>
                <a:cs typeface="Open Sans Light" panose="020B0606030504020204" pitchFamily="34" charset="0"/>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a:t>Click to Edit Subtitle</a:t>
            </a:r>
          </a:p>
        </p:txBody>
      </p:sp>
      <p:sp>
        <p:nvSpPr>
          <p:cNvPr id="12" name="Slide Number Placeholder 4">
            <a:extLst>
              <a:ext uri="{FF2B5EF4-FFF2-40B4-BE49-F238E27FC236}">
                <a16:creationId xmlns:a16="http://schemas.microsoft.com/office/drawing/2014/main" id="{743D9C93-4116-8E43-D6D4-2310BBE74CF3}"/>
              </a:ext>
            </a:extLst>
          </p:cNvPr>
          <p:cNvSpPr>
            <a:spLocks noGrp="1"/>
          </p:cNvSpPr>
          <p:nvPr>
            <p:ph type="sldNum" sz="quarter" idx="12"/>
          </p:nvPr>
        </p:nvSpPr>
        <p:spPr>
          <a:xfrm>
            <a:off x="9526815" y="6355292"/>
            <a:ext cx="2411186" cy="365125"/>
          </a:xfrm>
        </p:spPr>
        <p:txBody>
          <a:bodyPr/>
          <a:lstStyle/>
          <a:p>
            <a:fld id="{F384092C-9B9C-9748-AC6A-F06C9D03AD52}" type="slidenum">
              <a:rPr lang="en-US" smtClean="0"/>
              <a:t>‹#›</a:t>
            </a:fld>
            <a:endParaRPr lang="en-US"/>
          </a:p>
        </p:txBody>
      </p:sp>
      <p:sp>
        <p:nvSpPr>
          <p:cNvPr id="14" name="Title 3">
            <a:extLst>
              <a:ext uri="{FF2B5EF4-FFF2-40B4-BE49-F238E27FC236}">
                <a16:creationId xmlns:a16="http://schemas.microsoft.com/office/drawing/2014/main" id="{7A48D5E3-C134-A893-E4A7-EA9DE35CCD6D}"/>
              </a:ext>
            </a:extLst>
          </p:cNvPr>
          <p:cNvSpPr>
            <a:spLocks noGrp="1"/>
          </p:cNvSpPr>
          <p:nvPr>
            <p:ph type="ctrTitle" hasCustomPrompt="1"/>
          </p:nvPr>
        </p:nvSpPr>
        <p:spPr>
          <a:xfrm>
            <a:off x="616521" y="1122363"/>
            <a:ext cx="4023360" cy="3204134"/>
          </a:xfrm>
        </p:spPr>
        <p:txBody>
          <a:bodyPr anchor="b">
            <a:normAutofit/>
          </a:bodyPr>
          <a:lstStyle>
            <a:lvl1pPr>
              <a:defRPr>
                <a:solidFill>
                  <a:schemeClr val="accent2"/>
                </a:solidFill>
              </a:defRPr>
            </a:lvl1pPr>
          </a:lstStyle>
          <a:p>
            <a:r>
              <a:rPr lang="en-US" sz="4800">
                <a:solidFill>
                  <a:schemeClr val="bg1"/>
                </a:solidFill>
              </a:rPr>
              <a:t>Click to Edit Title</a:t>
            </a:r>
          </a:p>
        </p:txBody>
      </p:sp>
      <p:sp>
        <p:nvSpPr>
          <p:cNvPr id="6" name="Slide Number Placeholder 4">
            <a:extLst>
              <a:ext uri="{FF2B5EF4-FFF2-40B4-BE49-F238E27FC236}">
                <a16:creationId xmlns:a16="http://schemas.microsoft.com/office/drawing/2014/main" id="{396E577F-AB08-958F-7B3F-B2A73CBB0D5D}"/>
              </a:ext>
            </a:extLst>
          </p:cNvPr>
          <p:cNvSpPr txBox="1">
            <a:spLocks/>
          </p:cNvSpPr>
          <p:nvPr userDrawn="1"/>
        </p:nvSpPr>
        <p:spPr>
          <a:xfrm>
            <a:off x="609600" y="6355292"/>
            <a:ext cx="2411186" cy="365125"/>
          </a:xfrm>
          <a:prstGeom prst="rect">
            <a:avLst/>
          </a:prstGeom>
        </p:spPr>
        <p:txBody>
          <a:bodyPr vert="horz" lIns="91440" tIns="45720" rIns="91440" bIns="45720" rtlCol="0" anchor="ctr"/>
          <a:lstStyle>
            <a:defPPr>
              <a:defRPr lang="en-US"/>
            </a:defPPr>
            <a:lvl1pPr marL="0" algn="r" defTabSz="914400" rtl="0" eaLnBrk="1" latinLnBrk="0" hangingPunct="1">
              <a:defRPr sz="75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b="0">
                <a:solidFill>
                  <a:srgbClr val="92D050"/>
                </a:solidFill>
                <a:latin typeface="Open Sans Light" panose="020B0606030504020204" pitchFamily="34" charset="0"/>
                <a:ea typeface="Open Sans Light" panose="020B0606030504020204" pitchFamily="34" charset="0"/>
                <a:cs typeface="Open Sans Light" panose="020B0606030504020204" pitchFamily="34" charset="0"/>
              </a:rPr>
              <a:t>NAIRR Pilot</a:t>
            </a:r>
          </a:p>
        </p:txBody>
      </p:sp>
    </p:spTree>
    <p:extLst>
      <p:ext uri="{BB962C8B-B14F-4D97-AF65-F5344CB8AC3E}">
        <p14:creationId xmlns:p14="http://schemas.microsoft.com/office/powerpoint/2010/main" val="5948533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9016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77379E1-1906-473D-A41A-7A6382D51DF1}"/>
              </a:ext>
            </a:extLst>
          </p:cNvPr>
          <p:cNvSpPr>
            <a:spLocks noGrp="1"/>
          </p:cNvSpPr>
          <p:nvPr>
            <p:ph type="title"/>
          </p:nvPr>
        </p:nvSpPr>
        <p:spPr>
          <a:xfrm>
            <a:off x="3493699" y="342899"/>
            <a:ext cx="7307652" cy="628651"/>
          </a:xfrm>
          <a:prstGeom prst="rect">
            <a:avLst/>
          </a:prstGeom>
        </p:spPr>
        <p:txBody>
          <a:bodyPr anchor="b"/>
          <a:lstStyle>
            <a:lvl1pPr algn="l">
              <a:defRPr sz="3600">
                <a:solidFill>
                  <a:schemeClr val="accent3"/>
                </a:solidFill>
              </a:defRPr>
            </a:lvl1pPr>
          </a:lstStyle>
          <a:p>
            <a:r>
              <a:rPr lang="en-US"/>
              <a:t>Click to edit Master title</a:t>
            </a:r>
          </a:p>
        </p:txBody>
      </p:sp>
      <p:sp>
        <p:nvSpPr>
          <p:cNvPr id="11" name="Text Placeholder 10">
            <a:extLst>
              <a:ext uri="{FF2B5EF4-FFF2-40B4-BE49-F238E27FC236}">
                <a16:creationId xmlns:a16="http://schemas.microsoft.com/office/drawing/2014/main" id="{0DEA2010-E55E-4EC5-9E38-218F0637CA3F}"/>
              </a:ext>
            </a:extLst>
          </p:cNvPr>
          <p:cNvSpPr>
            <a:spLocks noGrp="1"/>
          </p:cNvSpPr>
          <p:nvPr>
            <p:ph type="body" sz="quarter" idx="10"/>
          </p:nvPr>
        </p:nvSpPr>
        <p:spPr>
          <a:xfrm>
            <a:off x="3493699" y="1069521"/>
            <a:ext cx="8136326" cy="5169354"/>
          </a:xfrm>
          <a:prstGeom prst="rect">
            <a:avLst/>
          </a:prstGeom>
        </p:spPr>
        <p:txBody>
          <a:bodyPr/>
          <a:lstStyle>
            <a:lvl1pPr marL="342900" indent="-342900">
              <a:lnSpc>
                <a:spcPct val="150000"/>
              </a:lnSpc>
              <a:buFont typeface="Wingdings" panose="05000000000000000000" pitchFamily="2" charset="2"/>
              <a:buChar char="§"/>
              <a:defRPr sz="1800">
                <a:solidFill>
                  <a:schemeClr val="tx1"/>
                </a:solidFill>
                <a:latin typeface="+mn-lt"/>
              </a:defRPr>
            </a:lvl1pPr>
            <a:lvl2pPr marL="685800" indent="-228600">
              <a:lnSpc>
                <a:spcPct val="150000"/>
              </a:lnSpc>
              <a:buFont typeface="Wingdings" panose="05000000000000000000" pitchFamily="2" charset="2"/>
              <a:buChar char="§"/>
              <a:defRPr sz="1800" b="0">
                <a:solidFill>
                  <a:schemeClr val="tx1"/>
                </a:solidFill>
                <a:latin typeface="+mn-lt"/>
              </a:defRPr>
            </a:lvl2pPr>
            <a:lvl3pPr marL="1143000" indent="-228600">
              <a:lnSpc>
                <a:spcPct val="150000"/>
              </a:lnSpc>
              <a:buFont typeface="Wingdings" panose="05000000000000000000" pitchFamily="2" charset="2"/>
              <a:buChar char="§"/>
              <a:defRPr sz="1800">
                <a:solidFill>
                  <a:schemeClr val="tx1"/>
                </a:solidFill>
                <a:latin typeface="+mn-lt"/>
              </a:defRPr>
            </a:lvl3pPr>
            <a:lvl4pPr marL="1600200" indent="-228600">
              <a:lnSpc>
                <a:spcPct val="150000"/>
              </a:lnSpc>
              <a:buFont typeface="Wingdings" panose="05000000000000000000" pitchFamily="2" charset="2"/>
              <a:buChar char="§"/>
              <a:defRPr sz="1800">
                <a:solidFill>
                  <a:schemeClr val="tx1"/>
                </a:solidFill>
                <a:latin typeface="+mn-lt"/>
              </a:defRPr>
            </a:lvl4pPr>
            <a:lvl5pPr marL="2057400" indent="-228600">
              <a:lnSpc>
                <a:spcPct val="150000"/>
              </a:lnSpc>
              <a:buFont typeface="Wingdings" panose="05000000000000000000" pitchFamily="2" charset="2"/>
              <a:buChar char="§"/>
              <a:defRPr sz="180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a:extLst>
              <a:ext uri="{FF2B5EF4-FFF2-40B4-BE49-F238E27FC236}">
                <a16:creationId xmlns:a16="http://schemas.microsoft.com/office/drawing/2014/main" id="{9D9B8581-8CF2-401F-9FDD-0BE9DF9EF9C0}"/>
              </a:ext>
            </a:extLst>
          </p:cNvPr>
          <p:cNvSpPr>
            <a:spLocks noGrp="1"/>
          </p:cNvSpPr>
          <p:nvPr>
            <p:ph type="body" sz="quarter" idx="11"/>
          </p:nvPr>
        </p:nvSpPr>
        <p:spPr>
          <a:xfrm>
            <a:off x="3493699" y="6369051"/>
            <a:ext cx="5108316" cy="292100"/>
          </a:xfrm>
          <a:prstGeom prst="rect">
            <a:avLst/>
          </a:prstGeom>
        </p:spPr>
        <p:txBody>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
        <p:nvSpPr>
          <p:cNvPr id="3" name="Picture Placeholder 2">
            <a:extLst>
              <a:ext uri="{FF2B5EF4-FFF2-40B4-BE49-F238E27FC236}">
                <a16:creationId xmlns:a16="http://schemas.microsoft.com/office/drawing/2014/main" id="{2072C077-2D95-4C9D-AF08-06B31D8AC507}"/>
              </a:ext>
            </a:extLst>
          </p:cNvPr>
          <p:cNvSpPr>
            <a:spLocks noGrp="1"/>
          </p:cNvSpPr>
          <p:nvPr>
            <p:ph type="pic" sz="quarter" idx="12"/>
          </p:nvPr>
        </p:nvSpPr>
        <p:spPr>
          <a:xfrm>
            <a:off x="638175" y="0"/>
            <a:ext cx="2295525" cy="6858000"/>
          </a:xfrm>
          <a:prstGeom prst="rect">
            <a:avLst/>
          </a:prstGeom>
          <a:effectLst>
            <a:outerShdw blurRad="50800" dist="38100" dir="2700000" algn="tl" rotWithShape="0">
              <a:prstClr val="black">
                <a:alpha val="40000"/>
              </a:prstClr>
            </a:outerShdw>
          </a:effectLst>
        </p:spPr>
        <p:txBody>
          <a:bodyPr/>
          <a:lstStyle>
            <a:lvl1pPr>
              <a:defRPr sz="2400">
                <a:solidFill>
                  <a:schemeClr val="bg1"/>
                </a:solidFill>
              </a:defRPr>
            </a:lvl1pPr>
          </a:lstStyle>
          <a:p>
            <a:endParaRPr lang="en-US"/>
          </a:p>
        </p:txBody>
      </p:sp>
      <p:sp>
        <p:nvSpPr>
          <p:cNvPr id="2" name="hcSlideMaster27.Title SlideHeader">
            <a:extLst>
              <a:ext uri="{FF2B5EF4-FFF2-40B4-BE49-F238E27FC236}">
                <a16:creationId xmlns:a16="http://schemas.microsoft.com/office/drawing/2014/main" id="{B1242922-2B91-70DA-6993-29E5797CD4C4}"/>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27490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C20EC-DAF3-A18B-D673-1EB783086C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805275-E4B2-2B21-7D22-C8CC97FE17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9B9067-DD70-6F26-425E-BD2CCC9A59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D4143D-F5A9-69F6-019C-34F84B2C5C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6D09D0-E9A0-0948-A4F0-1B964C7508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EC9C11-DD69-FDC8-CE7E-022F55F21F99}"/>
              </a:ext>
            </a:extLst>
          </p:cNvPr>
          <p:cNvSpPr>
            <a:spLocks noGrp="1"/>
          </p:cNvSpPr>
          <p:nvPr>
            <p:ph type="dt" sz="half" idx="10"/>
          </p:nvPr>
        </p:nvSpPr>
        <p:spPr/>
        <p:txBody>
          <a:bodyPr/>
          <a:lstStyle/>
          <a:p>
            <a:fld id="{6C5AB1D3-D034-1844-A6C6-E0BC2B3F5826}" type="datetimeFigureOut">
              <a:rPr lang="en-US" smtClean="0"/>
              <a:t>1/13/2025</a:t>
            </a:fld>
            <a:endParaRPr lang="en-US"/>
          </a:p>
        </p:txBody>
      </p:sp>
      <p:sp>
        <p:nvSpPr>
          <p:cNvPr id="8" name="Footer Placeholder 7">
            <a:extLst>
              <a:ext uri="{FF2B5EF4-FFF2-40B4-BE49-F238E27FC236}">
                <a16:creationId xmlns:a16="http://schemas.microsoft.com/office/drawing/2014/main" id="{F34ADE2B-ABC2-8CE2-7875-AF5AADF482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D4B3F3-748D-31D8-1DF4-8B4D03B5EEEE}"/>
              </a:ext>
            </a:extLst>
          </p:cNvPr>
          <p:cNvSpPr>
            <a:spLocks noGrp="1"/>
          </p:cNvSpPr>
          <p:nvPr>
            <p:ph type="sldNum" sz="quarter" idx="12"/>
          </p:nvPr>
        </p:nvSpPr>
        <p:spPr/>
        <p:txBody>
          <a:bodyPr/>
          <a:lstStyle/>
          <a:p>
            <a:fld id="{8591FFB4-1291-8242-8828-894554A48755}" type="slidenum">
              <a:rPr lang="en-US" smtClean="0"/>
              <a:t>‹#›</a:t>
            </a:fld>
            <a:endParaRPr lang="en-US"/>
          </a:p>
        </p:txBody>
      </p:sp>
    </p:spTree>
    <p:extLst>
      <p:ext uri="{BB962C8B-B14F-4D97-AF65-F5344CB8AC3E}">
        <p14:creationId xmlns:p14="http://schemas.microsoft.com/office/powerpoint/2010/main" val="16702325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77379E1-1906-473D-A41A-7A6382D51DF1}"/>
              </a:ext>
            </a:extLst>
          </p:cNvPr>
          <p:cNvSpPr>
            <a:spLocks noGrp="1"/>
          </p:cNvSpPr>
          <p:nvPr>
            <p:ph type="title"/>
          </p:nvPr>
        </p:nvSpPr>
        <p:spPr>
          <a:xfrm>
            <a:off x="987684" y="342899"/>
            <a:ext cx="9714754" cy="628651"/>
          </a:xfrm>
          <a:prstGeom prst="rect">
            <a:avLst/>
          </a:prstGeom>
        </p:spPr>
        <p:txBody>
          <a:bodyPr anchor="b"/>
          <a:lstStyle>
            <a:lvl1pPr algn="l">
              <a:defRPr sz="3600">
                <a:solidFill>
                  <a:schemeClr val="accent3"/>
                </a:solidFill>
              </a:defRPr>
            </a:lvl1pPr>
          </a:lstStyle>
          <a:p>
            <a:r>
              <a:rPr lang="en-US"/>
              <a:t>Click to edit Master title</a:t>
            </a:r>
          </a:p>
        </p:txBody>
      </p:sp>
      <p:sp>
        <p:nvSpPr>
          <p:cNvPr id="11" name="Text Placeholder 10">
            <a:extLst>
              <a:ext uri="{FF2B5EF4-FFF2-40B4-BE49-F238E27FC236}">
                <a16:creationId xmlns:a16="http://schemas.microsoft.com/office/drawing/2014/main" id="{0DEA2010-E55E-4EC5-9E38-218F0637CA3F}"/>
              </a:ext>
            </a:extLst>
          </p:cNvPr>
          <p:cNvSpPr>
            <a:spLocks noGrp="1"/>
          </p:cNvSpPr>
          <p:nvPr>
            <p:ph type="body" sz="quarter" idx="10"/>
          </p:nvPr>
        </p:nvSpPr>
        <p:spPr>
          <a:xfrm>
            <a:off x="987683" y="1069521"/>
            <a:ext cx="10816389" cy="5169354"/>
          </a:xfrm>
          <a:prstGeom prst="rect">
            <a:avLst/>
          </a:prstGeom>
        </p:spPr>
        <p:txBody>
          <a:bodyPr/>
          <a:lstStyle>
            <a:lvl1pPr marL="342900" indent="-342900">
              <a:lnSpc>
                <a:spcPct val="150000"/>
              </a:lnSpc>
              <a:buFont typeface="Wingdings" panose="05000000000000000000" pitchFamily="2" charset="2"/>
              <a:buChar char="§"/>
              <a:defRPr sz="1800">
                <a:solidFill>
                  <a:schemeClr val="tx1">
                    <a:lumMod val="75000"/>
                    <a:lumOff val="25000"/>
                  </a:schemeClr>
                </a:solidFill>
                <a:latin typeface="+mn-lt"/>
              </a:defRPr>
            </a:lvl1pPr>
            <a:lvl2pPr marL="685800" indent="-228600">
              <a:lnSpc>
                <a:spcPct val="150000"/>
              </a:lnSpc>
              <a:buFont typeface="Wingdings" panose="05000000000000000000" pitchFamily="2" charset="2"/>
              <a:buChar char="§"/>
              <a:defRPr sz="1800" b="0">
                <a:solidFill>
                  <a:schemeClr val="tx1">
                    <a:lumMod val="75000"/>
                    <a:lumOff val="25000"/>
                  </a:schemeClr>
                </a:solidFill>
                <a:latin typeface="+mn-lt"/>
              </a:defRPr>
            </a:lvl2pPr>
            <a:lvl3pPr marL="1143000" indent="-228600">
              <a:lnSpc>
                <a:spcPct val="150000"/>
              </a:lnSpc>
              <a:buFont typeface="Wingdings" panose="05000000000000000000" pitchFamily="2" charset="2"/>
              <a:buChar char="§"/>
              <a:defRPr sz="1800">
                <a:solidFill>
                  <a:schemeClr val="tx1">
                    <a:lumMod val="75000"/>
                    <a:lumOff val="25000"/>
                  </a:schemeClr>
                </a:solidFill>
                <a:latin typeface="+mn-lt"/>
              </a:defRPr>
            </a:lvl3pPr>
            <a:lvl4pPr marL="1600200" indent="-228600">
              <a:lnSpc>
                <a:spcPct val="150000"/>
              </a:lnSpc>
              <a:buFont typeface="Wingdings" panose="05000000000000000000" pitchFamily="2" charset="2"/>
              <a:buChar char="§"/>
              <a:defRPr sz="1800">
                <a:solidFill>
                  <a:schemeClr val="tx1">
                    <a:lumMod val="75000"/>
                    <a:lumOff val="25000"/>
                  </a:schemeClr>
                </a:solidFill>
                <a:latin typeface="+mn-lt"/>
              </a:defRPr>
            </a:lvl4pPr>
            <a:lvl5pPr marL="2057400" indent="-228600">
              <a:lnSpc>
                <a:spcPct val="150000"/>
              </a:lnSpc>
              <a:buFont typeface="Wingdings" panose="05000000000000000000" pitchFamily="2" charset="2"/>
              <a:buChar char="§"/>
              <a:defRPr sz="1800">
                <a:solidFill>
                  <a:schemeClr val="tx1">
                    <a:lumMod val="75000"/>
                    <a:lumOff val="2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a:extLst>
              <a:ext uri="{FF2B5EF4-FFF2-40B4-BE49-F238E27FC236}">
                <a16:creationId xmlns:a16="http://schemas.microsoft.com/office/drawing/2014/main" id="{9D9B8581-8CF2-401F-9FDD-0BE9DF9EF9C0}"/>
              </a:ext>
            </a:extLst>
          </p:cNvPr>
          <p:cNvSpPr>
            <a:spLocks noGrp="1"/>
          </p:cNvSpPr>
          <p:nvPr>
            <p:ph type="body" sz="quarter" idx="11"/>
          </p:nvPr>
        </p:nvSpPr>
        <p:spPr>
          <a:xfrm>
            <a:off x="987684" y="6369051"/>
            <a:ext cx="6790968" cy="292100"/>
          </a:xfrm>
          <a:prstGeom prst="rect">
            <a:avLst/>
          </a:prstGeom>
        </p:spPr>
        <p:txBody>
          <a:bodyPr/>
          <a:lstStyle>
            <a:lvl1pPr marL="0" indent="0">
              <a:buNone/>
              <a:defRPr sz="1400">
                <a:solidFill>
                  <a:schemeClr val="tx1">
                    <a:lumMod val="75000"/>
                    <a:lumOff val="25000"/>
                  </a:schemeClr>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Tree>
    <p:extLst>
      <p:ext uri="{BB962C8B-B14F-4D97-AF65-F5344CB8AC3E}">
        <p14:creationId xmlns:p14="http://schemas.microsoft.com/office/powerpoint/2010/main" val="306100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Slide@@TITU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4134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17AE7-AD32-914A-B8BF-9F5F84D34E66}"/>
              </a:ext>
            </a:extLst>
          </p:cNvPr>
          <p:cNvSpPr>
            <a:spLocks noGrp="1"/>
          </p:cNvSpPr>
          <p:nvPr>
            <p:ph type="title"/>
          </p:nvPr>
        </p:nvSpPr>
        <p:spPr>
          <a:xfrm>
            <a:off x="457200" y="467359"/>
            <a:ext cx="11277600" cy="128016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2E90B45-9271-8A42-B3AA-FCFDA2ED0C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E2DFA39-9DF7-924C-A73A-FBED4BF9CE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54FEB6-34C3-4946-8CFB-A4866D664359}"/>
              </a:ext>
            </a:extLst>
          </p:cNvPr>
          <p:cNvSpPr>
            <a:spLocks noGrp="1"/>
          </p:cNvSpPr>
          <p:nvPr>
            <p:ph type="sldNum" sz="quarter" idx="12"/>
          </p:nvPr>
        </p:nvSpPr>
        <p:spPr/>
        <p:txBody>
          <a:bodyPr/>
          <a:lstStyle/>
          <a:p>
            <a:fld id="{4710E8EA-57F6-764C-8914-AEEABF058192}" type="slidenum">
              <a:rPr lang="en-US" smtClean="0"/>
              <a:t>‹#›</a:t>
            </a:fld>
            <a:endParaRPr lang="en-US"/>
          </a:p>
        </p:txBody>
      </p:sp>
      <p:sp>
        <p:nvSpPr>
          <p:cNvPr id="4" name="hcSlideMaster.Title and ContentHeader">
            <a:extLst>
              <a:ext uri="{FF2B5EF4-FFF2-40B4-BE49-F238E27FC236}">
                <a16:creationId xmlns:a16="http://schemas.microsoft.com/office/drawing/2014/main" id="{8F0CC2EF-27C5-5F94-8E1C-4B5F7ACA3AA5}"/>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182879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A3385B3-53D8-6843-AFB2-C6EE0E1121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F5D051-85A9-5C4B-8A96-8E4FC4C5DECA}"/>
              </a:ext>
            </a:extLst>
          </p:cNvPr>
          <p:cNvSpPr>
            <a:spLocks noGrp="1"/>
          </p:cNvSpPr>
          <p:nvPr>
            <p:ph type="sldNum" sz="quarter" idx="12"/>
          </p:nvPr>
        </p:nvSpPr>
        <p:spPr/>
        <p:txBody>
          <a:bodyPr/>
          <a:lstStyle/>
          <a:p>
            <a:fld id="{4710E8EA-57F6-764C-8914-AEEABF058192}" type="slidenum">
              <a:rPr lang="en-US" smtClean="0"/>
              <a:t>‹#›</a:t>
            </a:fld>
            <a:endParaRPr lang="en-US"/>
          </a:p>
        </p:txBody>
      </p:sp>
      <p:sp>
        <p:nvSpPr>
          <p:cNvPr id="2" name="hcSlideMaster.BlankHeader">
            <a:extLst>
              <a:ext uri="{FF2B5EF4-FFF2-40B4-BE49-F238E27FC236}">
                <a16:creationId xmlns:a16="http://schemas.microsoft.com/office/drawing/2014/main" id="{1CAC76A1-93D6-1735-C211-A7E1A501DDF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9100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51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757BA-A41D-C92E-78C0-81A341BE8F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8BA710-D8E7-450B-1489-265618370BCE}"/>
              </a:ext>
            </a:extLst>
          </p:cNvPr>
          <p:cNvSpPr>
            <a:spLocks noGrp="1"/>
          </p:cNvSpPr>
          <p:nvPr>
            <p:ph type="dt" sz="half" idx="10"/>
          </p:nvPr>
        </p:nvSpPr>
        <p:spPr/>
        <p:txBody>
          <a:bodyPr/>
          <a:lstStyle/>
          <a:p>
            <a:fld id="{6C5AB1D3-D034-1844-A6C6-E0BC2B3F5826}" type="datetimeFigureOut">
              <a:rPr lang="en-US" smtClean="0"/>
              <a:t>1/13/2025</a:t>
            </a:fld>
            <a:endParaRPr lang="en-US"/>
          </a:p>
        </p:txBody>
      </p:sp>
      <p:sp>
        <p:nvSpPr>
          <p:cNvPr id="4" name="Footer Placeholder 3">
            <a:extLst>
              <a:ext uri="{FF2B5EF4-FFF2-40B4-BE49-F238E27FC236}">
                <a16:creationId xmlns:a16="http://schemas.microsoft.com/office/drawing/2014/main" id="{32DDD931-1812-CECE-88C0-F8F49F1BEE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2D6AF8-36CA-D171-73F3-211601BC6CE2}"/>
              </a:ext>
            </a:extLst>
          </p:cNvPr>
          <p:cNvSpPr>
            <a:spLocks noGrp="1"/>
          </p:cNvSpPr>
          <p:nvPr>
            <p:ph type="sldNum" sz="quarter" idx="12"/>
          </p:nvPr>
        </p:nvSpPr>
        <p:spPr/>
        <p:txBody>
          <a:bodyPr/>
          <a:lstStyle/>
          <a:p>
            <a:fld id="{8591FFB4-1291-8242-8828-894554A48755}" type="slidenum">
              <a:rPr lang="en-US" smtClean="0"/>
              <a:t>‹#›</a:t>
            </a:fld>
            <a:endParaRPr lang="en-US"/>
          </a:p>
        </p:txBody>
      </p:sp>
    </p:spTree>
    <p:extLst>
      <p:ext uri="{BB962C8B-B14F-4D97-AF65-F5344CB8AC3E}">
        <p14:creationId xmlns:p14="http://schemas.microsoft.com/office/powerpoint/2010/main" val="2884277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EC6DDD-252D-04FA-AE02-64938708543C}"/>
              </a:ext>
            </a:extLst>
          </p:cNvPr>
          <p:cNvSpPr>
            <a:spLocks noGrp="1"/>
          </p:cNvSpPr>
          <p:nvPr>
            <p:ph type="dt" sz="half" idx="10"/>
          </p:nvPr>
        </p:nvSpPr>
        <p:spPr/>
        <p:txBody>
          <a:bodyPr/>
          <a:lstStyle/>
          <a:p>
            <a:fld id="{6C5AB1D3-D034-1844-A6C6-E0BC2B3F5826}" type="datetimeFigureOut">
              <a:rPr lang="en-US" smtClean="0"/>
              <a:t>1/13/2025</a:t>
            </a:fld>
            <a:endParaRPr lang="en-US"/>
          </a:p>
        </p:txBody>
      </p:sp>
      <p:sp>
        <p:nvSpPr>
          <p:cNvPr id="3" name="Footer Placeholder 2">
            <a:extLst>
              <a:ext uri="{FF2B5EF4-FFF2-40B4-BE49-F238E27FC236}">
                <a16:creationId xmlns:a16="http://schemas.microsoft.com/office/drawing/2014/main" id="{59D85A85-B974-A44E-F92B-52D11908EC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811861-D3BB-F8C6-FFF3-5505537A6F9C}"/>
              </a:ext>
            </a:extLst>
          </p:cNvPr>
          <p:cNvSpPr>
            <a:spLocks noGrp="1"/>
          </p:cNvSpPr>
          <p:nvPr>
            <p:ph type="sldNum" sz="quarter" idx="12"/>
          </p:nvPr>
        </p:nvSpPr>
        <p:spPr/>
        <p:txBody>
          <a:bodyPr/>
          <a:lstStyle/>
          <a:p>
            <a:fld id="{8591FFB4-1291-8242-8828-894554A48755}" type="slidenum">
              <a:rPr lang="en-US" smtClean="0"/>
              <a:t>‹#›</a:t>
            </a:fld>
            <a:endParaRPr lang="en-US"/>
          </a:p>
        </p:txBody>
      </p:sp>
    </p:spTree>
    <p:extLst>
      <p:ext uri="{BB962C8B-B14F-4D97-AF65-F5344CB8AC3E}">
        <p14:creationId xmlns:p14="http://schemas.microsoft.com/office/powerpoint/2010/main" val="333875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55573-4F2C-D219-FCD8-A523725E97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357DD8-5133-03C0-CE29-26C7FF5EA0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046FFC-70EB-7AD1-D28E-C12D030EF2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A974AE-10A5-EAAD-5662-5817E9F7C41A}"/>
              </a:ext>
            </a:extLst>
          </p:cNvPr>
          <p:cNvSpPr>
            <a:spLocks noGrp="1"/>
          </p:cNvSpPr>
          <p:nvPr>
            <p:ph type="dt" sz="half" idx="10"/>
          </p:nvPr>
        </p:nvSpPr>
        <p:spPr/>
        <p:txBody>
          <a:bodyPr/>
          <a:lstStyle/>
          <a:p>
            <a:fld id="{6C5AB1D3-D034-1844-A6C6-E0BC2B3F5826}" type="datetimeFigureOut">
              <a:rPr lang="en-US" smtClean="0"/>
              <a:t>1/13/2025</a:t>
            </a:fld>
            <a:endParaRPr lang="en-US"/>
          </a:p>
        </p:txBody>
      </p:sp>
      <p:sp>
        <p:nvSpPr>
          <p:cNvPr id="6" name="Footer Placeholder 5">
            <a:extLst>
              <a:ext uri="{FF2B5EF4-FFF2-40B4-BE49-F238E27FC236}">
                <a16:creationId xmlns:a16="http://schemas.microsoft.com/office/drawing/2014/main" id="{276A444C-C1D3-3948-E5ED-BA5FCDBE1D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97D48B-28CE-4C7D-1EE0-7D4C8EC6807D}"/>
              </a:ext>
            </a:extLst>
          </p:cNvPr>
          <p:cNvSpPr>
            <a:spLocks noGrp="1"/>
          </p:cNvSpPr>
          <p:nvPr>
            <p:ph type="sldNum" sz="quarter" idx="12"/>
          </p:nvPr>
        </p:nvSpPr>
        <p:spPr/>
        <p:txBody>
          <a:bodyPr/>
          <a:lstStyle/>
          <a:p>
            <a:fld id="{8591FFB4-1291-8242-8828-894554A48755}" type="slidenum">
              <a:rPr lang="en-US" smtClean="0"/>
              <a:t>‹#›</a:t>
            </a:fld>
            <a:endParaRPr lang="en-US"/>
          </a:p>
        </p:txBody>
      </p:sp>
    </p:spTree>
    <p:extLst>
      <p:ext uri="{BB962C8B-B14F-4D97-AF65-F5344CB8AC3E}">
        <p14:creationId xmlns:p14="http://schemas.microsoft.com/office/powerpoint/2010/main" val="580356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93A58-1342-B7E9-DA1A-56DBECBA9A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C1A47A-C40E-7860-3CA8-B41891912C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E1A513-AAAD-E44A-4580-3AACD9A3F5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F368A8-CC91-5C3B-58A5-B4903EF75A2A}"/>
              </a:ext>
            </a:extLst>
          </p:cNvPr>
          <p:cNvSpPr>
            <a:spLocks noGrp="1"/>
          </p:cNvSpPr>
          <p:nvPr>
            <p:ph type="dt" sz="half" idx="10"/>
          </p:nvPr>
        </p:nvSpPr>
        <p:spPr/>
        <p:txBody>
          <a:bodyPr/>
          <a:lstStyle/>
          <a:p>
            <a:fld id="{6C5AB1D3-D034-1844-A6C6-E0BC2B3F5826}" type="datetimeFigureOut">
              <a:rPr lang="en-US" smtClean="0"/>
              <a:t>1/13/2025</a:t>
            </a:fld>
            <a:endParaRPr lang="en-US"/>
          </a:p>
        </p:txBody>
      </p:sp>
      <p:sp>
        <p:nvSpPr>
          <p:cNvPr id="6" name="Footer Placeholder 5">
            <a:extLst>
              <a:ext uri="{FF2B5EF4-FFF2-40B4-BE49-F238E27FC236}">
                <a16:creationId xmlns:a16="http://schemas.microsoft.com/office/drawing/2014/main" id="{F19DDB44-CFD8-189F-7795-119FBE9874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E07C0E-A970-F1F6-42E4-637DFCADAF8F}"/>
              </a:ext>
            </a:extLst>
          </p:cNvPr>
          <p:cNvSpPr>
            <a:spLocks noGrp="1"/>
          </p:cNvSpPr>
          <p:nvPr>
            <p:ph type="sldNum" sz="quarter" idx="12"/>
          </p:nvPr>
        </p:nvSpPr>
        <p:spPr/>
        <p:txBody>
          <a:bodyPr/>
          <a:lstStyle/>
          <a:p>
            <a:fld id="{8591FFB4-1291-8242-8828-894554A48755}" type="slidenum">
              <a:rPr lang="en-US" smtClean="0"/>
              <a:t>‹#›</a:t>
            </a:fld>
            <a:endParaRPr lang="en-US"/>
          </a:p>
        </p:txBody>
      </p:sp>
    </p:spTree>
    <p:extLst>
      <p:ext uri="{BB962C8B-B14F-4D97-AF65-F5344CB8AC3E}">
        <p14:creationId xmlns:p14="http://schemas.microsoft.com/office/powerpoint/2010/main" val="551879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51.xml"/><Relationship Id="rId7"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 Id="rId9" Type="http://schemas.openxmlformats.org/officeDocument/2006/relationships/image" Target="../media/image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937271-F0A2-5DE4-7813-F27A5F7AD9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F194AF-E634-F616-F7C4-2E56B02DC8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670E1D-AA71-8BCC-A194-801139F7BF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5AB1D3-D034-1844-A6C6-E0BC2B3F5826}" type="datetimeFigureOut">
              <a:rPr lang="en-US" smtClean="0"/>
              <a:t>1/13/2025</a:t>
            </a:fld>
            <a:endParaRPr lang="en-US"/>
          </a:p>
        </p:txBody>
      </p:sp>
      <p:sp>
        <p:nvSpPr>
          <p:cNvPr id="5" name="Footer Placeholder 4">
            <a:extLst>
              <a:ext uri="{FF2B5EF4-FFF2-40B4-BE49-F238E27FC236}">
                <a16:creationId xmlns:a16="http://schemas.microsoft.com/office/drawing/2014/main" id="{FFAEB432-D421-5814-3CD9-EF0CD4ECC6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41CE9A-02EB-90C0-CD17-481DE23A20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1FFB4-1291-8242-8828-894554A48755}" type="slidenum">
              <a:rPr lang="en-US" smtClean="0"/>
              <a:t>‹#›</a:t>
            </a:fld>
            <a:endParaRPr lang="en-US"/>
          </a:p>
        </p:txBody>
      </p:sp>
    </p:spTree>
    <p:extLst>
      <p:ext uri="{BB962C8B-B14F-4D97-AF65-F5344CB8AC3E}">
        <p14:creationId xmlns:p14="http://schemas.microsoft.com/office/powerpoint/2010/main" val="1979694981"/>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52607641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949" r:id="rId14"/>
    <p:sldLayoutId id="2147483860" r:id="rId15"/>
    <p:sldLayoutId id="2147483861" r:id="rId16"/>
    <p:sldLayoutId id="2147483862" r:id="rId17"/>
    <p:sldLayoutId id="2147484340" r:id="rId18"/>
    <p:sldLayoutId id="2147483955"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768383386"/>
      </p:ext>
    </p:extLst>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 id="2147484109" r:id="rId12"/>
    <p:sldLayoutId id="2147484110" r:id="rId13"/>
    <p:sldLayoutId id="2147484112" r:id="rId14"/>
    <p:sldLayoutId id="2147484113" r:id="rId15"/>
    <p:sldLayoutId id="2147484114" r:id="rId16"/>
    <p:sldLayoutId id="2147484253"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87518"/>
      </p:ext>
    </p:extLst>
  </p:cSld>
  <p:clrMap bg1="lt1" tx1="dk1" bg2="lt2" tx2="dk2" accent1="accent1" accent2="accent2" accent3="accent3" accent4="accent4" accent5="accent5" accent6="accent6" hlink="hlink" folHlink="folHlink"/>
  <p:sldLayoutIdLst>
    <p:sldLayoutId id="2147484255"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descr="A picture containing transport, wheel&#10;&#10;Description automatically generated">
            <a:extLst>
              <a:ext uri="{FF2B5EF4-FFF2-40B4-BE49-F238E27FC236}">
                <a16:creationId xmlns:a16="http://schemas.microsoft.com/office/drawing/2014/main" id="{4B32298C-0F10-460C-8844-D4CEF486B2C0}"/>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11101380" y="126180"/>
            <a:ext cx="928695" cy="880403"/>
          </a:xfrm>
          <a:prstGeom prst="rect">
            <a:avLst/>
          </a:prstGeom>
        </p:spPr>
      </p:pic>
      <p:sp>
        <p:nvSpPr>
          <p:cNvPr id="16" name="TextBox 15">
            <a:extLst>
              <a:ext uri="{FF2B5EF4-FFF2-40B4-BE49-F238E27FC236}">
                <a16:creationId xmlns:a16="http://schemas.microsoft.com/office/drawing/2014/main" id="{7EFC2955-110B-48DB-AC5B-CCC4D88A929B}"/>
              </a:ext>
            </a:extLst>
          </p:cNvPr>
          <p:cNvSpPr txBox="1"/>
          <p:nvPr userDrawn="1"/>
        </p:nvSpPr>
        <p:spPr>
          <a:xfrm>
            <a:off x="11572875" y="6454821"/>
            <a:ext cx="457200" cy="276999"/>
          </a:xfrm>
          <a:prstGeom prst="rect">
            <a:avLst/>
          </a:prstGeom>
          <a:noFill/>
        </p:spPr>
        <p:txBody>
          <a:bodyPr wrap="square" rtlCol="0" anchor="b">
            <a:spAutoFit/>
          </a:bodyPr>
          <a:lstStyle/>
          <a:p>
            <a:pPr algn="r"/>
            <a:fld id="{D34A8FC8-40EC-4CA4-9E19-98F0D99E0621}" type="slidenum">
              <a:rPr lang="en-US" sz="1200" smtClean="0"/>
              <a:pPr algn="r"/>
              <a:t>‹#›</a:t>
            </a:fld>
            <a:endParaRPr lang="en-US" sz="1200"/>
          </a:p>
        </p:txBody>
      </p:sp>
      <p:sp>
        <p:nvSpPr>
          <p:cNvPr id="2" name="Rectangle 1">
            <a:extLst>
              <a:ext uri="{FF2B5EF4-FFF2-40B4-BE49-F238E27FC236}">
                <a16:creationId xmlns:a16="http://schemas.microsoft.com/office/drawing/2014/main" id="{F2A23671-76EA-C130-C758-929C93478891}"/>
              </a:ext>
            </a:extLst>
          </p:cNvPr>
          <p:cNvSpPr/>
          <p:nvPr userDrawn="1"/>
        </p:nvSpPr>
        <p:spPr>
          <a:xfrm rot="16200000">
            <a:off x="-3110409" y="3110410"/>
            <a:ext cx="6858001" cy="637181"/>
          </a:xfrm>
          <a:prstGeom prst="rect">
            <a:avLst/>
          </a:prstGeom>
          <a:gradFill flip="none" rotWithShape="1">
            <a:gsLst>
              <a:gs pos="0">
                <a:srgbClr val="7030A0"/>
              </a:gs>
              <a:gs pos="100000">
                <a:srgbClr val="000027"/>
              </a:gs>
              <a:gs pos="72000">
                <a:schemeClr val="accent3"/>
              </a:gs>
              <a:gs pos="36000">
                <a:schemeClr val="accent1"/>
              </a:gs>
            </a:gsLst>
            <a:lin ang="0" scaled="1"/>
            <a:tileRect/>
          </a:gradFill>
          <a:ln>
            <a:noFill/>
          </a:ln>
          <a:effectLst>
            <a:outerShdw blurRad="76200" dist="38100" dir="2700000" algn="tl" rotWithShape="0">
              <a:prstClr val="black">
                <a:alpha val="22051"/>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03C9A3E-C436-C801-0CC1-68CE2E4E4CC0}"/>
              </a:ext>
            </a:extLst>
          </p:cNvPr>
          <p:cNvPicPr>
            <a:picLocks noChangeAspect="1"/>
          </p:cNvPicPr>
          <p:nvPr userDrawn="1"/>
        </p:nvPicPr>
        <p:blipFill rotWithShape="1">
          <a:blip r:embed="rId9">
            <a:duotone>
              <a:prstClr val="black"/>
              <a:schemeClr val="accent1">
                <a:tint val="45000"/>
                <a:satMod val="400000"/>
              </a:schemeClr>
            </a:duotone>
            <a:alphaModFix amt="20000"/>
          </a:blip>
          <a:srcRect l="28245" t="21990" b="61500"/>
          <a:stretch/>
        </p:blipFill>
        <p:spPr>
          <a:xfrm rot="5400000">
            <a:off x="-3110408" y="3110411"/>
            <a:ext cx="6858002" cy="637180"/>
          </a:xfrm>
          <a:prstGeom prst="rect">
            <a:avLst/>
          </a:prstGeom>
        </p:spPr>
      </p:pic>
    </p:spTree>
    <p:extLst>
      <p:ext uri="{BB962C8B-B14F-4D97-AF65-F5344CB8AC3E}">
        <p14:creationId xmlns:p14="http://schemas.microsoft.com/office/powerpoint/2010/main" val="1958593933"/>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4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28.xml"/><Relationship Id="rId5" Type="http://schemas.openxmlformats.org/officeDocument/2006/relationships/image" Target="../media/image44.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4.png"/><Relationship Id="rId18" Type="http://schemas.openxmlformats.org/officeDocument/2006/relationships/image" Target="../media/image59.jpeg"/><Relationship Id="rId26" Type="http://schemas.openxmlformats.org/officeDocument/2006/relationships/image" Target="../media/image38.png"/><Relationship Id="rId3" Type="http://schemas.openxmlformats.org/officeDocument/2006/relationships/image" Target="../media/image45.png"/><Relationship Id="rId21" Type="http://schemas.openxmlformats.org/officeDocument/2006/relationships/image" Target="../media/image62.png"/><Relationship Id="rId7" Type="http://schemas.openxmlformats.org/officeDocument/2006/relationships/image" Target="../media/image49.png"/><Relationship Id="rId12" Type="http://schemas.openxmlformats.org/officeDocument/2006/relationships/image" Target="../media/image53.png"/><Relationship Id="rId17" Type="http://schemas.openxmlformats.org/officeDocument/2006/relationships/image" Target="../media/image58.jpeg"/><Relationship Id="rId25" Type="http://schemas.openxmlformats.org/officeDocument/2006/relationships/image" Target="../media/image37.png"/><Relationship Id="rId2" Type="http://schemas.openxmlformats.org/officeDocument/2006/relationships/notesSlide" Target="../notesSlides/notesSlide8.xml"/><Relationship Id="rId16" Type="http://schemas.openxmlformats.org/officeDocument/2006/relationships/image" Target="../media/image57.jpeg"/><Relationship Id="rId20" Type="http://schemas.openxmlformats.org/officeDocument/2006/relationships/image" Target="../media/image61.jpeg"/><Relationship Id="rId29" Type="http://schemas.openxmlformats.org/officeDocument/2006/relationships/image" Target="../media/image66.png"/><Relationship Id="rId1" Type="http://schemas.openxmlformats.org/officeDocument/2006/relationships/slideLayout" Target="../slideLayouts/slideLayout44.xml"/><Relationship Id="rId6" Type="http://schemas.openxmlformats.org/officeDocument/2006/relationships/image" Target="../media/image48.png"/><Relationship Id="rId11" Type="http://schemas.openxmlformats.org/officeDocument/2006/relationships/image" Target="../media/image52.png"/><Relationship Id="rId24" Type="http://schemas.openxmlformats.org/officeDocument/2006/relationships/image" Target="../media/image65.png"/><Relationship Id="rId5" Type="http://schemas.openxmlformats.org/officeDocument/2006/relationships/image" Target="../media/image47.png"/><Relationship Id="rId15" Type="http://schemas.openxmlformats.org/officeDocument/2006/relationships/image" Target="../media/image56.png"/><Relationship Id="rId23" Type="http://schemas.openxmlformats.org/officeDocument/2006/relationships/image" Target="../media/image64.png"/><Relationship Id="rId28" Type="http://schemas.openxmlformats.org/officeDocument/2006/relationships/image" Target="../media/image40.png"/><Relationship Id="rId10" Type="http://schemas.openxmlformats.org/officeDocument/2006/relationships/image" Target="../media/image41.png"/><Relationship Id="rId19" Type="http://schemas.openxmlformats.org/officeDocument/2006/relationships/image" Target="../media/image60.jpeg"/><Relationship Id="rId31" Type="http://schemas.openxmlformats.org/officeDocument/2006/relationships/image" Target="../media/image68.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5.jpeg"/><Relationship Id="rId22" Type="http://schemas.openxmlformats.org/officeDocument/2006/relationships/image" Target="../media/image63.png"/><Relationship Id="rId27" Type="http://schemas.openxmlformats.org/officeDocument/2006/relationships/image" Target="../media/image39.png"/><Relationship Id="rId30" Type="http://schemas.openxmlformats.org/officeDocument/2006/relationships/image" Target="../media/image67.png"/></Relationships>
</file>

<file path=ppt/slides/_rels/slide13.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37.png"/><Relationship Id="rId2" Type="http://schemas.openxmlformats.org/officeDocument/2006/relationships/image" Target="../media/image69.png"/><Relationship Id="rId1" Type="http://schemas.openxmlformats.org/officeDocument/2006/relationships/slideLayout" Target="../slideLayouts/slideLayout45.xml"/><Relationship Id="rId6" Type="http://schemas.openxmlformats.org/officeDocument/2006/relationships/image" Target="../media/image73.jpeg"/><Relationship Id="rId11" Type="http://schemas.openxmlformats.org/officeDocument/2006/relationships/image" Target="../media/image78.png"/><Relationship Id="rId5" Type="http://schemas.openxmlformats.org/officeDocument/2006/relationships/image" Target="../media/image72.pn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hyperlink" Target="https://nairrpilot.org/" TargetMode="External"/><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3" Type="http://schemas.openxmlformats.org/officeDocument/2006/relationships/hyperlink" Target="https://nairrpilot.org/" TargetMode="External"/><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13" Type="http://schemas.microsoft.com/office/2007/relationships/hdphoto" Target="../media/hdphoto2.wdp"/><Relationship Id="rId18" Type="http://schemas.openxmlformats.org/officeDocument/2006/relationships/image" Target="../media/image29.png"/><Relationship Id="rId3" Type="http://schemas.openxmlformats.org/officeDocument/2006/relationships/image" Target="../media/image17.jpeg"/><Relationship Id="rId21" Type="http://schemas.openxmlformats.org/officeDocument/2006/relationships/image" Target="../media/image32.svg"/><Relationship Id="rId7" Type="http://schemas.openxmlformats.org/officeDocument/2006/relationships/image" Target="../media/image21.png"/><Relationship Id="rId12" Type="http://schemas.openxmlformats.org/officeDocument/2006/relationships/image" Target="../media/image25.png"/><Relationship Id="rId17" Type="http://schemas.openxmlformats.org/officeDocument/2006/relationships/image" Target="../media/image28.svg"/><Relationship Id="rId2" Type="http://schemas.openxmlformats.org/officeDocument/2006/relationships/notesSlide" Target="../notesSlides/notesSlide3.xml"/><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26.xml"/><Relationship Id="rId6" Type="http://schemas.openxmlformats.org/officeDocument/2006/relationships/image" Target="../media/image20.jpeg"/><Relationship Id="rId11" Type="http://schemas.openxmlformats.org/officeDocument/2006/relationships/image" Target="../media/image24.png"/><Relationship Id="rId5" Type="http://schemas.openxmlformats.org/officeDocument/2006/relationships/image" Target="../media/image19.jpeg"/><Relationship Id="rId15" Type="http://schemas.openxmlformats.org/officeDocument/2006/relationships/image" Target="../media/image26.png"/><Relationship Id="rId10" Type="http://schemas.openxmlformats.org/officeDocument/2006/relationships/image" Target="../media/image23.jpeg"/><Relationship Id="rId19" Type="http://schemas.openxmlformats.org/officeDocument/2006/relationships/image" Target="../media/image30.svg"/><Relationship Id="rId4" Type="http://schemas.openxmlformats.org/officeDocument/2006/relationships/image" Target="../media/image18.jpeg"/><Relationship Id="rId9" Type="http://schemas.openxmlformats.org/officeDocument/2006/relationships/image" Target="../media/image22.jpeg"/><Relationship Id="rId1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s://new.nsf.gov/focus-areas/artificial-intelligence/nairr" TargetMode="External"/><Relationship Id="rId2" Type="http://schemas.openxmlformats.org/officeDocument/2006/relationships/image" Target="../media/image33.png"/><Relationship Id="rId1" Type="http://schemas.openxmlformats.org/officeDocument/2006/relationships/slideLayout" Target="../slideLayouts/slideLayout26.xml"/><Relationship Id="rId6" Type="http://schemas.openxmlformats.org/officeDocument/2006/relationships/hyperlink" Target="https://nairrpilot.org" TargetMode="External"/><Relationship Id="rId5" Type="http://schemas.openxmlformats.org/officeDocument/2006/relationships/image" Target="../media/image35.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E8C2DA-15CA-1E43-F81A-59D507DD4F22}"/>
              </a:ext>
            </a:extLst>
          </p:cNvPr>
          <p:cNvSpPr>
            <a:spLocks noGrp="1"/>
          </p:cNvSpPr>
          <p:nvPr>
            <p:ph type="ctrTitle"/>
          </p:nvPr>
        </p:nvSpPr>
        <p:spPr>
          <a:xfrm>
            <a:off x="634740" y="790832"/>
            <a:ext cx="5780133" cy="3056398"/>
          </a:xfrm>
        </p:spPr>
        <p:txBody>
          <a:bodyPr>
            <a:normAutofit fontScale="90000"/>
          </a:bodyPr>
          <a:lstStyle/>
          <a:p>
            <a:r>
              <a:rPr lang="en-US">
                <a:solidFill>
                  <a:schemeClr val="accent4"/>
                </a:solidFill>
              </a:rPr>
              <a:t>NSF 25-018 DCL</a:t>
            </a:r>
            <a:br>
              <a:rPr lang="en-US">
                <a:solidFill>
                  <a:schemeClr val="accent4"/>
                </a:solidFill>
              </a:rPr>
            </a:br>
            <a:r>
              <a:rPr lang="en-US">
                <a:solidFill>
                  <a:schemeClr val="accent4"/>
                </a:solidFill>
              </a:rPr>
              <a:t>NAIRR Pilot seeks datasets to facilitate AI education and researcher skill development</a:t>
            </a:r>
            <a:endParaRPr lang="en-US">
              <a:ea typeface="Calibri Light" panose="020F0302020204030204"/>
              <a:cs typeface="Calibri Light" panose="020F0302020204030204"/>
            </a:endParaRPr>
          </a:p>
        </p:txBody>
      </p:sp>
      <p:sp>
        <p:nvSpPr>
          <p:cNvPr id="2" name="Text Placeholder 1">
            <a:extLst>
              <a:ext uri="{FF2B5EF4-FFF2-40B4-BE49-F238E27FC236}">
                <a16:creationId xmlns:a16="http://schemas.microsoft.com/office/drawing/2014/main" id="{93707099-6099-A571-BD00-60BBB50B74EF}"/>
              </a:ext>
            </a:extLst>
          </p:cNvPr>
          <p:cNvSpPr>
            <a:spLocks noGrp="1"/>
          </p:cNvSpPr>
          <p:nvPr>
            <p:ph type="body" sz="quarter" idx="10"/>
          </p:nvPr>
        </p:nvSpPr>
        <p:spPr>
          <a:xfrm>
            <a:off x="636904" y="4441697"/>
            <a:ext cx="4966199" cy="1631157"/>
          </a:xfrm>
        </p:spPr>
        <p:txBody>
          <a:bodyPr/>
          <a:lstStyle/>
          <a:p>
            <a:r>
              <a:rPr lang="en-US" sz="2000" b="1">
                <a:latin typeface="Open Sans Light"/>
                <a:ea typeface="Open Sans Light"/>
                <a:cs typeface="Open Sans Light"/>
              </a:rPr>
              <a:t>Office of Advanced Cyberinfrastructure</a:t>
            </a:r>
          </a:p>
          <a:p>
            <a:r>
              <a:rPr lang="en-US" sz="2000" b="1">
                <a:latin typeface="Open Sans Light"/>
                <a:ea typeface="Open Sans Light"/>
                <a:cs typeface="Open Sans Light"/>
              </a:rPr>
              <a:t>January 8, 2025</a:t>
            </a:r>
            <a:endParaRPr lang="en-US" b="1">
              <a:latin typeface="Open Sans Light"/>
              <a:ea typeface="Open Sans Light"/>
              <a:cs typeface="Open Sans Light"/>
            </a:endParaRPr>
          </a:p>
        </p:txBody>
      </p:sp>
      <p:sp>
        <p:nvSpPr>
          <p:cNvPr id="3" name="Slide Number Placeholder 2">
            <a:extLst>
              <a:ext uri="{FF2B5EF4-FFF2-40B4-BE49-F238E27FC236}">
                <a16:creationId xmlns:a16="http://schemas.microsoft.com/office/drawing/2014/main" id="{D3318474-B49F-04C5-7BEB-EBC6B5C7FEFE}"/>
              </a:ext>
            </a:extLst>
          </p:cNvPr>
          <p:cNvSpPr>
            <a:spLocks noGrp="1"/>
          </p:cNvSpPr>
          <p:nvPr>
            <p:ph type="sldNum" sz="quarter" idx="12"/>
          </p:nvPr>
        </p:nvSpPr>
        <p:spPr/>
        <p:txBody>
          <a:bodyPr/>
          <a:lstStyle/>
          <a:p>
            <a:fld id="{F384092C-9B9C-9748-AC6A-F06C9D03AD52}" type="slidenum">
              <a:rPr lang="en-US" smtClean="0"/>
              <a:t>1</a:t>
            </a:fld>
            <a:endParaRPr lang="en-US"/>
          </a:p>
        </p:txBody>
      </p:sp>
      <p:pic>
        <p:nvPicPr>
          <p:cNvPr id="10" name="Picture 9">
            <a:extLst>
              <a:ext uri="{FF2B5EF4-FFF2-40B4-BE49-F238E27FC236}">
                <a16:creationId xmlns:a16="http://schemas.microsoft.com/office/drawing/2014/main" id="{111A040C-8EDB-A40B-734E-79802B039BBD}"/>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9626078" y="273833"/>
            <a:ext cx="2171184" cy="2181268"/>
          </a:xfrm>
          <a:prstGeom prst="rect">
            <a:avLst/>
          </a:prstGeom>
        </p:spPr>
      </p:pic>
    </p:spTree>
    <p:extLst>
      <p:ext uri="{BB962C8B-B14F-4D97-AF65-F5344CB8AC3E}">
        <p14:creationId xmlns:p14="http://schemas.microsoft.com/office/powerpoint/2010/main" val="10581888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FE538-6225-F590-60D0-EABDEB205D7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C013D6F-19B3-A8A2-A726-E743AE38F03F}"/>
              </a:ext>
            </a:extLst>
          </p:cNvPr>
          <p:cNvSpPr txBox="1">
            <a:spLocks noGrp="1"/>
          </p:cNvSpPr>
          <p:nvPr>
            <p:ph type="title" idx="4294967295"/>
          </p:nvPr>
        </p:nvSpPr>
        <p:spPr>
          <a:xfrm>
            <a:off x="3324954" y="-7626"/>
            <a:ext cx="8803546" cy="8937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7500"/>
          </a:bodyPr>
          <a:lstStyle>
            <a:lvl1pPr algn="l" defTabSz="914400" rtl="0" eaLnBrk="1" latinLnBrk="0" hangingPunct="1">
              <a:lnSpc>
                <a:spcPct val="90000"/>
              </a:lnSpc>
              <a:spcBef>
                <a:spcPct val="0"/>
              </a:spcBef>
              <a:buNone/>
              <a:defRPr lang="en-US" sz="3600" b="0" i="0" kern="1200" dirty="0">
                <a:solidFill>
                  <a:srgbClr val="005699"/>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5699"/>
                </a:solidFill>
                <a:effectLst/>
                <a:uLnTx/>
                <a:uFillTx/>
                <a:latin typeface="Open Sans Light"/>
                <a:ea typeface="Open Sans Light"/>
                <a:cs typeface="Open Sans Light"/>
              </a:rPr>
              <a:t>26 non-government partners contributing </a:t>
            </a:r>
            <a:r>
              <a:rPr kumimoji="0" lang="en-US" sz="2800" b="1" i="1" u="none" strike="noStrike" kern="1200" cap="none" spc="0" normalizeH="0" baseline="0" noProof="0" dirty="0">
                <a:ln>
                  <a:noFill/>
                </a:ln>
                <a:solidFill>
                  <a:srgbClr val="005699"/>
                </a:solidFill>
                <a:effectLst/>
                <a:uLnTx/>
                <a:uFillTx/>
                <a:latin typeface="Open Sans Light"/>
                <a:ea typeface="Open Sans Light"/>
                <a:cs typeface="Open Sans Light"/>
              </a:rPr>
              <a:t>in-kind </a:t>
            </a:r>
            <a:r>
              <a:rPr kumimoji="0" lang="en-US" sz="2800" b="1" i="0" u="none" strike="noStrike" kern="1200" cap="none" spc="0" normalizeH="0" baseline="0" noProof="0" dirty="0">
                <a:ln>
                  <a:noFill/>
                </a:ln>
                <a:solidFill>
                  <a:srgbClr val="005699"/>
                </a:solidFill>
                <a:effectLst/>
                <a:uLnTx/>
                <a:uFillTx/>
                <a:latin typeface="Open Sans Light"/>
                <a:ea typeface="Open Sans Light"/>
                <a:cs typeface="Open Sans Light"/>
              </a:rPr>
              <a:t>resources and expertise</a:t>
            </a:r>
          </a:p>
        </p:txBody>
      </p:sp>
      <p:sp>
        <p:nvSpPr>
          <p:cNvPr id="8" name="Text Placeholder 3">
            <a:extLst>
              <a:ext uri="{FF2B5EF4-FFF2-40B4-BE49-F238E27FC236}">
                <a16:creationId xmlns:a16="http://schemas.microsoft.com/office/drawing/2014/main" id="{340F8189-D7A6-6496-57B1-0CF0467B5514}"/>
              </a:ext>
            </a:extLst>
          </p:cNvPr>
          <p:cNvSpPr txBox="1">
            <a:spLocks/>
          </p:cNvSpPr>
          <p:nvPr/>
        </p:nvSpPr>
        <p:spPr>
          <a:xfrm>
            <a:off x="202871" y="1155762"/>
            <a:ext cx="3224618" cy="365280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8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1pPr>
            <a:lvl2pPr marL="533393" indent="-342900" algn="l" defTabSz="914400" rtl="0" eaLnBrk="1" latinLnBrk="0" hangingPunct="1">
              <a:lnSpc>
                <a:spcPct val="90000"/>
              </a:lnSpc>
              <a:spcBef>
                <a:spcPts val="500"/>
              </a:spcBef>
              <a:spcAft>
                <a:spcPts val="0"/>
              </a:spcAft>
              <a:buFont typeface="Arial" panose="020B0604020202020204" pitchFamily="34" charset="0"/>
              <a:buChar char="•"/>
              <a:defRPr sz="24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2pPr>
            <a:lvl3pPr marL="723885" indent="-342900" algn="l" defTabSz="914400" rtl="0" eaLnBrk="1" latinLnBrk="0" hangingPunct="1">
              <a:lnSpc>
                <a:spcPct val="90000"/>
              </a:lnSpc>
              <a:spcBef>
                <a:spcPts val="500"/>
              </a:spcBef>
              <a:spcAft>
                <a:spcPts val="0"/>
              </a:spcAft>
              <a:buFont typeface="Arial" panose="020B0604020202020204" pitchFamily="34" charset="0"/>
              <a:buChar char="•"/>
              <a:defRPr sz="20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3pPr>
            <a:lvl4pPr marL="914378" indent="-342900" algn="l" defTabSz="914400" rtl="0" eaLnBrk="1" latinLnBrk="0" hangingPunct="1">
              <a:lnSpc>
                <a:spcPct val="90000"/>
              </a:lnSpc>
              <a:spcBef>
                <a:spcPts val="500"/>
              </a:spcBef>
              <a:spcAft>
                <a:spcPts val="0"/>
              </a:spcAft>
              <a:buFont typeface="Arial" panose="020B0604020202020204" pitchFamily="34" charset="0"/>
              <a:buChar char="•"/>
              <a:defRPr sz="18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4pPr>
            <a:lvl5pPr marL="1104870" indent="-342900" algn="l" defTabSz="914400" rtl="0" eaLnBrk="1" latinLnBrk="0" hangingPunct="1">
              <a:lnSpc>
                <a:spcPct val="90000"/>
              </a:lnSpc>
              <a:spcBef>
                <a:spcPts val="500"/>
              </a:spcBef>
              <a:spcAft>
                <a:spcPts val="0"/>
              </a:spcAft>
              <a:buFont typeface="Arial" panose="020B0604020202020204" pitchFamily="34" charset="0"/>
              <a:buChar char="•"/>
              <a:defRPr sz="18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0"/>
              </a:spcBef>
              <a:spcAft>
                <a:spcPts val="600"/>
              </a:spcAft>
              <a:buClrTx/>
              <a:buSzTx/>
              <a:buFont typeface="Arial"/>
              <a:buChar char="•"/>
              <a:tabLst/>
              <a:defRPr/>
            </a:pPr>
            <a:r>
              <a:rPr kumimoji="0" lang="en-US" sz="2000" b="0" i="0" u="none" strike="noStrike" kern="1200" cap="none" spc="0" normalizeH="0" baseline="0" noProof="0">
                <a:ln>
                  <a:noFill/>
                </a:ln>
                <a:solidFill>
                  <a:prstClr val="black"/>
                </a:solidFill>
                <a:effectLst/>
                <a:uLnTx/>
                <a:uFillTx/>
                <a:latin typeface="Open Sans Light"/>
                <a:ea typeface="Open Sans Light"/>
                <a:cs typeface="Open Sans Light"/>
              </a:rPr>
              <a:t>AI2: Allen Institute for AI</a:t>
            </a:r>
          </a:p>
          <a:p>
            <a:pPr marL="285750" marR="0" lvl="0" indent="-285750" algn="l" defTabSz="914400" rtl="0" eaLnBrk="1" fontAlgn="auto" latinLnBrk="0" hangingPunct="1">
              <a:lnSpc>
                <a:spcPct val="90000"/>
              </a:lnSpc>
              <a:spcBef>
                <a:spcPts val="0"/>
              </a:spcBef>
              <a:spcAft>
                <a:spcPts val="600"/>
              </a:spcAft>
              <a:buClrTx/>
              <a:buSzTx/>
              <a:buFont typeface="Arial"/>
              <a:buChar char="•"/>
              <a:tabLst/>
              <a:defRPr/>
            </a:pPr>
            <a:r>
              <a:rPr kumimoji="0" lang="en-US" sz="2000" b="0" i="0" u="none" strike="noStrike" kern="1200" cap="none" spc="0" normalizeH="0" baseline="0" noProof="0">
                <a:ln>
                  <a:noFill/>
                </a:ln>
                <a:solidFill>
                  <a:prstClr val="black"/>
                </a:solidFill>
                <a:effectLst/>
                <a:uLnTx/>
                <a:uFillTx/>
                <a:latin typeface="Open Sans Light"/>
                <a:ea typeface="Open Sans Light"/>
                <a:cs typeface="Open Sans Light"/>
              </a:rPr>
              <a:t>AMD</a:t>
            </a:r>
          </a:p>
          <a:p>
            <a:pPr marL="285750" marR="0" lvl="0" indent="-285750" algn="l" defTabSz="914400" rtl="0" eaLnBrk="1" fontAlgn="auto" latinLnBrk="0" hangingPunct="1">
              <a:lnSpc>
                <a:spcPct val="90000"/>
              </a:lnSpc>
              <a:spcBef>
                <a:spcPts val="0"/>
              </a:spcBef>
              <a:spcAft>
                <a:spcPts val="600"/>
              </a:spcAft>
              <a:buClrTx/>
              <a:buSzTx/>
              <a:buFont typeface="Arial"/>
              <a:buChar char="•"/>
              <a:tabLst/>
              <a:defRPr/>
            </a:pPr>
            <a:r>
              <a:rPr kumimoji="0" lang="en-US" sz="2000" b="0" i="0" u="none" strike="noStrike" kern="1200" cap="none" spc="0" normalizeH="0" baseline="0" noProof="0">
                <a:ln>
                  <a:noFill/>
                </a:ln>
                <a:solidFill>
                  <a:prstClr val="black"/>
                </a:solidFill>
                <a:effectLst/>
                <a:uLnTx/>
                <a:uFillTx/>
                <a:latin typeface="Open Sans Light"/>
                <a:ea typeface="Open Sans Light"/>
                <a:cs typeface="Open Sans Light"/>
              </a:rPr>
              <a:t>Amazon Web Services </a:t>
            </a:r>
          </a:p>
          <a:p>
            <a:pPr marL="285750" marR="0" lvl="0" indent="-285750" algn="l" defTabSz="914400" rtl="0" eaLnBrk="1" fontAlgn="auto" latinLnBrk="0" hangingPunct="1">
              <a:lnSpc>
                <a:spcPct val="90000"/>
              </a:lnSpc>
              <a:spcBef>
                <a:spcPts val="0"/>
              </a:spcBef>
              <a:spcAft>
                <a:spcPts val="600"/>
              </a:spcAft>
              <a:buClrTx/>
              <a:buSzTx/>
              <a:buFont typeface="Arial"/>
              <a:buChar char="•"/>
              <a:tabLst/>
              <a:defRPr/>
            </a:pPr>
            <a:r>
              <a:rPr kumimoji="0" lang="en-US" sz="2000" b="0" i="0" u="none" strike="noStrike" kern="1200" cap="none" spc="0" normalizeH="0" baseline="0" noProof="0">
                <a:ln>
                  <a:noFill/>
                </a:ln>
                <a:solidFill>
                  <a:prstClr val="black"/>
                </a:solidFill>
                <a:effectLst/>
                <a:uLnTx/>
                <a:uFillTx/>
                <a:latin typeface="Open Sans Light"/>
                <a:ea typeface="Open Sans Light"/>
                <a:cs typeface="Open Sans Light"/>
              </a:rPr>
              <a:t>Anthropic</a:t>
            </a:r>
          </a:p>
          <a:p>
            <a:pPr marL="285750" marR="0" lvl="0" indent="-285750" algn="l" defTabSz="914400" rtl="0" eaLnBrk="1" fontAlgn="auto" latinLnBrk="0" hangingPunct="1">
              <a:lnSpc>
                <a:spcPct val="90000"/>
              </a:lnSpc>
              <a:spcBef>
                <a:spcPts val="0"/>
              </a:spcBef>
              <a:spcAft>
                <a:spcPts val="600"/>
              </a:spcAft>
              <a:buClrTx/>
              <a:buSzTx/>
              <a:buFont typeface="Arial"/>
              <a:buChar char="•"/>
              <a:tabLst/>
              <a:defRPr/>
            </a:pPr>
            <a:r>
              <a:rPr kumimoji="0" lang="en-US" sz="2000" b="0" i="0" u="none" strike="noStrike" kern="1200" cap="none" spc="0" normalizeH="0" baseline="0" noProof="0" err="1">
                <a:ln>
                  <a:noFill/>
                </a:ln>
                <a:solidFill>
                  <a:prstClr val="black"/>
                </a:solidFill>
                <a:effectLst/>
                <a:uLnTx/>
                <a:uFillTx/>
                <a:latin typeface="Open Sans Light"/>
                <a:ea typeface="Open Sans Light"/>
                <a:cs typeface="Open Sans Light"/>
              </a:rPr>
              <a:t>Cerebras</a:t>
            </a:r>
            <a:endParaRPr kumimoji="0" lang="en-US" sz="2000" b="0" i="0" u="none" strike="noStrike" kern="1200" cap="none" spc="0" normalizeH="0" baseline="0" noProof="0">
              <a:ln>
                <a:noFill/>
              </a:ln>
              <a:solidFill>
                <a:prstClr val="black"/>
              </a:solidFill>
              <a:effectLst/>
              <a:uLnTx/>
              <a:uFillTx/>
              <a:latin typeface="Open Sans Light"/>
              <a:ea typeface="Open Sans Light"/>
              <a:cs typeface="Open Sans Light"/>
            </a:endParaRPr>
          </a:p>
          <a:p>
            <a:pPr marL="285750" marR="0" lvl="0" indent="-285750" algn="l" defTabSz="914400" rtl="0" eaLnBrk="1" fontAlgn="auto" latinLnBrk="0" hangingPunct="1">
              <a:lnSpc>
                <a:spcPct val="90000"/>
              </a:lnSpc>
              <a:spcBef>
                <a:spcPts val="0"/>
              </a:spcBef>
              <a:spcAft>
                <a:spcPts val="600"/>
              </a:spcAft>
              <a:buClrTx/>
              <a:buSzTx/>
              <a:buFont typeface="Arial"/>
              <a:buChar char="•"/>
              <a:tabLst/>
              <a:defRPr/>
            </a:pPr>
            <a:r>
              <a:rPr kumimoji="0" lang="en-US" sz="2000" b="0" i="0" u="none" strike="noStrike" kern="1200" cap="none" spc="0" normalizeH="0" baseline="0" noProof="0">
                <a:ln>
                  <a:noFill/>
                </a:ln>
                <a:solidFill>
                  <a:prstClr val="black"/>
                </a:solidFill>
                <a:effectLst/>
                <a:uLnTx/>
                <a:uFillTx/>
                <a:latin typeface="Open Sans Light"/>
                <a:ea typeface="Open Sans Light"/>
                <a:cs typeface="Open Sans Light"/>
              </a:rPr>
              <a:t>Databricks</a:t>
            </a:r>
          </a:p>
          <a:p>
            <a:pPr marL="285750" marR="0" lvl="0" indent="-285750" algn="l" defTabSz="914400" rtl="0" eaLnBrk="1" fontAlgn="auto" latinLnBrk="0" hangingPunct="1">
              <a:lnSpc>
                <a:spcPct val="90000"/>
              </a:lnSpc>
              <a:spcBef>
                <a:spcPts val="0"/>
              </a:spcBef>
              <a:spcAft>
                <a:spcPts val="600"/>
              </a:spcAft>
              <a:buClrTx/>
              <a:buSzTx/>
              <a:buFont typeface="Arial"/>
              <a:buChar char="•"/>
              <a:tabLst/>
              <a:defRPr/>
            </a:pPr>
            <a:r>
              <a:rPr kumimoji="0" lang="en-US" sz="2000" b="0" i="0" u="none" strike="noStrike" kern="1200" cap="none" spc="0" normalizeH="0" baseline="0" noProof="0">
                <a:ln>
                  <a:noFill/>
                </a:ln>
                <a:solidFill>
                  <a:prstClr val="black"/>
                </a:solidFill>
                <a:effectLst/>
                <a:uLnTx/>
                <a:uFillTx/>
                <a:latin typeface="Open Sans Light"/>
                <a:ea typeface="Open Sans Light"/>
                <a:cs typeface="Open Sans Light"/>
              </a:rPr>
              <a:t>Datavant</a:t>
            </a:r>
          </a:p>
          <a:p>
            <a:pPr marL="285750" marR="0" lvl="0" indent="-285750" algn="l" defTabSz="914400" rtl="0" eaLnBrk="1" fontAlgn="auto" latinLnBrk="0" hangingPunct="1">
              <a:lnSpc>
                <a:spcPct val="90000"/>
              </a:lnSpc>
              <a:spcBef>
                <a:spcPts val="0"/>
              </a:spcBef>
              <a:spcAft>
                <a:spcPts val="600"/>
              </a:spcAft>
              <a:buClrTx/>
              <a:buSzTx/>
              <a:buFont typeface="Arial"/>
              <a:buChar char="•"/>
              <a:tabLst/>
              <a:defRPr/>
            </a:pPr>
            <a:r>
              <a:rPr kumimoji="0" lang="en-US" sz="2000" b="0" i="0" u="none" strike="noStrike" kern="1200" cap="none" spc="0" normalizeH="0" baseline="0" noProof="0" err="1">
                <a:ln>
                  <a:noFill/>
                </a:ln>
                <a:solidFill>
                  <a:prstClr val="black"/>
                </a:solidFill>
                <a:effectLst/>
                <a:uLnTx/>
                <a:uFillTx/>
                <a:latin typeface="Open Sans Light"/>
                <a:ea typeface="Open Sans Light"/>
                <a:cs typeface="Open Sans Light"/>
              </a:rPr>
              <a:t>EleutherAI</a:t>
            </a:r>
            <a:endParaRPr kumimoji="0" lang="en-US" sz="2000" b="0" i="0" u="none" strike="noStrike" kern="1200" cap="none" spc="0" normalizeH="0" baseline="0" noProof="0">
              <a:ln>
                <a:noFill/>
              </a:ln>
              <a:solidFill>
                <a:prstClr val="black"/>
              </a:solidFill>
              <a:effectLst/>
              <a:uLnTx/>
              <a:uFillTx/>
              <a:latin typeface="Open Sans Light"/>
              <a:ea typeface="Open Sans Light"/>
              <a:cs typeface="Open Sans Light"/>
            </a:endParaRPr>
          </a:p>
          <a:p>
            <a:pPr marL="285750" marR="0" lvl="0" indent="-285750" algn="l" defTabSz="914400" rtl="0" eaLnBrk="1" fontAlgn="auto" latinLnBrk="0" hangingPunct="1">
              <a:lnSpc>
                <a:spcPct val="90000"/>
              </a:lnSpc>
              <a:spcBef>
                <a:spcPts val="0"/>
              </a:spcBef>
              <a:spcAft>
                <a:spcPts val="600"/>
              </a:spcAft>
              <a:buClrTx/>
              <a:buSzTx/>
              <a:buFont typeface="Arial"/>
              <a:buChar char="•"/>
              <a:tabLst/>
              <a:defRPr/>
            </a:pPr>
            <a:r>
              <a:rPr kumimoji="0" lang="en-US" sz="2000" b="0" i="0" u="none" strike="noStrike" kern="1200" cap="none" spc="0" normalizeH="0" baseline="0" noProof="0">
                <a:ln>
                  <a:noFill/>
                </a:ln>
                <a:solidFill>
                  <a:prstClr val="black"/>
                </a:solidFill>
                <a:effectLst/>
                <a:uLnTx/>
                <a:uFillTx/>
                <a:latin typeface="Open Sans Light"/>
                <a:ea typeface="Open Sans Light"/>
                <a:cs typeface="Open Sans Light"/>
              </a:rPr>
              <a:t>Google</a:t>
            </a:r>
          </a:p>
          <a:p>
            <a:pPr marL="285750" marR="0" lvl="0" indent="-285750" algn="l" defTabSz="914400" rtl="0" eaLnBrk="1" fontAlgn="auto" latinLnBrk="0" hangingPunct="1">
              <a:lnSpc>
                <a:spcPct val="90000"/>
              </a:lnSpc>
              <a:spcBef>
                <a:spcPts val="0"/>
              </a:spcBef>
              <a:spcAft>
                <a:spcPts val="600"/>
              </a:spcAft>
              <a:buClrTx/>
              <a:buSzTx/>
              <a:buFont typeface="Arial"/>
              <a:buChar char="•"/>
              <a:tabLst/>
              <a:defRPr/>
            </a:pPr>
            <a:r>
              <a:rPr lang="en-US" sz="2000" err="1">
                <a:solidFill>
                  <a:prstClr val="black"/>
                </a:solidFill>
                <a:latin typeface="Open Sans Light"/>
                <a:ea typeface="Open Sans Light"/>
                <a:cs typeface="Open Sans Light"/>
              </a:rPr>
              <a:t>Groq</a:t>
            </a:r>
            <a:endParaRPr kumimoji="0" lang="en-US" sz="2000" b="0" i="0" u="none" strike="noStrike" kern="1200" cap="none" spc="0" normalizeH="0" baseline="0" noProof="0">
              <a:ln>
                <a:noFill/>
              </a:ln>
              <a:solidFill>
                <a:prstClr val="black"/>
              </a:solidFill>
              <a:effectLst/>
              <a:uLnTx/>
              <a:uFillTx/>
              <a:latin typeface="Open Sans Light"/>
              <a:ea typeface="Open Sans Light"/>
              <a:cs typeface="Open Sans Light"/>
            </a:endParaRPr>
          </a:p>
          <a:p>
            <a:pPr marL="285750" marR="0" lvl="0" indent="-285750" algn="l" defTabSz="914400" rtl="0" eaLnBrk="1" fontAlgn="auto" latinLnBrk="0" hangingPunct="1">
              <a:lnSpc>
                <a:spcPct val="90000"/>
              </a:lnSpc>
              <a:spcBef>
                <a:spcPts val="0"/>
              </a:spcBef>
              <a:spcAft>
                <a:spcPts val="600"/>
              </a:spcAft>
              <a:buClrTx/>
              <a:buSzTx/>
              <a:buFont typeface="Arial"/>
              <a:buChar char="•"/>
              <a:tabLst/>
              <a:defRPr/>
            </a:pPr>
            <a:r>
              <a:rPr kumimoji="0" lang="en-US" sz="2000" b="0" i="0" u="none" strike="noStrike" kern="1200" cap="none" spc="0" normalizeH="0" baseline="0" noProof="0">
                <a:ln>
                  <a:noFill/>
                </a:ln>
                <a:solidFill>
                  <a:prstClr val="black"/>
                </a:solidFill>
                <a:effectLst/>
                <a:uLnTx/>
                <a:uFillTx/>
                <a:latin typeface="Open Sans Light"/>
                <a:ea typeface="Open Sans Light"/>
                <a:cs typeface="Open Sans Light"/>
              </a:rPr>
              <a:t>Hewlett Packard </a:t>
            </a:r>
            <a:r>
              <a:rPr kumimoji="0" lang="en-US" sz="1800" b="0" i="0" u="none" strike="noStrike" kern="1200" cap="none" spc="0" normalizeH="0" baseline="0" noProof="0">
                <a:ln>
                  <a:noFill/>
                </a:ln>
                <a:solidFill>
                  <a:prstClr val="black"/>
                </a:solidFill>
                <a:effectLst/>
                <a:uLnTx/>
                <a:uFillTx/>
                <a:latin typeface="Open Sans Light"/>
                <a:ea typeface="Open Sans Light"/>
                <a:cs typeface="Open Sans Light"/>
              </a:rPr>
              <a:t>Enterprise</a:t>
            </a:r>
          </a:p>
          <a:p>
            <a:pPr marL="285750" marR="0" lvl="0" indent="-285750" algn="l" defTabSz="914400" rtl="0" eaLnBrk="1" fontAlgn="auto" latinLnBrk="0" hangingPunct="1">
              <a:lnSpc>
                <a:spcPct val="90000"/>
              </a:lnSpc>
              <a:spcBef>
                <a:spcPts val="0"/>
              </a:spcBef>
              <a:spcAft>
                <a:spcPts val="600"/>
              </a:spcAft>
              <a:buClrTx/>
              <a:buSzTx/>
              <a:buFont typeface="Arial"/>
              <a:buChar char="•"/>
              <a:tabLst/>
              <a:defRPr/>
            </a:pPr>
            <a:r>
              <a:rPr kumimoji="0" lang="en-US" sz="2000" b="0" i="0" u="none" strike="noStrike" kern="1200" cap="none" spc="0" normalizeH="0" baseline="0" noProof="0">
                <a:ln>
                  <a:noFill/>
                </a:ln>
                <a:solidFill>
                  <a:prstClr val="black"/>
                </a:solidFill>
                <a:effectLst/>
                <a:uLnTx/>
                <a:uFillTx/>
                <a:latin typeface="Open Sans Light"/>
                <a:ea typeface="Open Sans Light"/>
                <a:cs typeface="Open Sans Light"/>
              </a:rPr>
              <a:t>Hugging Face</a:t>
            </a:r>
          </a:p>
          <a:p>
            <a:pPr marL="285750" marR="0" lvl="0" indent="-285750" algn="l" defTabSz="914400" rtl="0" eaLnBrk="1" fontAlgn="auto" latinLnBrk="0" hangingPunct="1">
              <a:lnSpc>
                <a:spcPct val="90000"/>
              </a:lnSpc>
              <a:spcBef>
                <a:spcPts val="0"/>
              </a:spcBef>
              <a:spcAft>
                <a:spcPts val="600"/>
              </a:spcAft>
              <a:buClrTx/>
              <a:buSzTx/>
              <a:buFont typeface="Arial"/>
              <a:buChar char="•"/>
              <a:tabLst/>
              <a:defRPr/>
            </a:pPr>
            <a:r>
              <a:rPr kumimoji="0" lang="en-US" sz="2000" b="0" i="0" u="none" strike="noStrike" kern="1200" cap="none" spc="0" normalizeH="0" baseline="0" noProof="0">
                <a:ln>
                  <a:noFill/>
                </a:ln>
                <a:solidFill>
                  <a:prstClr val="black"/>
                </a:solidFill>
                <a:effectLst/>
                <a:uLnTx/>
                <a:uFillTx/>
                <a:latin typeface="Open Sans Light"/>
                <a:ea typeface="Open Sans Light"/>
                <a:cs typeface="Open Sans Light"/>
              </a:rPr>
              <a:t>IBM</a:t>
            </a:r>
          </a:p>
          <a:p>
            <a:pPr marL="285750" marR="0" lvl="0" indent="-285750" algn="l" defTabSz="914400" rtl="0" eaLnBrk="1" fontAlgn="auto" latinLnBrk="0" hangingPunct="1">
              <a:lnSpc>
                <a:spcPct val="90000"/>
              </a:lnSpc>
              <a:spcBef>
                <a:spcPts val="0"/>
              </a:spcBef>
              <a:spcAft>
                <a:spcPts val="0"/>
              </a:spcAft>
              <a:buClrTx/>
              <a:buSzTx/>
              <a:buFont typeface="Arial"/>
              <a:buChar char="•"/>
              <a:tabLst/>
              <a:defRPr/>
            </a:pPr>
            <a:endParaRPr kumimoji="0" lang="en-US" sz="2000" b="0" i="0" u="none" strike="noStrike" kern="1200" cap="none" spc="0" normalizeH="0" baseline="0" noProof="0">
              <a:ln>
                <a:noFill/>
              </a:ln>
              <a:solidFill>
                <a:prstClr val="black"/>
              </a:solidFill>
              <a:effectLst/>
              <a:uLnTx/>
              <a:uFillTx/>
              <a:latin typeface="Open Sans Light"/>
              <a:ea typeface="Open Sans Light"/>
              <a:cs typeface="Open Sans Light"/>
            </a:endParaRP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Open Sans Light" panose="020B0606030504020204" pitchFamily="34" charset="0"/>
              <a:ea typeface="Open Sans Light" panose="020B0606030504020204" pitchFamily="34" charset="0"/>
              <a:cs typeface="Open Sans Light" panose="020B0606030504020204" pitchFamily="34" charset="0"/>
            </a:endParaRPr>
          </a:p>
        </p:txBody>
      </p:sp>
      <p:sp>
        <p:nvSpPr>
          <p:cNvPr id="9" name="Text Placeholder 3">
            <a:extLst>
              <a:ext uri="{FF2B5EF4-FFF2-40B4-BE49-F238E27FC236}">
                <a16:creationId xmlns:a16="http://schemas.microsoft.com/office/drawing/2014/main" id="{F9A35EBB-7435-E88B-97CA-CF353DFD5BF2}"/>
              </a:ext>
            </a:extLst>
          </p:cNvPr>
          <p:cNvSpPr txBox="1">
            <a:spLocks/>
          </p:cNvSpPr>
          <p:nvPr/>
        </p:nvSpPr>
        <p:spPr>
          <a:xfrm>
            <a:off x="3477905" y="1075699"/>
            <a:ext cx="2756681" cy="477095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8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1pPr>
            <a:lvl2pPr marL="533393" indent="-342900" algn="l" defTabSz="914400" rtl="0" eaLnBrk="1" latinLnBrk="0" hangingPunct="1">
              <a:lnSpc>
                <a:spcPct val="90000"/>
              </a:lnSpc>
              <a:spcBef>
                <a:spcPts val="500"/>
              </a:spcBef>
              <a:spcAft>
                <a:spcPts val="0"/>
              </a:spcAft>
              <a:buFont typeface="Arial" panose="020B0604020202020204" pitchFamily="34" charset="0"/>
              <a:buChar char="•"/>
              <a:defRPr sz="24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2pPr>
            <a:lvl3pPr marL="723885" indent="-342900" algn="l" defTabSz="914400" rtl="0" eaLnBrk="1" latinLnBrk="0" hangingPunct="1">
              <a:lnSpc>
                <a:spcPct val="90000"/>
              </a:lnSpc>
              <a:spcBef>
                <a:spcPts val="500"/>
              </a:spcBef>
              <a:spcAft>
                <a:spcPts val="0"/>
              </a:spcAft>
              <a:buFont typeface="Arial" panose="020B0604020202020204" pitchFamily="34" charset="0"/>
              <a:buChar char="•"/>
              <a:defRPr sz="20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3pPr>
            <a:lvl4pPr marL="914378" indent="-342900" algn="l" defTabSz="914400" rtl="0" eaLnBrk="1" latinLnBrk="0" hangingPunct="1">
              <a:lnSpc>
                <a:spcPct val="90000"/>
              </a:lnSpc>
              <a:spcBef>
                <a:spcPts val="500"/>
              </a:spcBef>
              <a:spcAft>
                <a:spcPts val="0"/>
              </a:spcAft>
              <a:buFont typeface="Arial" panose="020B0604020202020204" pitchFamily="34" charset="0"/>
              <a:buChar char="•"/>
              <a:defRPr sz="18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4pPr>
            <a:lvl5pPr marL="1104870" indent="-342900" algn="l" defTabSz="914400" rtl="0" eaLnBrk="1" latinLnBrk="0" hangingPunct="1">
              <a:lnSpc>
                <a:spcPct val="90000"/>
              </a:lnSpc>
              <a:spcBef>
                <a:spcPts val="500"/>
              </a:spcBef>
              <a:spcAft>
                <a:spcPts val="0"/>
              </a:spcAft>
              <a:buFont typeface="Arial" panose="020B0604020202020204" pitchFamily="34" charset="0"/>
              <a:buChar char="•"/>
              <a:defRPr sz="18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Open Sans Light"/>
                <a:ea typeface="Open Sans Light"/>
                <a:cs typeface="Open Sans Light"/>
              </a:rPr>
              <a:t>Intel</a:t>
            </a:r>
          </a:p>
          <a:p>
            <a:pPr marL="2286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Open Sans Light"/>
                <a:ea typeface="Open Sans Light"/>
                <a:cs typeface="Open Sans Light"/>
              </a:rPr>
              <a:t>Meta</a:t>
            </a:r>
          </a:p>
          <a:p>
            <a:pPr marL="2286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Open Sans Light"/>
                <a:ea typeface="Open Sans Light"/>
                <a:cs typeface="Open Sans Light"/>
              </a:rPr>
              <a:t>Microsoft</a:t>
            </a:r>
          </a:p>
          <a:p>
            <a:pPr marL="2286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err="1">
                <a:ln>
                  <a:noFill/>
                </a:ln>
                <a:solidFill>
                  <a:prstClr val="black"/>
                </a:solidFill>
                <a:effectLst/>
                <a:uLnTx/>
                <a:uFillTx/>
                <a:latin typeface="Open Sans Light"/>
                <a:ea typeface="Open Sans Light"/>
                <a:cs typeface="Open Sans Light"/>
              </a:rPr>
              <a:t>MLCommons</a:t>
            </a:r>
            <a:endParaRPr kumimoji="0" lang="en-US" sz="2000" b="0" i="0" u="none" strike="noStrike" kern="1200" cap="none" spc="0" normalizeH="0" baseline="0" noProof="0">
              <a:ln>
                <a:noFill/>
              </a:ln>
              <a:solidFill>
                <a:prstClr val="black"/>
              </a:solidFill>
              <a:effectLst/>
              <a:uLnTx/>
              <a:uFillTx/>
              <a:latin typeface="Open Sans Light"/>
              <a:ea typeface="Open Sans Light"/>
              <a:cs typeface="Open Sans Light"/>
            </a:endParaRPr>
          </a:p>
          <a:p>
            <a:pPr marL="2286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Open Sans Light"/>
                <a:ea typeface="Open Sans Light"/>
                <a:cs typeface="Open Sans Light"/>
              </a:rPr>
              <a:t>NVIDIA</a:t>
            </a:r>
          </a:p>
          <a:p>
            <a:pPr marL="2286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Open Sans Light"/>
                <a:ea typeface="Open Sans Light"/>
                <a:cs typeface="Open Sans Light"/>
              </a:rPr>
              <a:t>Omidyar Networks</a:t>
            </a:r>
          </a:p>
          <a:p>
            <a:pPr marL="2286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Open Sans Light"/>
                <a:ea typeface="Open Sans Light"/>
                <a:cs typeface="Open Sans Light"/>
              </a:rPr>
              <a:t>OpenAI</a:t>
            </a:r>
          </a:p>
          <a:p>
            <a:pPr marL="2286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err="1">
                <a:ln>
                  <a:noFill/>
                </a:ln>
                <a:solidFill>
                  <a:prstClr val="black"/>
                </a:solidFill>
                <a:effectLst/>
                <a:uLnTx/>
                <a:uFillTx/>
                <a:latin typeface="Open Sans Light"/>
                <a:ea typeface="Open Sans Light"/>
                <a:cs typeface="Open Sans Light"/>
              </a:rPr>
              <a:t>OpenMined</a:t>
            </a:r>
            <a:endParaRPr kumimoji="0" lang="en-US" sz="2000" b="0" i="0" u="none" strike="noStrike" kern="1200" cap="none" spc="0" normalizeH="0" baseline="0" noProof="0">
              <a:ln>
                <a:noFill/>
              </a:ln>
              <a:solidFill>
                <a:prstClr val="black"/>
              </a:solidFill>
              <a:effectLst/>
              <a:uLnTx/>
              <a:uFillTx/>
              <a:latin typeface="Open Sans Light"/>
              <a:ea typeface="Open Sans Light"/>
              <a:cs typeface="Open Sans Light"/>
            </a:endParaRPr>
          </a:p>
          <a:p>
            <a:pPr marL="2286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Open Sans Light"/>
                <a:ea typeface="Open Sans Light"/>
                <a:cs typeface="Open Sans Light"/>
              </a:rPr>
              <a:t>Palantir</a:t>
            </a:r>
          </a:p>
          <a:p>
            <a:pPr marL="2286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err="1">
                <a:ln>
                  <a:noFill/>
                </a:ln>
                <a:solidFill>
                  <a:prstClr val="black"/>
                </a:solidFill>
                <a:effectLst/>
                <a:uLnTx/>
                <a:uFillTx/>
                <a:latin typeface="Open Sans Light"/>
                <a:ea typeface="Open Sans Light"/>
                <a:cs typeface="Open Sans Light"/>
              </a:rPr>
              <a:t>Regenstrief</a:t>
            </a:r>
            <a:r>
              <a:rPr kumimoji="0" lang="en-US" sz="2000" b="0" i="0" u="none" strike="noStrike" kern="1200" cap="none" spc="0" normalizeH="0" baseline="0" noProof="0">
                <a:ln>
                  <a:noFill/>
                </a:ln>
                <a:solidFill>
                  <a:prstClr val="black"/>
                </a:solidFill>
                <a:effectLst/>
                <a:uLnTx/>
                <a:uFillTx/>
                <a:latin typeface="Open Sans Light"/>
                <a:ea typeface="Open Sans Light"/>
                <a:cs typeface="Open Sans Light"/>
              </a:rPr>
              <a:t> Institute</a:t>
            </a:r>
          </a:p>
          <a:p>
            <a:pPr marL="2286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err="1">
                <a:ln>
                  <a:noFill/>
                </a:ln>
                <a:solidFill>
                  <a:prstClr val="black"/>
                </a:solidFill>
                <a:effectLst/>
                <a:uLnTx/>
                <a:uFillTx/>
                <a:latin typeface="Open Sans Light"/>
                <a:ea typeface="Open Sans Light"/>
                <a:cs typeface="Open Sans Light"/>
              </a:rPr>
              <a:t>SambaNova</a:t>
            </a:r>
            <a:r>
              <a:rPr kumimoji="0" lang="en-US" sz="2000" b="0" i="0" u="none" strike="noStrike" kern="1200" cap="none" spc="0" normalizeH="0" baseline="0" noProof="0">
                <a:ln>
                  <a:noFill/>
                </a:ln>
                <a:solidFill>
                  <a:prstClr val="black"/>
                </a:solidFill>
                <a:effectLst/>
                <a:uLnTx/>
                <a:uFillTx/>
                <a:latin typeface="Open Sans Light"/>
                <a:ea typeface="Open Sans Light"/>
                <a:cs typeface="Open Sans Light"/>
              </a:rPr>
              <a:t> Systems</a:t>
            </a:r>
          </a:p>
          <a:p>
            <a:pPr marL="2286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err="1">
                <a:ln>
                  <a:noFill/>
                </a:ln>
                <a:solidFill>
                  <a:prstClr val="black"/>
                </a:solidFill>
                <a:effectLst/>
                <a:uLnTx/>
                <a:uFillTx/>
                <a:latin typeface="Open Sans Light"/>
                <a:ea typeface="Open Sans Light"/>
                <a:cs typeface="Open Sans Light"/>
              </a:rPr>
              <a:t>Vocareum</a:t>
            </a:r>
            <a:endParaRPr kumimoji="0" lang="en-US" sz="2000" b="0" i="0" u="none" strike="noStrike" kern="1200" cap="none" spc="0" normalizeH="0" baseline="0" noProof="0">
              <a:ln>
                <a:noFill/>
              </a:ln>
              <a:solidFill>
                <a:prstClr val="black"/>
              </a:solidFill>
              <a:effectLst/>
              <a:uLnTx/>
              <a:uFillTx/>
              <a:latin typeface="Open Sans Light"/>
              <a:ea typeface="Open Sans Light"/>
              <a:cs typeface="Open Sans Light"/>
            </a:endParaRPr>
          </a:p>
          <a:p>
            <a:pPr marL="2286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Open Sans Light"/>
                <a:ea typeface="Open Sans Light"/>
                <a:cs typeface="Open Sans Light"/>
              </a:rPr>
              <a:t>Weights &amp; Biases</a:t>
            </a:r>
          </a:p>
          <a:p>
            <a:pPr marL="0" marR="0" lvl="0" indent="0" algn="l" defTabSz="914400" rtl="0" eaLnBrk="1" fontAlgn="auto" latinLnBrk="0" hangingPunct="1">
              <a:lnSpc>
                <a:spcPct val="90000"/>
              </a:lnSpc>
              <a:spcBef>
                <a:spcPts val="0"/>
              </a:spcBef>
              <a:spcAft>
                <a:spcPts val="600"/>
              </a:spcAft>
              <a:buClrTx/>
              <a:buSzTx/>
              <a:buNone/>
              <a:tabLst/>
              <a:defRPr/>
            </a:pPr>
            <a:endParaRPr kumimoji="0" lang="en-US" sz="2000" b="0" i="0" u="none" strike="noStrike" kern="1200" cap="none" spc="0" normalizeH="0" baseline="0" noProof="0">
              <a:ln>
                <a:noFill/>
              </a:ln>
              <a:solidFill>
                <a:prstClr val="black"/>
              </a:solidFill>
              <a:effectLst/>
              <a:uLnTx/>
              <a:uFillTx/>
              <a:latin typeface="Open Sans Light"/>
              <a:ea typeface="Open Sans Light"/>
              <a:cs typeface="Open Sans Light"/>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Open Sans Light"/>
              <a:ea typeface="Open Sans Light"/>
              <a:cs typeface="Open Sans Light"/>
            </a:endParaRPr>
          </a:p>
        </p:txBody>
      </p:sp>
      <p:pic>
        <p:nvPicPr>
          <p:cNvPr id="11" name="Picture 10">
            <a:extLst>
              <a:ext uri="{FF2B5EF4-FFF2-40B4-BE49-F238E27FC236}">
                <a16:creationId xmlns:a16="http://schemas.microsoft.com/office/drawing/2014/main" id="{0AB84AB8-412D-87CE-6D69-7D482A8A9A3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92085" y="3228362"/>
            <a:ext cx="1155473" cy="856410"/>
          </a:xfrm>
          <a:prstGeom prst="rect">
            <a:avLst/>
          </a:prstGeom>
        </p:spPr>
      </p:pic>
      <p:pic>
        <p:nvPicPr>
          <p:cNvPr id="13" name="Picture 12">
            <a:extLst>
              <a:ext uri="{FF2B5EF4-FFF2-40B4-BE49-F238E27FC236}">
                <a16:creationId xmlns:a16="http://schemas.microsoft.com/office/drawing/2014/main" id="{41F31E0C-EBE3-75D8-F523-B7362C3FDC81}"/>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1423" t="19858" r="17045" b="19454"/>
          <a:stretch/>
        </p:blipFill>
        <p:spPr>
          <a:xfrm>
            <a:off x="6458735" y="4252345"/>
            <a:ext cx="1422171" cy="904953"/>
          </a:xfrm>
          <a:prstGeom prst="rect">
            <a:avLst/>
          </a:prstGeom>
        </p:spPr>
      </p:pic>
      <p:pic>
        <p:nvPicPr>
          <p:cNvPr id="14" name="Picture 13">
            <a:extLst>
              <a:ext uri="{FF2B5EF4-FFF2-40B4-BE49-F238E27FC236}">
                <a16:creationId xmlns:a16="http://schemas.microsoft.com/office/drawing/2014/main" id="{ED83223B-98EC-F61C-5329-DAB60A020C47}"/>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7099" t="10678" r="17835" b="7132"/>
          <a:stretch/>
        </p:blipFill>
        <p:spPr>
          <a:xfrm>
            <a:off x="6390193" y="1968518"/>
            <a:ext cx="1583678" cy="1129894"/>
          </a:xfrm>
          <a:prstGeom prst="rect">
            <a:avLst/>
          </a:prstGeom>
        </p:spPr>
      </p:pic>
      <p:pic>
        <p:nvPicPr>
          <p:cNvPr id="15" name="Picture 14">
            <a:extLst>
              <a:ext uri="{FF2B5EF4-FFF2-40B4-BE49-F238E27FC236}">
                <a16:creationId xmlns:a16="http://schemas.microsoft.com/office/drawing/2014/main" id="{9BD42652-68D5-7A7E-102A-BFF42A23D97F}"/>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19478" r="20631"/>
          <a:stretch/>
        </p:blipFill>
        <p:spPr>
          <a:xfrm>
            <a:off x="6516999" y="5087212"/>
            <a:ext cx="1305642" cy="1220810"/>
          </a:xfrm>
          <a:prstGeom prst="rect">
            <a:avLst/>
          </a:prstGeom>
        </p:spPr>
      </p:pic>
      <p:pic>
        <p:nvPicPr>
          <p:cNvPr id="17" name="Picture 16">
            <a:extLst>
              <a:ext uri="{FF2B5EF4-FFF2-40B4-BE49-F238E27FC236}">
                <a16:creationId xmlns:a16="http://schemas.microsoft.com/office/drawing/2014/main" id="{A12D2CAC-08CD-9510-EF38-F0D0814586F3}"/>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a:ext>
            </a:extLst>
          </a:blip>
          <a:srcRect l="27754" t="32025" r="24799" b="26405"/>
          <a:stretch/>
        </p:blipFill>
        <p:spPr>
          <a:xfrm>
            <a:off x="6458735" y="1226172"/>
            <a:ext cx="1583678" cy="725106"/>
          </a:xfrm>
          <a:prstGeom prst="rect">
            <a:avLst/>
          </a:prstGeom>
        </p:spPr>
      </p:pic>
      <p:sp>
        <p:nvSpPr>
          <p:cNvPr id="2" name="TextBox 1">
            <a:extLst>
              <a:ext uri="{FF2B5EF4-FFF2-40B4-BE49-F238E27FC236}">
                <a16:creationId xmlns:a16="http://schemas.microsoft.com/office/drawing/2014/main" id="{64A19276-B6C2-F0D7-AC95-EA77B7CC46DD}"/>
              </a:ext>
            </a:extLst>
          </p:cNvPr>
          <p:cNvSpPr txBox="1"/>
          <p:nvPr/>
        </p:nvSpPr>
        <p:spPr>
          <a:xfrm>
            <a:off x="8192022" y="840445"/>
            <a:ext cx="2354234" cy="369332"/>
          </a:xfrm>
          <a:prstGeom prst="rect">
            <a:avLst/>
          </a:prstGeom>
          <a:noFill/>
        </p:spPr>
        <p:txBody>
          <a:bodyPr wrap="none" rtlCol="0">
            <a:spAutoFit/>
          </a:bodyPr>
          <a:lstStyle/>
          <a:p>
            <a:r>
              <a:rPr lang="en-US" b="1" i="1"/>
              <a:t>Example Contributions</a:t>
            </a:r>
          </a:p>
        </p:txBody>
      </p:sp>
      <p:sp>
        <p:nvSpPr>
          <p:cNvPr id="22" name="TextBox 21">
            <a:extLst>
              <a:ext uri="{FF2B5EF4-FFF2-40B4-BE49-F238E27FC236}">
                <a16:creationId xmlns:a16="http://schemas.microsoft.com/office/drawing/2014/main" id="{92E9D9D5-EDAD-1FD0-8560-54441D3628D4}"/>
              </a:ext>
            </a:extLst>
          </p:cNvPr>
          <p:cNvSpPr txBox="1"/>
          <p:nvPr/>
        </p:nvSpPr>
        <p:spPr>
          <a:xfrm>
            <a:off x="8192022" y="1208003"/>
            <a:ext cx="2662845" cy="646331"/>
          </a:xfrm>
          <a:prstGeom prst="rect">
            <a:avLst/>
          </a:prstGeom>
          <a:noFill/>
        </p:spPr>
        <p:txBody>
          <a:bodyPr wrap="none" lIns="91440" tIns="45720" rIns="91440" bIns="45720" rtlCol="0" anchor="t">
            <a:spAutoFit/>
          </a:bodyPr>
          <a:lstStyle/>
          <a:p>
            <a:r>
              <a:rPr lang="en-US"/>
              <a:t>AI Expertise</a:t>
            </a:r>
          </a:p>
          <a:p>
            <a:r>
              <a:rPr lang="en-US"/>
              <a:t>Co-chairing Partner Forum</a:t>
            </a:r>
            <a:endParaRPr lang="en-US">
              <a:ea typeface="Calibri"/>
              <a:cs typeface="Calibri"/>
            </a:endParaRPr>
          </a:p>
        </p:txBody>
      </p:sp>
      <p:sp>
        <p:nvSpPr>
          <p:cNvPr id="18" name="TextBox 17">
            <a:extLst>
              <a:ext uri="{FF2B5EF4-FFF2-40B4-BE49-F238E27FC236}">
                <a16:creationId xmlns:a16="http://schemas.microsoft.com/office/drawing/2014/main" id="{C19EC092-55FA-7226-23DE-EE3E48EDC824}"/>
              </a:ext>
            </a:extLst>
          </p:cNvPr>
          <p:cNvSpPr txBox="1"/>
          <p:nvPr/>
        </p:nvSpPr>
        <p:spPr>
          <a:xfrm>
            <a:off x="8192022" y="2209840"/>
            <a:ext cx="3939155" cy="646331"/>
          </a:xfrm>
          <a:prstGeom prst="rect">
            <a:avLst/>
          </a:prstGeom>
          <a:noFill/>
        </p:spPr>
        <p:txBody>
          <a:bodyPr wrap="none" rtlCol="0">
            <a:spAutoFit/>
          </a:bodyPr>
          <a:lstStyle/>
          <a:p>
            <a:r>
              <a:rPr lang="en-US"/>
              <a:t>$30M Computing, software and training</a:t>
            </a:r>
          </a:p>
          <a:p>
            <a:r>
              <a:rPr lang="en-US"/>
              <a:t>Co-chairing Partner Forum</a:t>
            </a:r>
          </a:p>
        </p:txBody>
      </p:sp>
      <p:sp>
        <p:nvSpPr>
          <p:cNvPr id="20" name="TextBox 19">
            <a:extLst>
              <a:ext uri="{FF2B5EF4-FFF2-40B4-BE49-F238E27FC236}">
                <a16:creationId xmlns:a16="http://schemas.microsoft.com/office/drawing/2014/main" id="{F345E69E-1B44-71FE-BEE8-251F486E15BF}"/>
              </a:ext>
            </a:extLst>
          </p:cNvPr>
          <p:cNvSpPr txBox="1"/>
          <p:nvPr/>
        </p:nvSpPr>
        <p:spPr>
          <a:xfrm>
            <a:off x="8192022" y="3375158"/>
            <a:ext cx="2662845" cy="646331"/>
          </a:xfrm>
          <a:prstGeom prst="rect">
            <a:avLst/>
          </a:prstGeom>
          <a:noFill/>
        </p:spPr>
        <p:txBody>
          <a:bodyPr wrap="none" rtlCol="0">
            <a:spAutoFit/>
          </a:bodyPr>
          <a:lstStyle/>
          <a:p>
            <a:r>
              <a:rPr lang="en-US"/>
              <a:t>$20M Azure credits</a:t>
            </a:r>
          </a:p>
          <a:p>
            <a:r>
              <a:rPr lang="en-US"/>
              <a:t>Co-chairing Partner Forum</a:t>
            </a:r>
          </a:p>
        </p:txBody>
      </p:sp>
      <p:sp>
        <p:nvSpPr>
          <p:cNvPr id="21" name="TextBox 20">
            <a:extLst>
              <a:ext uri="{FF2B5EF4-FFF2-40B4-BE49-F238E27FC236}">
                <a16:creationId xmlns:a16="http://schemas.microsoft.com/office/drawing/2014/main" id="{5612962D-8BE0-D935-10D0-282ED9F44C58}"/>
              </a:ext>
            </a:extLst>
          </p:cNvPr>
          <p:cNvSpPr txBox="1"/>
          <p:nvPr/>
        </p:nvSpPr>
        <p:spPr>
          <a:xfrm>
            <a:off x="8192022" y="4416906"/>
            <a:ext cx="2349746" cy="369332"/>
          </a:xfrm>
          <a:prstGeom prst="rect">
            <a:avLst/>
          </a:prstGeom>
          <a:noFill/>
        </p:spPr>
        <p:txBody>
          <a:bodyPr wrap="none" rtlCol="0">
            <a:spAutoFit/>
          </a:bodyPr>
          <a:lstStyle/>
          <a:p>
            <a:r>
              <a:rPr lang="en-US"/>
              <a:t>Support for 20 projects</a:t>
            </a:r>
          </a:p>
        </p:txBody>
      </p:sp>
      <p:sp>
        <p:nvSpPr>
          <p:cNvPr id="23" name="TextBox 22">
            <a:extLst>
              <a:ext uri="{FF2B5EF4-FFF2-40B4-BE49-F238E27FC236}">
                <a16:creationId xmlns:a16="http://schemas.microsoft.com/office/drawing/2014/main" id="{CFABF42E-0E01-7486-8DC9-59AE5025C302}"/>
              </a:ext>
            </a:extLst>
          </p:cNvPr>
          <p:cNvSpPr txBox="1"/>
          <p:nvPr/>
        </p:nvSpPr>
        <p:spPr>
          <a:xfrm>
            <a:off x="8192022" y="5428120"/>
            <a:ext cx="3174972" cy="369332"/>
          </a:xfrm>
          <a:prstGeom prst="rect">
            <a:avLst/>
          </a:prstGeom>
          <a:noFill/>
        </p:spPr>
        <p:txBody>
          <a:bodyPr wrap="none" rtlCol="0">
            <a:spAutoFit/>
          </a:bodyPr>
          <a:lstStyle/>
          <a:p>
            <a:r>
              <a:rPr lang="en-US"/>
              <a:t>Support for computing projects </a:t>
            </a:r>
          </a:p>
        </p:txBody>
      </p:sp>
      <p:pic>
        <p:nvPicPr>
          <p:cNvPr id="3" name="Picture 2">
            <a:extLst>
              <a:ext uri="{FF2B5EF4-FFF2-40B4-BE49-F238E27FC236}">
                <a16:creationId xmlns:a16="http://schemas.microsoft.com/office/drawing/2014/main" id="{55511D8D-D674-5333-7F81-9D532C22B881}"/>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402" y="-4763"/>
            <a:ext cx="3168012" cy="898051"/>
          </a:xfrm>
          <a:prstGeom prst="rect">
            <a:avLst/>
          </a:prstGeom>
        </p:spPr>
      </p:pic>
    </p:spTree>
    <p:extLst>
      <p:ext uri="{BB962C8B-B14F-4D97-AF65-F5344CB8AC3E}">
        <p14:creationId xmlns:p14="http://schemas.microsoft.com/office/powerpoint/2010/main" val="50520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F2F6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176A0-5456-414B-B337-7B0F295341E9}"/>
              </a:ext>
            </a:extLst>
          </p:cNvPr>
          <p:cNvSpPr>
            <a:spLocks noGrp="1"/>
          </p:cNvSpPr>
          <p:nvPr>
            <p:ph type="title"/>
          </p:nvPr>
        </p:nvSpPr>
        <p:spPr>
          <a:xfrm>
            <a:off x="3886558" y="4929"/>
            <a:ext cx="8783655" cy="854277"/>
          </a:xfrm>
        </p:spPr>
        <p:txBody>
          <a:bodyPr>
            <a:normAutofit fontScale="90000"/>
          </a:bodyPr>
          <a:lstStyle/>
          <a:p>
            <a:r>
              <a:rPr lang="en-US" sz="3600">
                <a:solidFill>
                  <a:schemeClr val="bg1"/>
                </a:solidFill>
                <a:latin typeface="Open Sans Light"/>
                <a:ea typeface="Open Sans Light"/>
                <a:cs typeface="Open Sans Light"/>
              </a:rPr>
              <a:t>Researchers and </a:t>
            </a:r>
            <a:r>
              <a:rPr lang="en-US">
                <a:solidFill>
                  <a:schemeClr val="bg1"/>
                </a:solidFill>
                <a:latin typeface="Open Sans Light"/>
                <a:ea typeface="Open Sans Light"/>
                <a:cs typeface="Open Sans Light"/>
              </a:rPr>
              <a:t>educators</a:t>
            </a:r>
            <a:r>
              <a:rPr lang="en-US" sz="3600">
                <a:solidFill>
                  <a:schemeClr val="bg1"/>
                </a:solidFill>
                <a:latin typeface="Open Sans Light"/>
                <a:ea typeface="Open Sans Light"/>
                <a:cs typeface="Open Sans Light"/>
              </a:rPr>
              <a:t> can apply for resources</a:t>
            </a:r>
          </a:p>
        </p:txBody>
      </p:sp>
      <p:sp>
        <p:nvSpPr>
          <p:cNvPr id="9" name="TextBox 8">
            <a:extLst>
              <a:ext uri="{FF2B5EF4-FFF2-40B4-BE49-F238E27FC236}">
                <a16:creationId xmlns:a16="http://schemas.microsoft.com/office/drawing/2014/main" id="{2C2A2A9B-3F3A-7F3E-4A31-548B41027DFC}"/>
              </a:ext>
            </a:extLst>
          </p:cNvPr>
          <p:cNvSpPr txBox="1"/>
          <p:nvPr/>
        </p:nvSpPr>
        <p:spPr>
          <a:xfrm>
            <a:off x="1129470" y="931610"/>
            <a:ext cx="1658901" cy="461665"/>
          </a:xfrm>
          <a:prstGeom prst="rect">
            <a:avLst/>
          </a:prstGeom>
          <a:noFill/>
        </p:spPr>
        <p:txBody>
          <a:bodyPr wrap="square" lIns="91440" tIns="45720" rIns="91440" bIns="45720" rtlCol="0" anchor="t">
            <a:spAutoFit/>
          </a:bodyPr>
          <a:lstStyle/>
          <a:p>
            <a:pPr algn="ctr">
              <a:defRPr/>
            </a:pPr>
            <a:r>
              <a:rPr lang="en-US" sz="2400" b="1">
                <a:solidFill>
                  <a:srgbClr val="FFFFFF"/>
                </a:solidFill>
                <a:latin typeface="Calibri"/>
              </a:rPr>
              <a:t>User Portal</a:t>
            </a:r>
            <a:endParaRPr lang="en-US">
              <a:solidFill>
                <a:srgbClr val="FFFFFF"/>
              </a:solidFill>
              <a:ea typeface="+mn-ea"/>
              <a:cs typeface="+mn-cs"/>
            </a:endParaRPr>
          </a:p>
        </p:txBody>
      </p:sp>
      <p:sp>
        <p:nvSpPr>
          <p:cNvPr id="3" name="TextBox 2">
            <a:extLst>
              <a:ext uri="{FF2B5EF4-FFF2-40B4-BE49-F238E27FC236}">
                <a16:creationId xmlns:a16="http://schemas.microsoft.com/office/drawing/2014/main" id="{FB6DD16A-5803-8EEE-D433-2BAFEE16E982}"/>
              </a:ext>
            </a:extLst>
          </p:cNvPr>
          <p:cNvSpPr txBox="1"/>
          <p:nvPr/>
        </p:nvSpPr>
        <p:spPr>
          <a:xfrm>
            <a:off x="485377" y="1393004"/>
            <a:ext cx="294348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solidFill>
                  <a:schemeClr val="bg1"/>
                </a:solidFill>
                <a:ea typeface="Calibri"/>
                <a:cs typeface="Calibri"/>
              </a:rPr>
              <a:t>https://nairrpilot.org</a:t>
            </a:r>
            <a:r>
              <a:rPr lang="en-US" sz="2400">
                <a:solidFill>
                  <a:srgbClr val="FFFFFF"/>
                </a:solidFill>
                <a:ea typeface="Calibri"/>
                <a:cs typeface="Calibri"/>
              </a:rPr>
              <a:t> </a:t>
            </a:r>
            <a:endParaRPr lang="en-US" sz="2400">
              <a:solidFill>
                <a:srgbClr val="FFFFFF"/>
              </a:solidFill>
            </a:endParaRPr>
          </a:p>
        </p:txBody>
      </p:sp>
      <p:pic>
        <p:nvPicPr>
          <p:cNvPr id="8" name="Picture 7">
            <a:extLst>
              <a:ext uri="{FF2B5EF4-FFF2-40B4-BE49-F238E27FC236}">
                <a16:creationId xmlns:a16="http://schemas.microsoft.com/office/drawing/2014/main" id="{0AFFB502-4FAB-6E10-C02F-44FEB79F531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6756" y="2162290"/>
            <a:ext cx="11549312" cy="4002486"/>
          </a:xfrm>
          <a:prstGeom prst="rect">
            <a:avLst/>
          </a:prstGeom>
        </p:spPr>
      </p:pic>
      <p:pic>
        <p:nvPicPr>
          <p:cNvPr id="10" name="Picture 9">
            <a:extLst>
              <a:ext uri="{FF2B5EF4-FFF2-40B4-BE49-F238E27FC236}">
                <a16:creationId xmlns:a16="http://schemas.microsoft.com/office/drawing/2014/main" id="{FFD3BC8A-F845-FBE0-7EB8-867D63D15EB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72545" y="-4763"/>
            <a:ext cx="3200669" cy="865394"/>
          </a:xfrm>
          <a:prstGeom prst="rect">
            <a:avLst/>
          </a:prstGeom>
        </p:spPr>
      </p:pic>
      <p:pic>
        <p:nvPicPr>
          <p:cNvPr id="11" name="Picture 10" descr="QR Code Image">
            <a:extLst>
              <a:ext uri="{FF2B5EF4-FFF2-40B4-BE49-F238E27FC236}">
                <a16:creationId xmlns:a16="http://schemas.microsoft.com/office/drawing/2014/main" id="{168228E9-51FD-8D6A-398C-1E5646C2AD55}"/>
              </a:ext>
            </a:extLst>
          </p:cNvPr>
          <p:cNvPicPr>
            <a:picLocks noChangeAspect="1"/>
          </p:cNvPicPr>
          <p:nvPr/>
        </p:nvPicPr>
        <p:blipFill>
          <a:blip r:embed="rId5"/>
          <a:stretch>
            <a:fillRect/>
          </a:stretch>
        </p:blipFill>
        <p:spPr>
          <a:xfrm>
            <a:off x="10605942" y="714397"/>
            <a:ext cx="1152369" cy="1164861"/>
          </a:xfrm>
          <a:prstGeom prst="rect">
            <a:avLst/>
          </a:prstGeom>
        </p:spPr>
      </p:pic>
    </p:spTree>
    <p:extLst>
      <p:ext uri="{BB962C8B-B14F-4D97-AF65-F5344CB8AC3E}">
        <p14:creationId xmlns:p14="http://schemas.microsoft.com/office/powerpoint/2010/main" val="2205095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0EDFF-F201-2E7C-06C2-23741261F09D}"/>
              </a:ext>
            </a:extLst>
          </p:cNvPr>
          <p:cNvSpPr>
            <a:spLocks noGrp="1"/>
          </p:cNvSpPr>
          <p:nvPr>
            <p:ph type="title"/>
          </p:nvPr>
        </p:nvSpPr>
        <p:spPr>
          <a:xfrm>
            <a:off x="3244139" y="2974"/>
            <a:ext cx="8538670" cy="879259"/>
          </a:xfrm>
        </p:spPr>
        <p:txBody>
          <a:bodyPr>
            <a:normAutofit/>
          </a:bodyPr>
          <a:lstStyle/>
          <a:p>
            <a:r>
              <a:rPr lang="en-US">
                <a:latin typeface="Open Sans Light"/>
                <a:ea typeface="Open Sans Light"/>
                <a:cs typeface="Open Sans Light"/>
              </a:rPr>
              <a:t>AI Resources available via the Portal </a:t>
            </a:r>
            <a:endParaRPr lang="en-US">
              <a:latin typeface="Open Sans Light"/>
            </a:endParaRPr>
          </a:p>
        </p:txBody>
      </p:sp>
      <p:pic>
        <p:nvPicPr>
          <p:cNvPr id="12" name="Picture 11">
            <a:extLst>
              <a:ext uri="{FF2B5EF4-FFF2-40B4-BE49-F238E27FC236}">
                <a16:creationId xmlns:a16="http://schemas.microsoft.com/office/drawing/2014/main" id="{536D80B9-AAE1-3ECA-B446-BDAEC3C30D7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97647" y="5058676"/>
            <a:ext cx="3050444" cy="478195"/>
          </a:xfrm>
          <a:prstGeom prst="rect">
            <a:avLst/>
          </a:prstGeom>
        </p:spPr>
      </p:pic>
      <p:pic>
        <p:nvPicPr>
          <p:cNvPr id="18" name="Picture 17">
            <a:extLst>
              <a:ext uri="{FF2B5EF4-FFF2-40B4-BE49-F238E27FC236}">
                <a16:creationId xmlns:a16="http://schemas.microsoft.com/office/drawing/2014/main" id="{ECE13C47-65EF-9E70-632A-B103E4B2FB7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871836" y="1144959"/>
            <a:ext cx="1968500" cy="1028700"/>
          </a:xfrm>
          <a:prstGeom prst="rect">
            <a:avLst/>
          </a:prstGeom>
        </p:spPr>
      </p:pic>
      <p:pic>
        <p:nvPicPr>
          <p:cNvPr id="20" name="Picture 19">
            <a:extLst>
              <a:ext uri="{FF2B5EF4-FFF2-40B4-BE49-F238E27FC236}">
                <a16:creationId xmlns:a16="http://schemas.microsoft.com/office/drawing/2014/main" id="{4852374C-780E-E35E-5F03-4D62B0EBF05F}"/>
              </a:ext>
              <a:ext uri="{C183D7F6-B498-43B3-948B-1728B52AA6E4}">
                <adec:decorative xmlns:adec="http://schemas.microsoft.com/office/drawing/2017/decorative" val="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10668" t="24955" r="12117" b="21373"/>
          <a:stretch/>
        </p:blipFill>
        <p:spPr>
          <a:xfrm>
            <a:off x="10029229" y="3459159"/>
            <a:ext cx="2084123" cy="914401"/>
          </a:xfrm>
          <a:prstGeom prst="rect">
            <a:avLst/>
          </a:prstGeom>
        </p:spPr>
      </p:pic>
      <p:pic>
        <p:nvPicPr>
          <p:cNvPr id="22" name="Picture 21">
            <a:extLst>
              <a:ext uri="{FF2B5EF4-FFF2-40B4-BE49-F238E27FC236}">
                <a16:creationId xmlns:a16="http://schemas.microsoft.com/office/drawing/2014/main" id="{DC917719-7B59-0451-24BE-9358F756B471}"/>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rcRect l="-2305" t="19152" r="-2822" b="23195"/>
          <a:stretch/>
        </p:blipFill>
        <p:spPr>
          <a:xfrm>
            <a:off x="10329162" y="5153983"/>
            <a:ext cx="1781718" cy="540679"/>
          </a:xfrm>
          <a:prstGeom prst="rect">
            <a:avLst/>
          </a:prstGeom>
        </p:spPr>
      </p:pic>
      <p:pic>
        <p:nvPicPr>
          <p:cNvPr id="26" name="Picture 25">
            <a:extLst>
              <a:ext uri="{FF2B5EF4-FFF2-40B4-BE49-F238E27FC236}">
                <a16:creationId xmlns:a16="http://schemas.microsoft.com/office/drawing/2014/main" id="{08C62B3D-F7CA-8A71-14E7-DB95F04B7B58}"/>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715783" y="4185116"/>
            <a:ext cx="997619" cy="935161"/>
          </a:xfrm>
          <a:prstGeom prst="rect">
            <a:avLst/>
          </a:prstGeom>
        </p:spPr>
      </p:pic>
      <p:pic>
        <p:nvPicPr>
          <p:cNvPr id="28" name="Picture 27">
            <a:extLst>
              <a:ext uri="{FF2B5EF4-FFF2-40B4-BE49-F238E27FC236}">
                <a16:creationId xmlns:a16="http://schemas.microsoft.com/office/drawing/2014/main" id="{D8ED0C84-EFE4-C306-6659-96BFB051083C}"/>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488168" y="1924132"/>
            <a:ext cx="2209800" cy="914400"/>
          </a:xfrm>
          <a:prstGeom prst="rect">
            <a:avLst/>
          </a:prstGeom>
        </p:spPr>
      </p:pic>
      <p:pic>
        <p:nvPicPr>
          <p:cNvPr id="37" name="Picture 36">
            <a:extLst>
              <a:ext uri="{FF2B5EF4-FFF2-40B4-BE49-F238E27FC236}">
                <a16:creationId xmlns:a16="http://schemas.microsoft.com/office/drawing/2014/main" id="{3EB3E60B-AF37-7772-E90B-8E46F9D90A31}"/>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933371" y="5521042"/>
            <a:ext cx="1553137" cy="750934"/>
          </a:xfrm>
          <a:prstGeom prst="rect">
            <a:avLst/>
          </a:prstGeom>
        </p:spPr>
      </p:pic>
      <p:pic>
        <p:nvPicPr>
          <p:cNvPr id="5" name="Picture 4">
            <a:extLst>
              <a:ext uri="{FF2B5EF4-FFF2-40B4-BE49-F238E27FC236}">
                <a16:creationId xmlns:a16="http://schemas.microsoft.com/office/drawing/2014/main" id="{EED2CE8E-F9FB-79FB-C7BC-11115911E15F}"/>
              </a:ext>
              <a:ext uri="{C183D7F6-B498-43B3-948B-1728B52AA6E4}">
                <adec:decorative xmlns:adec="http://schemas.microsoft.com/office/drawing/2017/decorative" val="1"/>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l="19478" r="20631"/>
          <a:stretch/>
        </p:blipFill>
        <p:spPr>
          <a:xfrm>
            <a:off x="8273894" y="2568905"/>
            <a:ext cx="1319741" cy="1233993"/>
          </a:xfrm>
          <a:prstGeom prst="rect">
            <a:avLst/>
          </a:prstGeom>
        </p:spPr>
      </p:pic>
      <p:pic>
        <p:nvPicPr>
          <p:cNvPr id="4" name="Picture 2" descr="NSF_Official_logo_High_Res_1200ppi">
            <a:extLst>
              <a:ext uri="{FF2B5EF4-FFF2-40B4-BE49-F238E27FC236}">
                <a16:creationId xmlns:a16="http://schemas.microsoft.com/office/drawing/2014/main" id="{14FC7BB8-90D6-E6A9-7B32-82B6E6D44716}"/>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1905" y="1621436"/>
            <a:ext cx="1459753" cy="14597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6BBBC5E-5BDB-59F1-37A2-B739AEA99A1E}"/>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653054" y="5389254"/>
            <a:ext cx="1860011" cy="604267"/>
          </a:xfrm>
          <a:prstGeom prst="rect">
            <a:avLst/>
          </a:prstGeom>
        </p:spPr>
      </p:pic>
      <p:pic>
        <p:nvPicPr>
          <p:cNvPr id="9" name="Picture 8">
            <a:extLst>
              <a:ext uri="{FF2B5EF4-FFF2-40B4-BE49-F238E27FC236}">
                <a16:creationId xmlns:a16="http://schemas.microsoft.com/office/drawing/2014/main" id="{578043CE-30F4-649D-0F85-E8EC27641742}"/>
              </a:ext>
              <a:ext uri="{C183D7F6-B498-43B3-948B-1728B52AA6E4}">
                <adec:decorative xmlns:adec="http://schemas.microsoft.com/office/drawing/2017/decorative" val="1"/>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1324377" y="2566153"/>
            <a:ext cx="1699325" cy="758705"/>
          </a:xfrm>
          <a:prstGeom prst="rect">
            <a:avLst/>
          </a:prstGeom>
        </p:spPr>
      </p:pic>
      <p:pic>
        <p:nvPicPr>
          <p:cNvPr id="10" name="Picture 9">
            <a:extLst>
              <a:ext uri="{FF2B5EF4-FFF2-40B4-BE49-F238E27FC236}">
                <a16:creationId xmlns:a16="http://schemas.microsoft.com/office/drawing/2014/main" id="{D6B07640-738F-F4BD-97ED-90459D946DD3}"/>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1595255" y="1145826"/>
            <a:ext cx="1454395" cy="942701"/>
          </a:xfrm>
          <a:prstGeom prst="rect">
            <a:avLst/>
          </a:prstGeom>
        </p:spPr>
      </p:pic>
      <p:pic>
        <p:nvPicPr>
          <p:cNvPr id="11" name="Picture 10">
            <a:extLst>
              <a:ext uri="{FF2B5EF4-FFF2-40B4-BE49-F238E27FC236}">
                <a16:creationId xmlns:a16="http://schemas.microsoft.com/office/drawing/2014/main" id="{EACEC5DA-F9A9-AA07-8F36-F6325AFB1DA4}"/>
              </a:ext>
              <a:ext uri="{C183D7F6-B498-43B3-948B-1728B52AA6E4}">
                <adec:decorative xmlns:adec="http://schemas.microsoft.com/office/drawing/2017/decorative" val="1"/>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4841476" y="2776550"/>
            <a:ext cx="1889814" cy="318193"/>
          </a:xfrm>
          <a:prstGeom prst="rect">
            <a:avLst/>
          </a:prstGeom>
        </p:spPr>
      </p:pic>
      <p:sp>
        <p:nvSpPr>
          <p:cNvPr id="13" name="TextBox 12">
            <a:extLst>
              <a:ext uri="{FF2B5EF4-FFF2-40B4-BE49-F238E27FC236}">
                <a16:creationId xmlns:a16="http://schemas.microsoft.com/office/drawing/2014/main" id="{17308D7C-C001-5FBF-806C-494285D7D78B}"/>
              </a:ext>
            </a:extLst>
          </p:cNvPr>
          <p:cNvSpPr txBox="1"/>
          <p:nvPr/>
        </p:nvSpPr>
        <p:spPr>
          <a:xfrm>
            <a:off x="1284784" y="3338096"/>
            <a:ext cx="1662635" cy="307777"/>
          </a:xfrm>
          <a:prstGeom prst="rect">
            <a:avLst/>
          </a:prstGeom>
          <a:noFill/>
        </p:spPr>
        <p:txBody>
          <a:bodyPr wrap="none" rtlCol="0">
            <a:spAutoFit/>
          </a:bodyPr>
          <a:lstStyle/>
          <a:p>
            <a:r>
              <a:rPr lang="en-US" sz="1400">
                <a:ea typeface="Open Sans Light" pitchFamily="2" charset="0"/>
                <a:cs typeface="Open Sans Light" pitchFamily="2" charset="0"/>
              </a:rPr>
              <a:t>Delta – U.  Of Illinois</a:t>
            </a:r>
          </a:p>
        </p:txBody>
      </p:sp>
      <p:sp>
        <p:nvSpPr>
          <p:cNvPr id="15" name="TextBox 14">
            <a:extLst>
              <a:ext uri="{FF2B5EF4-FFF2-40B4-BE49-F238E27FC236}">
                <a16:creationId xmlns:a16="http://schemas.microsoft.com/office/drawing/2014/main" id="{C16818E2-D537-8CF9-D436-696381828BBC}"/>
              </a:ext>
            </a:extLst>
          </p:cNvPr>
          <p:cNvSpPr txBox="1"/>
          <p:nvPr/>
        </p:nvSpPr>
        <p:spPr>
          <a:xfrm>
            <a:off x="1322256" y="2087136"/>
            <a:ext cx="2308506" cy="307777"/>
          </a:xfrm>
          <a:prstGeom prst="rect">
            <a:avLst/>
          </a:prstGeom>
          <a:noFill/>
        </p:spPr>
        <p:txBody>
          <a:bodyPr wrap="square" lIns="91440" tIns="45720" rIns="91440" bIns="45720" rtlCol="0" anchor="t">
            <a:spAutoFit/>
          </a:bodyPr>
          <a:lstStyle/>
          <a:p>
            <a:r>
              <a:rPr lang="en-US" sz="1400">
                <a:ea typeface="Open Sans Light"/>
                <a:cs typeface="Open Sans Light"/>
              </a:rPr>
              <a:t>Frontera/Vista – UT Austin</a:t>
            </a:r>
          </a:p>
        </p:txBody>
      </p:sp>
      <p:sp>
        <p:nvSpPr>
          <p:cNvPr id="17" name="TextBox 16">
            <a:extLst>
              <a:ext uri="{FF2B5EF4-FFF2-40B4-BE49-F238E27FC236}">
                <a16:creationId xmlns:a16="http://schemas.microsoft.com/office/drawing/2014/main" id="{11E9E017-A7E1-CD6D-205E-0213F4C49EA8}"/>
              </a:ext>
            </a:extLst>
          </p:cNvPr>
          <p:cNvSpPr txBox="1"/>
          <p:nvPr/>
        </p:nvSpPr>
        <p:spPr>
          <a:xfrm>
            <a:off x="675603" y="4653331"/>
            <a:ext cx="2488181" cy="307777"/>
          </a:xfrm>
          <a:prstGeom prst="rect">
            <a:avLst/>
          </a:prstGeom>
          <a:noFill/>
        </p:spPr>
        <p:txBody>
          <a:bodyPr wrap="square" rtlCol="0">
            <a:spAutoFit/>
          </a:bodyPr>
          <a:lstStyle/>
          <a:p>
            <a:r>
              <a:rPr lang="en-US" sz="1400">
                <a:ea typeface="Open Sans Light" pitchFamily="2" charset="0"/>
                <a:cs typeface="Open Sans Light" pitchFamily="2" charset="0"/>
              </a:rPr>
              <a:t>Jetstream 2 – Indiana U</a:t>
            </a:r>
          </a:p>
        </p:txBody>
      </p:sp>
      <p:pic>
        <p:nvPicPr>
          <p:cNvPr id="21" name="Picture 20">
            <a:extLst>
              <a:ext uri="{FF2B5EF4-FFF2-40B4-BE49-F238E27FC236}">
                <a16:creationId xmlns:a16="http://schemas.microsoft.com/office/drawing/2014/main" id="{3A094589-52F7-C451-BD12-E01CB7DDC3DA}"/>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4815513" y="1230920"/>
            <a:ext cx="1276371" cy="924001"/>
          </a:xfrm>
          <a:prstGeom prst="rect">
            <a:avLst/>
          </a:prstGeom>
        </p:spPr>
      </p:pic>
      <p:pic>
        <p:nvPicPr>
          <p:cNvPr id="23" name="Picture 22">
            <a:extLst>
              <a:ext uri="{FF2B5EF4-FFF2-40B4-BE49-F238E27FC236}">
                <a16:creationId xmlns:a16="http://schemas.microsoft.com/office/drawing/2014/main" id="{0275B391-7D34-604E-9B67-37ABAA1FA1F1}"/>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1052824" y="3669434"/>
            <a:ext cx="1468751" cy="927239"/>
          </a:xfrm>
          <a:prstGeom prst="rect">
            <a:avLst/>
          </a:prstGeom>
        </p:spPr>
      </p:pic>
      <p:pic>
        <p:nvPicPr>
          <p:cNvPr id="25" name="Picture 24">
            <a:extLst>
              <a:ext uri="{FF2B5EF4-FFF2-40B4-BE49-F238E27FC236}">
                <a16:creationId xmlns:a16="http://schemas.microsoft.com/office/drawing/2014/main" id="{E0CA4AA2-9792-60BB-F11E-8F25A462B6FD}"/>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3261732" y="2622606"/>
            <a:ext cx="1405307" cy="935168"/>
          </a:xfrm>
          <a:prstGeom prst="rect">
            <a:avLst/>
          </a:prstGeom>
        </p:spPr>
      </p:pic>
      <p:sp>
        <p:nvSpPr>
          <p:cNvPr id="27" name="TextBox 26">
            <a:extLst>
              <a:ext uri="{FF2B5EF4-FFF2-40B4-BE49-F238E27FC236}">
                <a16:creationId xmlns:a16="http://schemas.microsoft.com/office/drawing/2014/main" id="{90EB769D-C462-37CB-3FA1-47C3C8146F68}"/>
              </a:ext>
            </a:extLst>
          </p:cNvPr>
          <p:cNvSpPr txBox="1"/>
          <p:nvPr/>
        </p:nvSpPr>
        <p:spPr>
          <a:xfrm>
            <a:off x="2856814" y="3573607"/>
            <a:ext cx="3245330" cy="307777"/>
          </a:xfrm>
          <a:prstGeom prst="rect">
            <a:avLst/>
          </a:prstGeom>
          <a:noFill/>
        </p:spPr>
        <p:txBody>
          <a:bodyPr wrap="square" rtlCol="0">
            <a:spAutoFit/>
          </a:bodyPr>
          <a:lstStyle/>
          <a:p>
            <a:r>
              <a:rPr lang="en-US" sz="1400">
                <a:ea typeface="Open Sans Light" pitchFamily="2" charset="0"/>
                <a:cs typeface="Open Sans Light" pitchFamily="2" charset="0"/>
              </a:rPr>
              <a:t>Bridges 2 – U.  Pittsburgh/CMU</a:t>
            </a:r>
          </a:p>
        </p:txBody>
      </p:sp>
      <p:pic>
        <p:nvPicPr>
          <p:cNvPr id="29" name="Picture 28">
            <a:extLst>
              <a:ext uri="{FF2B5EF4-FFF2-40B4-BE49-F238E27FC236}">
                <a16:creationId xmlns:a16="http://schemas.microsoft.com/office/drawing/2014/main" id="{F3F620DE-44FB-B572-F029-1700AB283B85}"/>
              </a:ext>
              <a:ext uri="{C183D7F6-B498-43B3-948B-1728B52AA6E4}">
                <adec:decorative xmlns:adec="http://schemas.microsoft.com/office/drawing/2017/decorative" val="1"/>
              </a:ext>
            </a:extLst>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3514655" y="1227801"/>
            <a:ext cx="856471" cy="939251"/>
          </a:xfrm>
          <a:prstGeom prst="rect">
            <a:avLst/>
          </a:prstGeom>
        </p:spPr>
      </p:pic>
      <p:sp>
        <p:nvSpPr>
          <p:cNvPr id="30" name="TextBox 29">
            <a:extLst>
              <a:ext uri="{FF2B5EF4-FFF2-40B4-BE49-F238E27FC236}">
                <a16:creationId xmlns:a16="http://schemas.microsoft.com/office/drawing/2014/main" id="{4D0C7DDE-B364-8642-68A7-158509DB4E4E}"/>
              </a:ext>
            </a:extLst>
          </p:cNvPr>
          <p:cNvSpPr txBox="1"/>
          <p:nvPr/>
        </p:nvSpPr>
        <p:spPr>
          <a:xfrm>
            <a:off x="3341502" y="2217238"/>
            <a:ext cx="1241045" cy="307777"/>
          </a:xfrm>
          <a:prstGeom prst="rect">
            <a:avLst/>
          </a:prstGeom>
          <a:noFill/>
        </p:spPr>
        <p:txBody>
          <a:bodyPr wrap="none" rtlCol="0">
            <a:spAutoFit/>
          </a:bodyPr>
          <a:lstStyle/>
          <a:p>
            <a:r>
              <a:rPr lang="en-US" sz="1400">
                <a:ea typeface="Open Sans Light" pitchFamily="2" charset="0"/>
                <a:cs typeface="Open Sans Light" pitchFamily="2" charset="0"/>
              </a:rPr>
              <a:t>Anvil – Purdue</a:t>
            </a:r>
          </a:p>
        </p:txBody>
      </p:sp>
      <p:pic>
        <p:nvPicPr>
          <p:cNvPr id="31" name="Picture 30">
            <a:extLst>
              <a:ext uri="{FF2B5EF4-FFF2-40B4-BE49-F238E27FC236}">
                <a16:creationId xmlns:a16="http://schemas.microsoft.com/office/drawing/2014/main" id="{99378F6A-2F1E-E47A-E85C-64B0AC39A4CD}"/>
              </a:ext>
              <a:ext uri="{C183D7F6-B498-43B3-948B-1728B52AA6E4}">
                <adec:decorative xmlns:adec="http://schemas.microsoft.com/office/drawing/2017/decorative" val="1"/>
              </a:ext>
            </a:extLst>
          </p:cNvPr>
          <p:cNvPicPr>
            <a:picLocks noChangeAspect="1"/>
          </p:cNvPicPr>
          <p:nvPr/>
        </p:nvPicPr>
        <p:blipFill>
          <a:blip r:embed="rId20">
            <a:extLst>
              <a:ext uri="{28A0092B-C50C-407E-A947-70E740481C1C}">
                <a14:useLocalDpi xmlns:a14="http://schemas.microsoft.com/office/drawing/2010/main"/>
              </a:ext>
            </a:extLst>
          </a:blip>
          <a:stretch>
            <a:fillRect/>
          </a:stretch>
        </p:blipFill>
        <p:spPr>
          <a:xfrm>
            <a:off x="3222195" y="3915990"/>
            <a:ext cx="1342661" cy="891915"/>
          </a:xfrm>
          <a:prstGeom prst="rect">
            <a:avLst/>
          </a:prstGeom>
        </p:spPr>
      </p:pic>
      <p:sp>
        <p:nvSpPr>
          <p:cNvPr id="32" name="TextBox 31">
            <a:extLst>
              <a:ext uri="{FF2B5EF4-FFF2-40B4-BE49-F238E27FC236}">
                <a16:creationId xmlns:a16="http://schemas.microsoft.com/office/drawing/2014/main" id="{20C7A5F8-2969-C658-A1E5-58F15730DB2D}"/>
              </a:ext>
            </a:extLst>
          </p:cNvPr>
          <p:cNvSpPr txBox="1"/>
          <p:nvPr/>
        </p:nvSpPr>
        <p:spPr>
          <a:xfrm>
            <a:off x="2764353" y="4816684"/>
            <a:ext cx="2270173" cy="307777"/>
          </a:xfrm>
          <a:prstGeom prst="rect">
            <a:avLst/>
          </a:prstGeom>
          <a:noFill/>
        </p:spPr>
        <p:txBody>
          <a:bodyPr wrap="none" rtlCol="0">
            <a:spAutoFit/>
          </a:bodyPr>
          <a:lstStyle/>
          <a:p>
            <a:r>
              <a:rPr lang="en-US" sz="1400">
                <a:ea typeface="Open Sans Light" pitchFamily="2" charset="0"/>
                <a:cs typeface="Open Sans Light" pitchFamily="2" charset="0"/>
              </a:rPr>
              <a:t>ACES - Texas A&amp;M University</a:t>
            </a:r>
          </a:p>
        </p:txBody>
      </p:sp>
      <p:pic>
        <p:nvPicPr>
          <p:cNvPr id="33" name="Picture 32">
            <a:extLst>
              <a:ext uri="{FF2B5EF4-FFF2-40B4-BE49-F238E27FC236}">
                <a16:creationId xmlns:a16="http://schemas.microsoft.com/office/drawing/2014/main" id="{D06444F3-58B1-9177-F365-3BDA306965B7}"/>
              </a:ext>
              <a:ext uri="{C183D7F6-B498-43B3-948B-1728B52AA6E4}">
                <adec:decorative xmlns:adec="http://schemas.microsoft.com/office/drawing/2017/decorative" val="1"/>
              </a:ext>
            </a:extLst>
          </p:cNvPr>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2592352" y="5055042"/>
            <a:ext cx="1714830" cy="931002"/>
          </a:xfrm>
          <a:prstGeom prst="rect">
            <a:avLst/>
          </a:prstGeom>
        </p:spPr>
      </p:pic>
      <p:sp>
        <p:nvSpPr>
          <p:cNvPr id="34" name="TextBox 33">
            <a:extLst>
              <a:ext uri="{FF2B5EF4-FFF2-40B4-BE49-F238E27FC236}">
                <a16:creationId xmlns:a16="http://schemas.microsoft.com/office/drawing/2014/main" id="{E55966FF-8DC5-B6F7-1213-8F17B1F603C0}"/>
              </a:ext>
            </a:extLst>
          </p:cNvPr>
          <p:cNvSpPr txBox="1"/>
          <p:nvPr/>
        </p:nvSpPr>
        <p:spPr>
          <a:xfrm>
            <a:off x="2219496" y="5941937"/>
            <a:ext cx="2690160" cy="307777"/>
          </a:xfrm>
          <a:prstGeom prst="rect">
            <a:avLst/>
          </a:prstGeom>
          <a:noFill/>
        </p:spPr>
        <p:txBody>
          <a:bodyPr wrap="none" rtlCol="0">
            <a:spAutoFit/>
          </a:bodyPr>
          <a:lstStyle/>
          <a:p>
            <a:r>
              <a:rPr lang="en-US" sz="1400">
                <a:solidFill>
                  <a:srgbClr val="000000"/>
                </a:solidFill>
                <a:ea typeface="Open Sans Light" pitchFamily="2" charset="0"/>
                <a:cs typeface="Open Sans Light" pitchFamily="2" charset="0"/>
              </a:rPr>
              <a:t>AI Testbed – Argonne National Lab</a:t>
            </a:r>
          </a:p>
        </p:txBody>
      </p:sp>
      <p:sp>
        <p:nvSpPr>
          <p:cNvPr id="35" name="TextBox 34">
            <a:extLst>
              <a:ext uri="{FF2B5EF4-FFF2-40B4-BE49-F238E27FC236}">
                <a16:creationId xmlns:a16="http://schemas.microsoft.com/office/drawing/2014/main" id="{9AF37459-1DAB-7F7F-DA52-BF2C4DC2BAAF}"/>
              </a:ext>
            </a:extLst>
          </p:cNvPr>
          <p:cNvSpPr txBox="1"/>
          <p:nvPr/>
        </p:nvSpPr>
        <p:spPr>
          <a:xfrm>
            <a:off x="4599681" y="2216808"/>
            <a:ext cx="2114740" cy="523220"/>
          </a:xfrm>
          <a:prstGeom prst="rect">
            <a:avLst/>
          </a:prstGeom>
          <a:noFill/>
        </p:spPr>
        <p:txBody>
          <a:bodyPr wrap="square" lIns="91440" tIns="45720" rIns="91440" bIns="45720" anchor="t">
            <a:spAutoFit/>
          </a:bodyPr>
          <a:lstStyle/>
          <a:p>
            <a:r>
              <a:rPr lang="en-US" sz="1400">
                <a:ea typeface="Open Sans Light"/>
                <a:cs typeface="Open Sans Light"/>
              </a:rPr>
              <a:t>Expanse/Voyager /PNRP UCSD</a:t>
            </a:r>
          </a:p>
        </p:txBody>
      </p:sp>
      <p:sp>
        <p:nvSpPr>
          <p:cNvPr id="36" name="TextBox 35">
            <a:extLst>
              <a:ext uri="{FF2B5EF4-FFF2-40B4-BE49-F238E27FC236}">
                <a16:creationId xmlns:a16="http://schemas.microsoft.com/office/drawing/2014/main" id="{3CBF92C3-2E50-F449-345B-395EA84A48FD}"/>
              </a:ext>
            </a:extLst>
          </p:cNvPr>
          <p:cNvSpPr txBox="1"/>
          <p:nvPr/>
        </p:nvSpPr>
        <p:spPr>
          <a:xfrm>
            <a:off x="4132363" y="3336536"/>
            <a:ext cx="133787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Neocortex/</a:t>
            </a:r>
          </a:p>
        </p:txBody>
      </p:sp>
      <p:pic>
        <p:nvPicPr>
          <p:cNvPr id="38" name="Picture 37">
            <a:extLst>
              <a:ext uri="{FF2B5EF4-FFF2-40B4-BE49-F238E27FC236}">
                <a16:creationId xmlns:a16="http://schemas.microsoft.com/office/drawing/2014/main" id="{533342A9-B45F-2F27-9A0B-CD87E948F4B7}"/>
              </a:ext>
              <a:ext uri="{C183D7F6-B498-43B3-948B-1728B52AA6E4}">
                <adec:decorative xmlns:adec="http://schemas.microsoft.com/office/drawing/2017/decorative" val="1"/>
              </a:ext>
            </a:extLst>
          </p:cNvPr>
          <p:cNvPicPr>
            <a:picLocks noChangeAspect="1"/>
          </p:cNvPicPr>
          <p:nvPr/>
        </p:nvPicPr>
        <p:blipFill>
          <a:blip r:embed="rId22" cstate="print">
            <a:extLst>
              <a:ext uri="{28A0092B-C50C-407E-A947-70E740481C1C}">
                <a14:useLocalDpi xmlns:a14="http://schemas.microsoft.com/office/drawing/2010/main"/>
              </a:ext>
            </a:extLst>
          </a:blip>
          <a:srcRect b="27874"/>
          <a:stretch/>
        </p:blipFill>
        <p:spPr>
          <a:xfrm>
            <a:off x="6642744" y="4027935"/>
            <a:ext cx="1714500" cy="677843"/>
          </a:xfrm>
          <a:prstGeom prst="rect">
            <a:avLst/>
          </a:prstGeom>
        </p:spPr>
      </p:pic>
      <p:pic>
        <p:nvPicPr>
          <p:cNvPr id="40" name="Picture 39">
            <a:extLst>
              <a:ext uri="{FF2B5EF4-FFF2-40B4-BE49-F238E27FC236}">
                <a16:creationId xmlns:a16="http://schemas.microsoft.com/office/drawing/2014/main" id="{2C52CB39-3BFB-E62F-3814-FDD2D42418BE}"/>
              </a:ext>
              <a:ext uri="{C183D7F6-B498-43B3-948B-1728B52AA6E4}">
                <adec:decorative xmlns:adec="http://schemas.microsoft.com/office/drawing/2017/decorative" val="1"/>
              </a:ext>
            </a:extLst>
          </p:cNvPr>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9934176" y="2242744"/>
            <a:ext cx="1834867" cy="285279"/>
          </a:xfrm>
          <a:prstGeom prst="rect">
            <a:avLst/>
          </a:prstGeom>
        </p:spPr>
      </p:pic>
      <p:pic>
        <p:nvPicPr>
          <p:cNvPr id="44" name="Picture 43">
            <a:extLst>
              <a:ext uri="{FF2B5EF4-FFF2-40B4-BE49-F238E27FC236}">
                <a16:creationId xmlns:a16="http://schemas.microsoft.com/office/drawing/2014/main" id="{D10457EA-5397-3A65-B573-43E992A922BE}"/>
              </a:ext>
              <a:ext uri="{C183D7F6-B498-43B3-948B-1728B52AA6E4}">
                <adec:decorative xmlns:adec="http://schemas.microsoft.com/office/drawing/2017/decorative" val="1"/>
              </a:ext>
            </a:extLst>
          </p:cNvPr>
          <p:cNvPicPr>
            <a:picLocks noChangeAspect="1"/>
          </p:cNvPicPr>
          <p:nvPr/>
        </p:nvPicPr>
        <p:blipFill>
          <a:blip r:embed="rId24" cstate="print">
            <a:extLst>
              <a:ext uri="{28A0092B-C50C-407E-A947-70E740481C1C}">
                <a14:useLocalDpi xmlns:a14="http://schemas.microsoft.com/office/drawing/2010/main"/>
              </a:ext>
            </a:extLst>
          </a:blip>
          <a:srcRect b="26682"/>
          <a:stretch/>
        </p:blipFill>
        <p:spPr>
          <a:xfrm>
            <a:off x="4813191" y="5233881"/>
            <a:ext cx="1183774" cy="765810"/>
          </a:xfrm>
          <a:prstGeom prst="rect">
            <a:avLst/>
          </a:prstGeom>
        </p:spPr>
      </p:pic>
      <p:sp>
        <p:nvSpPr>
          <p:cNvPr id="45" name="TextBox 44">
            <a:extLst>
              <a:ext uri="{FF2B5EF4-FFF2-40B4-BE49-F238E27FC236}">
                <a16:creationId xmlns:a16="http://schemas.microsoft.com/office/drawing/2014/main" id="{B11ED58C-243D-5C6B-515A-FB13A25A9CD3}"/>
              </a:ext>
            </a:extLst>
          </p:cNvPr>
          <p:cNvSpPr txBox="1"/>
          <p:nvPr/>
        </p:nvSpPr>
        <p:spPr>
          <a:xfrm>
            <a:off x="4940735" y="5924359"/>
            <a:ext cx="862737" cy="307777"/>
          </a:xfrm>
          <a:prstGeom prst="rect">
            <a:avLst/>
          </a:prstGeom>
          <a:noFill/>
        </p:spPr>
        <p:txBody>
          <a:bodyPr wrap="none" rtlCol="0">
            <a:spAutoFit/>
          </a:bodyPr>
          <a:lstStyle/>
          <a:p>
            <a:r>
              <a:rPr lang="en-US" sz="1400" err="1">
                <a:ea typeface="Open Sans Light" pitchFamily="2" charset="0"/>
                <a:cs typeface="Open Sans Light" pitchFamily="2" charset="0"/>
              </a:rPr>
              <a:t>CloudLab</a:t>
            </a:r>
            <a:endParaRPr lang="en-US" sz="1400">
              <a:ea typeface="Open Sans Light" pitchFamily="2" charset="0"/>
              <a:cs typeface="Open Sans Light" pitchFamily="2" charset="0"/>
            </a:endParaRPr>
          </a:p>
        </p:txBody>
      </p:sp>
      <p:pic>
        <p:nvPicPr>
          <p:cNvPr id="39" name="Picture 38">
            <a:extLst>
              <a:ext uri="{FF2B5EF4-FFF2-40B4-BE49-F238E27FC236}">
                <a16:creationId xmlns:a16="http://schemas.microsoft.com/office/drawing/2014/main" id="{BE1A5795-0E8A-D528-6F81-AE35202E4CE6}"/>
              </a:ext>
              <a:ext uri="{C183D7F6-B498-43B3-948B-1728B52AA6E4}">
                <adec:decorative xmlns:adec="http://schemas.microsoft.com/office/drawing/2017/decorative" val="1"/>
              </a:ext>
            </a:extLst>
          </p:cNvPr>
          <p:cNvPicPr>
            <a:picLocks noChangeAspect="1"/>
          </p:cNvPicPr>
          <p:nvPr/>
        </p:nvPicPr>
        <p:blipFill>
          <a:blip r:embed="rId25" cstate="print">
            <a:extLst>
              <a:ext uri="{28A0092B-C50C-407E-A947-70E740481C1C}">
                <a14:useLocalDpi xmlns:a14="http://schemas.microsoft.com/office/drawing/2010/main"/>
              </a:ext>
            </a:extLst>
          </a:blip>
          <a:srcRect/>
          <a:stretch/>
        </p:blipFill>
        <p:spPr>
          <a:xfrm>
            <a:off x="402" y="-4763"/>
            <a:ext cx="3168012" cy="898051"/>
          </a:xfrm>
          <a:prstGeom prst="rect">
            <a:avLst/>
          </a:prstGeom>
        </p:spPr>
      </p:pic>
      <p:pic>
        <p:nvPicPr>
          <p:cNvPr id="6" name="Picture 5">
            <a:extLst>
              <a:ext uri="{FF2B5EF4-FFF2-40B4-BE49-F238E27FC236}">
                <a16:creationId xmlns:a16="http://schemas.microsoft.com/office/drawing/2014/main" id="{11D5340C-074F-BF47-09BA-FDCC845F0DCD}"/>
              </a:ext>
              <a:ext uri="{C183D7F6-B498-43B3-948B-1728B52AA6E4}">
                <adec:decorative xmlns:adec="http://schemas.microsoft.com/office/drawing/2017/decorative" val="1"/>
              </a:ext>
            </a:extLst>
          </p:cNvPr>
          <p:cNvPicPr>
            <a:picLocks noChangeAspect="1"/>
          </p:cNvPicPr>
          <p:nvPr/>
        </p:nvPicPr>
        <p:blipFill>
          <a:blip r:embed="rId26">
            <a:extLst>
              <a:ext uri="{28A0092B-C50C-407E-A947-70E740481C1C}">
                <a14:useLocalDpi xmlns:a14="http://schemas.microsoft.com/office/drawing/2010/main"/>
              </a:ext>
            </a:extLst>
          </a:blip>
          <a:stretch>
            <a:fillRect/>
          </a:stretch>
        </p:blipFill>
        <p:spPr>
          <a:xfrm>
            <a:off x="8167996" y="1051934"/>
            <a:ext cx="1533376" cy="1136502"/>
          </a:xfrm>
          <a:prstGeom prst="rect">
            <a:avLst/>
          </a:prstGeom>
        </p:spPr>
      </p:pic>
      <p:pic>
        <p:nvPicPr>
          <p:cNvPr id="8" name="Picture 7">
            <a:extLst>
              <a:ext uri="{FF2B5EF4-FFF2-40B4-BE49-F238E27FC236}">
                <a16:creationId xmlns:a16="http://schemas.microsoft.com/office/drawing/2014/main" id="{69C56C5F-FF1C-0625-004E-6BB371C5D773}"/>
              </a:ext>
              <a:ext uri="{C183D7F6-B498-43B3-948B-1728B52AA6E4}">
                <adec:decorative xmlns:adec="http://schemas.microsoft.com/office/drawing/2017/decorative" val="1"/>
              </a:ext>
            </a:extLst>
          </p:cNvPr>
          <p:cNvPicPr>
            <a:picLocks noChangeAspect="1"/>
          </p:cNvPicPr>
          <p:nvPr/>
        </p:nvPicPr>
        <p:blipFill rotWithShape="1">
          <a:blip r:embed="rId27" cstate="screen">
            <a:extLst>
              <a:ext uri="{28A0092B-C50C-407E-A947-70E740481C1C}">
                <a14:useLocalDpi xmlns:a14="http://schemas.microsoft.com/office/drawing/2010/main"/>
              </a:ext>
            </a:extLst>
          </a:blip>
          <a:srcRect l="11423" t="19858" r="17045" b="19454"/>
          <a:stretch/>
        </p:blipFill>
        <p:spPr>
          <a:xfrm>
            <a:off x="6645474" y="1256515"/>
            <a:ext cx="1522522" cy="968808"/>
          </a:xfrm>
          <a:prstGeom prst="rect">
            <a:avLst/>
          </a:prstGeom>
        </p:spPr>
      </p:pic>
      <p:pic>
        <p:nvPicPr>
          <p:cNvPr id="16" name="Picture 15">
            <a:extLst>
              <a:ext uri="{FF2B5EF4-FFF2-40B4-BE49-F238E27FC236}">
                <a16:creationId xmlns:a16="http://schemas.microsoft.com/office/drawing/2014/main" id="{A0C5D86E-C008-E4F7-088C-7532B1034DE4}"/>
              </a:ext>
              <a:ext uri="{C183D7F6-B498-43B3-948B-1728B52AA6E4}">
                <adec:decorative xmlns:adec="http://schemas.microsoft.com/office/drawing/2017/decorative" val="1"/>
              </a:ext>
            </a:extLst>
          </p:cNvPr>
          <p:cNvPicPr>
            <a:picLocks noChangeAspect="1"/>
          </p:cNvPicPr>
          <p:nvPr/>
        </p:nvPicPr>
        <p:blipFill rotWithShape="1">
          <a:blip r:embed="rId28" cstate="screen">
            <a:extLst>
              <a:ext uri="{28A0092B-C50C-407E-A947-70E740481C1C}">
                <a14:useLocalDpi xmlns:a14="http://schemas.microsoft.com/office/drawing/2010/main"/>
              </a:ext>
            </a:extLst>
          </a:blip>
          <a:srcRect l="17099" t="10678" r="17835" b="7132"/>
          <a:stretch/>
        </p:blipFill>
        <p:spPr>
          <a:xfrm>
            <a:off x="6735642" y="2764831"/>
            <a:ext cx="1618651" cy="1154846"/>
          </a:xfrm>
          <a:prstGeom prst="rect">
            <a:avLst/>
          </a:prstGeom>
        </p:spPr>
      </p:pic>
      <p:pic>
        <p:nvPicPr>
          <p:cNvPr id="24" name="Picture 23">
            <a:extLst>
              <a:ext uri="{FF2B5EF4-FFF2-40B4-BE49-F238E27FC236}">
                <a16:creationId xmlns:a16="http://schemas.microsoft.com/office/drawing/2014/main" id="{165E3D20-2A47-DE07-54A3-8443F0293630}"/>
              </a:ext>
              <a:ext uri="{C183D7F6-B498-43B3-948B-1728B52AA6E4}">
                <adec:decorative xmlns:adec="http://schemas.microsoft.com/office/drawing/2017/decorative" val="1"/>
              </a:ext>
            </a:extLst>
          </p:cNvPr>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8723624" y="3730430"/>
            <a:ext cx="1212151" cy="1233992"/>
          </a:xfrm>
          <a:prstGeom prst="rect">
            <a:avLst/>
          </a:prstGeom>
        </p:spPr>
      </p:pic>
      <p:pic>
        <p:nvPicPr>
          <p:cNvPr id="14" name="Picture 13">
            <a:extLst>
              <a:ext uri="{FF2B5EF4-FFF2-40B4-BE49-F238E27FC236}">
                <a16:creationId xmlns:a16="http://schemas.microsoft.com/office/drawing/2014/main" id="{E9FE6B83-FB58-9BB1-32F0-6E32FF4ACFCA}"/>
              </a:ext>
              <a:ext uri="{C183D7F6-B498-43B3-948B-1728B52AA6E4}">
                <adec:decorative xmlns:adec="http://schemas.microsoft.com/office/drawing/2017/decorative" val="1"/>
              </a:ext>
            </a:extLst>
          </p:cNvPr>
          <p:cNvPicPr>
            <a:picLocks noChangeAspect="1"/>
          </p:cNvPicPr>
          <p:nvPr/>
        </p:nvPicPr>
        <p:blipFill>
          <a:blip r:embed="rId30">
            <a:extLst>
              <a:ext uri="{28A0092B-C50C-407E-A947-70E740481C1C}">
                <a14:useLocalDpi xmlns:a14="http://schemas.microsoft.com/office/drawing/2010/main"/>
              </a:ext>
            </a:extLst>
          </a:blip>
          <a:stretch>
            <a:fillRect/>
          </a:stretch>
        </p:blipFill>
        <p:spPr>
          <a:xfrm>
            <a:off x="9511198" y="2758951"/>
            <a:ext cx="2593547" cy="685114"/>
          </a:xfrm>
          <a:prstGeom prst="rect">
            <a:avLst/>
          </a:prstGeom>
        </p:spPr>
      </p:pic>
      <p:sp>
        <p:nvSpPr>
          <p:cNvPr id="43" name="TextBox 42">
            <a:extLst>
              <a:ext uri="{FF2B5EF4-FFF2-40B4-BE49-F238E27FC236}">
                <a16:creationId xmlns:a16="http://schemas.microsoft.com/office/drawing/2014/main" id="{BB037819-C21A-8AEA-138A-0AA2131B8FA3}"/>
              </a:ext>
            </a:extLst>
          </p:cNvPr>
          <p:cNvSpPr txBox="1"/>
          <p:nvPr/>
        </p:nvSpPr>
        <p:spPr>
          <a:xfrm>
            <a:off x="4281955" y="652578"/>
            <a:ext cx="5748659" cy="46166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rgbClr val="4472C4"/>
                </a:solidFill>
                <a:latin typeface="Open Sans ExtraBold"/>
              </a:rPr>
              <a:t>Compute, models, environments...</a:t>
            </a:r>
            <a:endParaRPr lang="en-US"/>
          </a:p>
        </p:txBody>
      </p:sp>
      <p:pic>
        <p:nvPicPr>
          <p:cNvPr id="19" name="Picture 18">
            <a:extLst>
              <a:ext uri="{FF2B5EF4-FFF2-40B4-BE49-F238E27FC236}">
                <a16:creationId xmlns:a16="http://schemas.microsoft.com/office/drawing/2014/main" id="{0B1E6B08-7CBC-CE3A-D9D5-DFF3C143C49E}"/>
              </a:ext>
              <a:ext uri="{C183D7F6-B498-43B3-948B-1728B52AA6E4}">
                <adec:decorative xmlns:adec="http://schemas.microsoft.com/office/drawing/2017/decorative" val="1"/>
              </a:ext>
            </a:extLst>
          </p:cNvPr>
          <p:cNvPicPr>
            <a:picLocks noChangeAspect="1"/>
          </p:cNvPicPr>
          <p:nvPr/>
        </p:nvPicPr>
        <p:blipFill>
          <a:blip r:embed="rId31"/>
          <a:stretch>
            <a:fillRect/>
          </a:stretch>
        </p:blipFill>
        <p:spPr>
          <a:xfrm>
            <a:off x="4686869" y="4028080"/>
            <a:ext cx="1857233" cy="342902"/>
          </a:xfrm>
          <a:prstGeom prst="rect">
            <a:avLst/>
          </a:prstGeom>
        </p:spPr>
      </p:pic>
      <p:sp>
        <p:nvSpPr>
          <p:cNvPr id="3" name="Slide Number Placeholder 2">
            <a:extLst>
              <a:ext uri="{FF2B5EF4-FFF2-40B4-BE49-F238E27FC236}">
                <a16:creationId xmlns:a16="http://schemas.microsoft.com/office/drawing/2014/main" id="{81CC7BDB-0B92-DF2F-632D-4B7067BE5E70}"/>
              </a:ext>
            </a:extLst>
          </p:cNvPr>
          <p:cNvSpPr>
            <a:spLocks noGrp="1"/>
          </p:cNvSpPr>
          <p:nvPr>
            <p:ph type="sldNum" sz="quarter" idx="12"/>
          </p:nvPr>
        </p:nvSpPr>
        <p:spPr/>
        <p:txBody>
          <a:bodyPr/>
          <a:lstStyle/>
          <a:p>
            <a:fld id="{F384092C-9B9C-9748-AC6A-F06C9D03AD52}" type="slidenum">
              <a:rPr lang="en-US" smtClean="0"/>
              <a:t>12</a:t>
            </a:fld>
            <a:endParaRPr lang="en-US"/>
          </a:p>
        </p:txBody>
      </p:sp>
    </p:spTree>
    <p:extLst>
      <p:ext uri="{BB962C8B-B14F-4D97-AF65-F5344CB8AC3E}">
        <p14:creationId xmlns:p14="http://schemas.microsoft.com/office/powerpoint/2010/main" val="23436258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D9F56-F70E-F0E0-719C-5C95B7EE3E72}"/>
              </a:ext>
            </a:extLst>
          </p:cNvPr>
          <p:cNvSpPr>
            <a:spLocks noGrp="1"/>
          </p:cNvSpPr>
          <p:nvPr>
            <p:ph type="title"/>
          </p:nvPr>
        </p:nvSpPr>
        <p:spPr>
          <a:xfrm>
            <a:off x="3319799" y="3115"/>
            <a:ext cx="8757699" cy="879259"/>
          </a:xfrm>
        </p:spPr>
        <p:txBody>
          <a:bodyPr>
            <a:normAutofit/>
          </a:bodyPr>
          <a:lstStyle/>
          <a:p>
            <a:r>
              <a:rPr lang="en-US">
                <a:latin typeface="Open Sans "/>
                <a:ea typeface="Open Sans Light"/>
                <a:cs typeface="Open Sans Light"/>
              </a:rPr>
              <a:t>Available Datasets </a:t>
            </a:r>
            <a:endParaRPr lang="en-US">
              <a:latin typeface="Open Sans "/>
            </a:endParaRPr>
          </a:p>
        </p:txBody>
      </p:sp>
      <p:pic>
        <p:nvPicPr>
          <p:cNvPr id="5" name="Picture 4">
            <a:extLst>
              <a:ext uri="{FF2B5EF4-FFF2-40B4-BE49-F238E27FC236}">
                <a16:creationId xmlns:a16="http://schemas.microsoft.com/office/drawing/2014/main" id="{1E6EF298-714E-F5E1-0D7E-C8B14993C9D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68436" y="1781226"/>
            <a:ext cx="3034848" cy="1382977"/>
          </a:xfrm>
          <a:prstGeom prst="rect">
            <a:avLst/>
          </a:prstGeom>
        </p:spPr>
      </p:pic>
      <p:pic>
        <p:nvPicPr>
          <p:cNvPr id="9" name="Picture 8">
            <a:extLst>
              <a:ext uri="{FF2B5EF4-FFF2-40B4-BE49-F238E27FC236}">
                <a16:creationId xmlns:a16="http://schemas.microsoft.com/office/drawing/2014/main" id="{93C7A2EE-A023-354C-35C7-13CBBC2363E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363638" y="3521499"/>
            <a:ext cx="1600200" cy="1600200"/>
          </a:xfrm>
          <a:prstGeom prst="rect">
            <a:avLst/>
          </a:prstGeom>
        </p:spPr>
      </p:pic>
      <p:pic>
        <p:nvPicPr>
          <p:cNvPr id="1030" name="Picture 6">
            <a:extLst>
              <a:ext uri="{FF2B5EF4-FFF2-40B4-BE49-F238E27FC236}">
                <a16:creationId xmlns:a16="http://schemas.microsoft.com/office/drawing/2014/main" id="{47D89237-0FBD-1A10-978C-DB3340A16DF9}"/>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2677"/>
          <a:stretch/>
        </p:blipFill>
        <p:spPr bwMode="auto">
          <a:xfrm>
            <a:off x="3291930" y="1161278"/>
            <a:ext cx="1230028" cy="7334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201FAB6-2428-EE76-D2DB-E0AD0513FFCA}"/>
              </a:ext>
            </a:extLst>
          </p:cNvPr>
          <p:cNvSpPr txBox="1"/>
          <p:nvPr/>
        </p:nvSpPr>
        <p:spPr>
          <a:xfrm>
            <a:off x="8826916" y="2630233"/>
            <a:ext cx="2996385" cy="338554"/>
          </a:xfrm>
          <a:prstGeom prst="rect">
            <a:avLst/>
          </a:prstGeom>
          <a:noFill/>
        </p:spPr>
        <p:txBody>
          <a:bodyPr wrap="square">
            <a:spAutoFit/>
          </a:bodyPr>
          <a:lstStyle/>
          <a:p>
            <a:pPr algn="ctr"/>
            <a:r>
              <a:rPr lang="en-US" sz="1600" i="0">
                <a:solidFill>
                  <a:srgbClr val="000000"/>
                </a:solidFill>
                <a:effectLst/>
                <a:latin typeface="Open Sans Light" pitchFamily="2" charset="0"/>
                <a:ea typeface="Open Sans Light" pitchFamily="2" charset="0"/>
                <a:cs typeface="Open Sans Light" pitchFamily="2" charset="0"/>
              </a:rPr>
              <a:t>Geospatial Foundation Model</a:t>
            </a:r>
            <a:endParaRPr lang="en-US" sz="1600">
              <a:latin typeface="Open Sans Light" pitchFamily="2" charset="0"/>
              <a:ea typeface="Open Sans Light" pitchFamily="2" charset="0"/>
              <a:cs typeface="Open Sans Light" pitchFamily="2" charset="0"/>
            </a:endParaRPr>
          </a:p>
        </p:txBody>
      </p:sp>
      <p:sp>
        <p:nvSpPr>
          <p:cNvPr id="24" name="TextBox 23">
            <a:extLst>
              <a:ext uri="{FF2B5EF4-FFF2-40B4-BE49-F238E27FC236}">
                <a16:creationId xmlns:a16="http://schemas.microsoft.com/office/drawing/2014/main" id="{834A85B2-56A5-A5EF-56F6-B986D12BBC50}"/>
              </a:ext>
            </a:extLst>
          </p:cNvPr>
          <p:cNvSpPr txBox="1"/>
          <p:nvPr/>
        </p:nvSpPr>
        <p:spPr>
          <a:xfrm>
            <a:off x="111753" y="5502180"/>
            <a:ext cx="256352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a:ln>
                  <a:noFill/>
                </a:ln>
                <a:solidFill>
                  <a:prstClr val="black"/>
                </a:solidFill>
                <a:effectLst/>
                <a:uLnTx/>
                <a:uFillTx/>
                <a:latin typeface="Open Sans Light" pitchFamily="2" charset="0"/>
                <a:ea typeface="Open Sans Light" pitchFamily="2" charset="0"/>
                <a:cs typeface="Open Sans Light" pitchFamily="2" charset="0"/>
              </a:rPr>
              <a:t>USPTO Research Dataset</a:t>
            </a:r>
          </a:p>
        </p:txBody>
      </p:sp>
      <p:sp>
        <p:nvSpPr>
          <p:cNvPr id="13" name="TextBox 12">
            <a:extLst>
              <a:ext uri="{FF2B5EF4-FFF2-40B4-BE49-F238E27FC236}">
                <a16:creationId xmlns:a16="http://schemas.microsoft.com/office/drawing/2014/main" id="{10C34A6C-3F83-87E4-3519-44DB1F7C3799}"/>
              </a:ext>
            </a:extLst>
          </p:cNvPr>
          <p:cNvSpPr txBox="1"/>
          <p:nvPr/>
        </p:nvSpPr>
        <p:spPr>
          <a:xfrm>
            <a:off x="3119746" y="5186329"/>
            <a:ext cx="250640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a:ln>
                  <a:noFill/>
                </a:ln>
                <a:solidFill>
                  <a:prstClr val="black"/>
                </a:solidFill>
                <a:effectLst/>
                <a:uLnTx/>
                <a:uFillTx/>
                <a:latin typeface="Open Sans Light" pitchFamily="2" charset="0"/>
                <a:ea typeface="Open Sans Light" pitchFamily="2" charset="0"/>
                <a:cs typeface="Open Sans Light" pitchFamily="2" charset="0"/>
              </a:rPr>
              <a:t>Lake Michigan Substrate Prediction Dataset</a:t>
            </a:r>
          </a:p>
        </p:txBody>
      </p:sp>
      <p:sp>
        <p:nvSpPr>
          <p:cNvPr id="23" name="TextBox 22">
            <a:extLst>
              <a:ext uri="{FF2B5EF4-FFF2-40B4-BE49-F238E27FC236}">
                <a16:creationId xmlns:a16="http://schemas.microsoft.com/office/drawing/2014/main" id="{6F8902C5-4B16-8111-3769-A5B0D66CB3C8}"/>
              </a:ext>
            </a:extLst>
          </p:cNvPr>
          <p:cNvSpPr txBox="1"/>
          <p:nvPr/>
        </p:nvSpPr>
        <p:spPr>
          <a:xfrm>
            <a:off x="6070618" y="5301730"/>
            <a:ext cx="254268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a:ln>
                  <a:noFill/>
                </a:ln>
                <a:solidFill>
                  <a:prstClr val="black"/>
                </a:solidFill>
                <a:effectLst/>
                <a:uLnTx/>
                <a:uFillTx/>
                <a:latin typeface="Open Sans Light" pitchFamily="2" charset="0"/>
                <a:ea typeface="Open Sans Light" pitchFamily="2" charset="0"/>
                <a:cs typeface="Open Sans Light" pitchFamily="2" charset="0"/>
              </a:rPr>
              <a:t>US Census of Agriculture</a:t>
            </a:r>
          </a:p>
        </p:txBody>
      </p:sp>
      <p:sp>
        <p:nvSpPr>
          <p:cNvPr id="10" name="TextBox 9">
            <a:extLst>
              <a:ext uri="{FF2B5EF4-FFF2-40B4-BE49-F238E27FC236}">
                <a16:creationId xmlns:a16="http://schemas.microsoft.com/office/drawing/2014/main" id="{B1C16E2C-96A3-9D50-6AE5-8326076C3D81}"/>
              </a:ext>
            </a:extLst>
          </p:cNvPr>
          <p:cNvSpPr txBox="1"/>
          <p:nvPr/>
        </p:nvSpPr>
        <p:spPr>
          <a:xfrm>
            <a:off x="9057774" y="5301730"/>
            <a:ext cx="2534668"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a:ln>
                  <a:noFill/>
                </a:ln>
                <a:solidFill>
                  <a:prstClr val="black"/>
                </a:solidFill>
                <a:effectLst/>
                <a:uLnTx/>
                <a:uFillTx/>
                <a:latin typeface="Open Sans Light" pitchFamily="2" charset="0"/>
                <a:ea typeface="Open Sans Light" pitchFamily="2" charset="0"/>
                <a:cs typeface="Open Sans Light" pitchFamily="2" charset="0"/>
              </a:rPr>
              <a:t>Tropical Cyclone Dataset</a:t>
            </a:r>
          </a:p>
        </p:txBody>
      </p:sp>
      <p:pic>
        <p:nvPicPr>
          <p:cNvPr id="12" name="Picture 11">
            <a:extLst>
              <a:ext uri="{FF2B5EF4-FFF2-40B4-BE49-F238E27FC236}">
                <a16:creationId xmlns:a16="http://schemas.microsoft.com/office/drawing/2014/main" id="{68F723B2-F643-94A4-622B-A2578F278F1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126124" y="3559599"/>
            <a:ext cx="2286000" cy="1524000"/>
          </a:xfrm>
          <a:prstGeom prst="rect">
            <a:avLst/>
          </a:prstGeom>
        </p:spPr>
      </p:pic>
      <p:pic>
        <p:nvPicPr>
          <p:cNvPr id="16" name="Picture 15">
            <a:extLst>
              <a:ext uri="{FF2B5EF4-FFF2-40B4-BE49-F238E27FC236}">
                <a16:creationId xmlns:a16="http://schemas.microsoft.com/office/drawing/2014/main" id="{EF27B2C7-97F9-B170-51D5-E94A526336CC}"/>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3019" y="3629191"/>
            <a:ext cx="1187450" cy="1187450"/>
          </a:xfrm>
          <a:prstGeom prst="rect">
            <a:avLst/>
          </a:prstGeom>
        </p:spPr>
      </p:pic>
      <p:pic>
        <p:nvPicPr>
          <p:cNvPr id="20" name="Picture 19">
            <a:extLst>
              <a:ext uri="{FF2B5EF4-FFF2-40B4-BE49-F238E27FC236}">
                <a16:creationId xmlns:a16="http://schemas.microsoft.com/office/drawing/2014/main" id="{9DCADAB8-2D9F-7724-A3D2-C63D26941802}"/>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3018" y="4881018"/>
            <a:ext cx="1187449" cy="589990"/>
          </a:xfrm>
          <a:prstGeom prst="rect">
            <a:avLst/>
          </a:prstGeom>
        </p:spPr>
      </p:pic>
      <p:pic>
        <p:nvPicPr>
          <p:cNvPr id="22" name="Picture 21">
            <a:extLst>
              <a:ext uri="{FF2B5EF4-FFF2-40B4-BE49-F238E27FC236}">
                <a16:creationId xmlns:a16="http://schemas.microsoft.com/office/drawing/2014/main" id="{04CE2029-2C99-343F-6043-C6797C9D8EB7}"/>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6587781" y="3555985"/>
            <a:ext cx="1600200" cy="1600200"/>
          </a:xfrm>
          <a:prstGeom prst="rect">
            <a:avLst/>
          </a:prstGeom>
        </p:spPr>
      </p:pic>
      <p:pic>
        <p:nvPicPr>
          <p:cNvPr id="26" name="Picture 25">
            <a:extLst>
              <a:ext uri="{FF2B5EF4-FFF2-40B4-BE49-F238E27FC236}">
                <a16:creationId xmlns:a16="http://schemas.microsoft.com/office/drawing/2014/main" id="{5F75947D-659F-33D5-9AAE-E0E30C0659FE}"/>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972594" y="3355830"/>
            <a:ext cx="646331" cy="646331"/>
          </a:xfrm>
          <a:prstGeom prst="rect">
            <a:avLst/>
          </a:prstGeom>
        </p:spPr>
      </p:pic>
      <p:pic>
        <p:nvPicPr>
          <p:cNvPr id="1026" name="Picture 2">
            <a:extLst>
              <a:ext uri="{FF2B5EF4-FFF2-40B4-BE49-F238E27FC236}">
                <a16:creationId xmlns:a16="http://schemas.microsoft.com/office/drawing/2014/main" id="{C406BEC5-1ECA-6D77-ED5C-A68096C10FCC}"/>
              </a:ext>
              <a:ext uri="{C183D7F6-B498-43B3-948B-1728B52AA6E4}">
                <adec:decorative xmlns:adec="http://schemas.microsoft.com/office/drawing/2017/decorative" val="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85023" y="981523"/>
            <a:ext cx="1957431"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0DB4FD7-7C90-7549-892E-7044709DCD49}"/>
              </a:ext>
              <a:ext uri="{C183D7F6-B498-43B3-948B-1728B52AA6E4}">
                <adec:decorative xmlns:adec="http://schemas.microsoft.com/office/drawing/2017/decorative" val="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47073" y="1896221"/>
            <a:ext cx="2998182" cy="824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EC06C42-EF29-C5EF-A9A7-8798AD011668}"/>
              </a:ext>
              <a:ext uri="{C183D7F6-B498-43B3-948B-1728B52AA6E4}">
                <adec:decorative xmlns:adec="http://schemas.microsoft.com/office/drawing/2017/decorative" val="1"/>
              </a:ext>
            </a:extLst>
          </p:cNvPr>
          <p:cNvPicPr>
            <a:picLocks noChangeAspect="1"/>
          </p:cNvPicPr>
          <p:nvPr/>
        </p:nvPicPr>
        <p:blipFill>
          <a:blip r:embed="rId12" cstate="print">
            <a:extLst>
              <a:ext uri="{28A0092B-C50C-407E-A947-70E740481C1C}">
                <a14:useLocalDpi xmlns:a14="http://schemas.microsoft.com/office/drawing/2010/main"/>
              </a:ext>
            </a:extLst>
          </a:blip>
          <a:srcRect/>
          <a:stretch/>
        </p:blipFill>
        <p:spPr>
          <a:xfrm>
            <a:off x="402" y="-4763"/>
            <a:ext cx="3168012" cy="898051"/>
          </a:xfrm>
          <a:prstGeom prst="rect">
            <a:avLst/>
          </a:prstGeom>
        </p:spPr>
      </p:pic>
      <p:sp>
        <p:nvSpPr>
          <p:cNvPr id="8" name="TextBox 7">
            <a:extLst>
              <a:ext uri="{FF2B5EF4-FFF2-40B4-BE49-F238E27FC236}">
                <a16:creationId xmlns:a16="http://schemas.microsoft.com/office/drawing/2014/main" id="{782F20B9-ED70-E7D7-6A24-2CD998442DB7}"/>
              </a:ext>
            </a:extLst>
          </p:cNvPr>
          <p:cNvSpPr txBox="1"/>
          <p:nvPr/>
        </p:nvSpPr>
        <p:spPr>
          <a:xfrm>
            <a:off x="1709752" y="6011712"/>
            <a:ext cx="9754041" cy="707886"/>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chemeClr val="accent1">
                    <a:lumMod val="76000"/>
                  </a:schemeClr>
                </a:solidFill>
                <a:latin typeface="Open Sans ExtraBold"/>
                <a:ea typeface="Open Sans Light"/>
                <a:cs typeface="Open Sans Light"/>
              </a:rPr>
              <a:t>Thus far only agency datasets have been made available.  The NAIRR Pilot Dataset DCL seeks to include non-governmental datasets as well.</a:t>
            </a:r>
          </a:p>
        </p:txBody>
      </p:sp>
      <p:sp>
        <p:nvSpPr>
          <p:cNvPr id="3" name="Slide Number Placeholder 2">
            <a:extLst>
              <a:ext uri="{FF2B5EF4-FFF2-40B4-BE49-F238E27FC236}">
                <a16:creationId xmlns:a16="http://schemas.microsoft.com/office/drawing/2014/main" id="{E59F371E-AB11-C829-19A2-6037BF0C54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4092C-9B9C-9748-AC6A-F06C9D03AD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82304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63B01-A605-809B-D0DA-2CF6A354E1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1D57ED-1E1D-7A63-B144-3E19EA5834F7}"/>
              </a:ext>
            </a:extLst>
          </p:cNvPr>
          <p:cNvSpPr>
            <a:spLocks noGrp="1"/>
          </p:cNvSpPr>
          <p:nvPr>
            <p:ph type="ctrTitle"/>
          </p:nvPr>
        </p:nvSpPr>
        <p:spPr/>
        <p:txBody>
          <a:bodyPr/>
          <a:lstStyle/>
          <a:p>
            <a:r>
              <a:rPr lang="en-US">
                <a:ea typeface="Calibri Light"/>
                <a:cs typeface="Calibri Light"/>
              </a:rPr>
              <a:t> NAIRR Pilot Dataset DCL</a:t>
            </a:r>
            <a:endParaRPr lang="en-US"/>
          </a:p>
        </p:txBody>
      </p:sp>
      <p:sp>
        <p:nvSpPr>
          <p:cNvPr id="3" name="Slide Number Placeholder 2">
            <a:extLst>
              <a:ext uri="{FF2B5EF4-FFF2-40B4-BE49-F238E27FC236}">
                <a16:creationId xmlns:a16="http://schemas.microsoft.com/office/drawing/2014/main" id="{B1F13F34-2F7F-29BB-AA9F-4ECBB8C70B24}"/>
              </a:ext>
            </a:extLst>
          </p:cNvPr>
          <p:cNvSpPr>
            <a:spLocks noGrp="1"/>
          </p:cNvSpPr>
          <p:nvPr>
            <p:ph type="sldNum" sz="quarter" idx="12"/>
          </p:nvPr>
        </p:nvSpPr>
        <p:spPr/>
        <p:txBody>
          <a:bodyPr/>
          <a:lstStyle/>
          <a:p>
            <a:fld id="{F384092C-9B9C-9748-AC6A-F06C9D03AD52}" type="slidenum">
              <a:rPr lang="en-US" smtClean="0"/>
              <a:t>14</a:t>
            </a:fld>
            <a:endParaRPr lang="en-US"/>
          </a:p>
        </p:txBody>
      </p:sp>
    </p:spTree>
    <p:extLst>
      <p:ext uri="{BB962C8B-B14F-4D97-AF65-F5344CB8AC3E}">
        <p14:creationId xmlns:p14="http://schemas.microsoft.com/office/powerpoint/2010/main" val="39244510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98F39-7897-FD4A-68CB-10FA893929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EDDE16-678F-DB08-0C9B-E8CA0C3A98FF}"/>
              </a:ext>
            </a:extLst>
          </p:cNvPr>
          <p:cNvSpPr>
            <a:spLocks noGrp="1"/>
          </p:cNvSpPr>
          <p:nvPr>
            <p:ph type="title"/>
          </p:nvPr>
        </p:nvSpPr>
        <p:spPr/>
        <p:txBody>
          <a:bodyPr/>
          <a:lstStyle/>
          <a:p>
            <a:r>
              <a:rPr lang="en-US"/>
              <a:t>NAIRR Dataset Dear Colleague Letter (NSF 25-018)</a:t>
            </a:r>
          </a:p>
        </p:txBody>
      </p:sp>
      <p:sp>
        <p:nvSpPr>
          <p:cNvPr id="3" name="Slide Number Placeholder 2">
            <a:extLst>
              <a:ext uri="{FF2B5EF4-FFF2-40B4-BE49-F238E27FC236}">
                <a16:creationId xmlns:a16="http://schemas.microsoft.com/office/drawing/2014/main" id="{BC72B814-49E5-B4C2-12E8-47BA943B0F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4092C-9B9C-9748-AC6A-F06C9D03AD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ext Placeholder 7">
            <a:extLst>
              <a:ext uri="{FF2B5EF4-FFF2-40B4-BE49-F238E27FC236}">
                <a16:creationId xmlns:a16="http://schemas.microsoft.com/office/drawing/2014/main" id="{128D5533-D6F2-EB2B-8497-48B1F2419B25}"/>
              </a:ext>
            </a:extLst>
          </p:cNvPr>
          <p:cNvSpPr>
            <a:spLocks noGrp="1"/>
          </p:cNvSpPr>
          <p:nvPr>
            <p:ph type="body" sz="quarter" idx="13"/>
          </p:nvPr>
        </p:nvSpPr>
        <p:spPr>
          <a:xfrm>
            <a:off x="603250" y="1083733"/>
            <a:ext cx="10699750" cy="5096934"/>
          </a:xfrm>
        </p:spPr>
        <p:txBody>
          <a:bodyPr>
            <a:normAutofit fontScale="92500" lnSpcReduction="10000"/>
          </a:bodyPr>
          <a:lstStyle/>
          <a:p>
            <a:pPr marL="0" indent="0" algn="ctr">
              <a:buNone/>
            </a:pPr>
            <a:r>
              <a:rPr lang="en-US" sz="2400" i="0">
                <a:solidFill>
                  <a:schemeClr val="accent1">
                    <a:lumMod val="75000"/>
                  </a:schemeClr>
                </a:solidFill>
                <a:effectLst/>
                <a:latin typeface="Open Sans Light" pitchFamily="2" charset="0"/>
              </a:rPr>
              <a:t>HOW TO RESPOND TO DCL NSF 25-018 </a:t>
            </a:r>
          </a:p>
          <a:p>
            <a:pPr marL="0" indent="0" algn="l">
              <a:buNone/>
            </a:pPr>
            <a:endParaRPr lang="en-US" sz="900" b="0" i="0">
              <a:solidFill>
                <a:srgbClr val="1B1B1B"/>
              </a:solidFill>
              <a:effectLst/>
              <a:latin typeface="Open Sans Light" pitchFamily="2" charset="0"/>
            </a:endParaRPr>
          </a:p>
          <a:p>
            <a:pPr marL="0" indent="0" algn="l">
              <a:buNone/>
            </a:pPr>
            <a:r>
              <a:rPr lang="en-US" sz="1600" b="0" i="0">
                <a:solidFill>
                  <a:srgbClr val="1B1B1B"/>
                </a:solidFill>
                <a:effectLst/>
                <a:latin typeface="Open Sans Light" pitchFamily="2" charset="0"/>
              </a:rPr>
              <a:t>To recommend candidate datasets for inclusion on </a:t>
            </a:r>
            <a:r>
              <a:rPr lang="en-US" sz="1600" b="0" i="0" u="sng">
                <a:solidFill>
                  <a:srgbClr val="0076D6"/>
                </a:solidFill>
                <a:effectLst/>
                <a:latin typeface="Open Sans Light" pitchFamily="2" charset="0"/>
                <a:hlinkClick r:id="rId3"/>
              </a:rPr>
              <a:t>nairrpilot.org</a:t>
            </a:r>
            <a:r>
              <a:rPr lang="en-US" sz="1600" b="0" i="0">
                <a:solidFill>
                  <a:srgbClr val="1B1B1B"/>
                </a:solidFill>
                <a:effectLst/>
                <a:latin typeface="Open Sans Light" pitchFamily="2" charset="0"/>
              </a:rPr>
              <a:t>, you will need to answer the questions linked through the DCL. This link connects to a form, which has </a:t>
            </a:r>
            <a:r>
              <a:rPr lang="en-US" sz="1600" b="0" i="0">
                <a:solidFill>
                  <a:srgbClr val="FF0000"/>
                </a:solidFill>
                <a:effectLst/>
                <a:latin typeface="Open Sans Light" pitchFamily="2" charset="0"/>
              </a:rPr>
              <a:t>15 questions across six categories</a:t>
            </a:r>
            <a:r>
              <a:rPr lang="en-US" sz="1600" b="0" i="0">
                <a:solidFill>
                  <a:srgbClr val="1B1B1B"/>
                </a:solidFill>
                <a:effectLst/>
                <a:latin typeface="Open Sans Light" pitchFamily="2" charset="0"/>
              </a:rPr>
              <a:t>: General Information, AI Use Cases, Building a User Community, Metadata and Documentation, User Support and Training and Data Policy.</a:t>
            </a:r>
          </a:p>
          <a:p>
            <a:pPr marL="0" indent="0" algn="ctr">
              <a:buNone/>
            </a:pPr>
            <a:endParaRPr lang="en-US" sz="2000" i="0">
              <a:solidFill>
                <a:srgbClr val="FF0000"/>
              </a:solidFill>
              <a:effectLst/>
              <a:latin typeface="Open Sans Light" pitchFamily="2" charset="0"/>
            </a:endParaRPr>
          </a:p>
          <a:p>
            <a:pPr algn="l"/>
            <a:r>
              <a:rPr lang="en-US" sz="1600" b="1" i="0">
                <a:solidFill>
                  <a:srgbClr val="1B1B1B"/>
                </a:solidFill>
                <a:effectLst/>
                <a:latin typeface="Open Sans ExtraBold" pitchFamily="2" charset="0"/>
              </a:rPr>
              <a:t>AI USE CASES: </a:t>
            </a:r>
            <a:r>
              <a:rPr lang="en-US" sz="1600">
                <a:solidFill>
                  <a:srgbClr val="1B1B1B"/>
                </a:solidFill>
                <a:latin typeface="Open Sans Light" pitchFamily="2" charset="0"/>
              </a:rPr>
              <a:t>how will the data p</a:t>
            </a:r>
            <a:r>
              <a:rPr lang="en-US" sz="1600" b="0" i="0">
                <a:solidFill>
                  <a:srgbClr val="1B1B1B"/>
                </a:solidFill>
                <a:effectLst/>
                <a:latin typeface="Open Sans Light" pitchFamily="2" charset="0"/>
              </a:rPr>
              <a:t>rovide innovative education and learning opportunities to advance a more trustworthy AI ecosystem </a:t>
            </a:r>
          </a:p>
          <a:p>
            <a:pPr algn="l"/>
            <a:r>
              <a:rPr lang="en-US" sz="1600" b="1" i="0">
                <a:solidFill>
                  <a:srgbClr val="1B1B1B"/>
                </a:solidFill>
                <a:effectLst/>
                <a:latin typeface="Open Sans ExtraBold" pitchFamily="2" charset="0"/>
              </a:rPr>
              <a:t>USER COMMUNITY:</a:t>
            </a:r>
            <a:r>
              <a:rPr lang="en-US" sz="1600" b="0" i="0">
                <a:solidFill>
                  <a:srgbClr val="1B1B1B"/>
                </a:solidFill>
                <a:effectLst/>
                <a:latin typeface="Open Sans Light" pitchFamily="2" charset="0"/>
              </a:rPr>
              <a:t> how will the data help build and diversify the user community</a:t>
            </a:r>
          </a:p>
          <a:p>
            <a:pPr algn="l"/>
            <a:r>
              <a:rPr lang="en-US" sz="1600" b="1" i="0">
                <a:solidFill>
                  <a:srgbClr val="1B1B1B"/>
                </a:solidFill>
                <a:effectLst/>
                <a:latin typeface="Open Sans ExtraBold" pitchFamily="2" charset="0"/>
              </a:rPr>
              <a:t>METADATA AND DOCUMENTATION:</a:t>
            </a:r>
            <a:r>
              <a:rPr lang="en-US" sz="1600" b="0" i="0">
                <a:solidFill>
                  <a:srgbClr val="1B1B1B"/>
                </a:solidFill>
                <a:effectLst/>
                <a:latin typeface="Open Sans Light" pitchFamily="2" charset="0"/>
              </a:rPr>
              <a:t> information </a:t>
            </a:r>
            <a:r>
              <a:rPr lang="en-US" sz="1600">
                <a:solidFill>
                  <a:srgbClr val="1B1B1B"/>
                </a:solidFill>
                <a:latin typeface="Open Sans Light" pitchFamily="2" charset="0"/>
              </a:rPr>
              <a:t>regarding data collection, metadata etc.</a:t>
            </a:r>
            <a:endParaRPr lang="en-US" sz="1600" b="0" i="0">
              <a:solidFill>
                <a:srgbClr val="1B1B1B"/>
              </a:solidFill>
              <a:effectLst/>
              <a:latin typeface="Open Sans Light" pitchFamily="2" charset="0"/>
            </a:endParaRPr>
          </a:p>
          <a:p>
            <a:pPr algn="l"/>
            <a:r>
              <a:rPr lang="en-US" sz="1600" b="1" i="0">
                <a:solidFill>
                  <a:srgbClr val="1B1B1B"/>
                </a:solidFill>
                <a:effectLst/>
                <a:latin typeface="Open Sans ExtraBold" pitchFamily="2" charset="0"/>
              </a:rPr>
              <a:t>USER SUPPORT AND TRAINING:</a:t>
            </a:r>
            <a:r>
              <a:rPr lang="en-US" sz="1600" b="0" i="0">
                <a:solidFill>
                  <a:srgbClr val="1B1B1B"/>
                </a:solidFill>
                <a:effectLst/>
                <a:latin typeface="Open Sans Light" pitchFamily="2" charset="0"/>
              </a:rPr>
              <a:t> Are any user-support programs, educational workshops, or events associated with this dataset?</a:t>
            </a:r>
          </a:p>
          <a:p>
            <a:pPr algn="l"/>
            <a:r>
              <a:rPr lang="en-US" sz="1600" b="1" i="0">
                <a:solidFill>
                  <a:srgbClr val="1B1B1B"/>
                </a:solidFill>
                <a:effectLst/>
                <a:latin typeface="Open Sans ExtraBold" pitchFamily="2" charset="0"/>
              </a:rPr>
              <a:t>DATA POLICY:</a:t>
            </a:r>
            <a:r>
              <a:rPr lang="en-US" sz="1600" b="0" i="0">
                <a:solidFill>
                  <a:srgbClr val="1B1B1B"/>
                </a:solidFill>
                <a:effectLst/>
                <a:latin typeface="Open Sans Light" pitchFamily="2" charset="0"/>
              </a:rPr>
              <a:t> Have all appropriate procedures been followed for the collection and dissemination of the dataset? </a:t>
            </a:r>
            <a:endParaRPr lang="en-US" sz="1400" i="0">
              <a:solidFill>
                <a:srgbClr val="1B1B1B"/>
              </a:solidFill>
              <a:effectLst/>
              <a:latin typeface="Open Sans Light" pitchFamily="2" charset="0"/>
            </a:endParaRPr>
          </a:p>
          <a:p>
            <a:pPr marL="0" indent="0">
              <a:buNone/>
            </a:pPr>
            <a:endParaRPr lang="en-US" sz="2800" i="0">
              <a:solidFill>
                <a:srgbClr val="FF0000"/>
              </a:solidFill>
              <a:effectLst/>
              <a:latin typeface="Open Sans Light" pitchFamily="2" charset="0"/>
            </a:endParaRPr>
          </a:p>
          <a:p>
            <a:pPr marL="0" indent="0">
              <a:buNone/>
            </a:pPr>
            <a:r>
              <a:rPr lang="en-US" sz="2800" i="0">
                <a:solidFill>
                  <a:srgbClr val="FF0000"/>
                </a:solidFill>
                <a:effectLst/>
                <a:latin typeface="Open Sans Light" pitchFamily="2" charset="0"/>
              </a:rPr>
              <a:t>Note: No proprietary, classified, confidential, or sensitive information should be included in your response. </a:t>
            </a:r>
          </a:p>
          <a:p>
            <a:pPr marL="0" indent="0">
              <a:buNone/>
            </a:pPr>
            <a:endParaRPr lang="en-US"/>
          </a:p>
        </p:txBody>
      </p:sp>
    </p:spTree>
    <p:extLst>
      <p:ext uri="{BB962C8B-B14F-4D97-AF65-F5344CB8AC3E}">
        <p14:creationId xmlns:p14="http://schemas.microsoft.com/office/powerpoint/2010/main" val="18467206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17E52-F85B-EA25-EB0B-36A47D81BD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254D88-68B9-3C6E-C78A-64B200F2C974}"/>
              </a:ext>
            </a:extLst>
          </p:cNvPr>
          <p:cNvSpPr>
            <a:spLocks noGrp="1"/>
          </p:cNvSpPr>
          <p:nvPr>
            <p:ph type="title"/>
          </p:nvPr>
        </p:nvSpPr>
        <p:spPr/>
        <p:txBody>
          <a:bodyPr/>
          <a:lstStyle/>
          <a:p>
            <a:r>
              <a:rPr lang="en-US"/>
              <a:t>NAIRR Dataset Dear Colleague Letter (NSF 25-018)</a:t>
            </a:r>
          </a:p>
        </p:txBody>
      </p:sp>
      <p:sp>
        <p:nvSpPr>
          <p:cNvPr id="3" name="Slide Number Placeholder 2">
            <a:extLst>
              <a:ext uri="{FF2B5EF4-FFF2-40B4-BE49-F238E27FC236}">
                <a16:creationId xmlns:a16="http://schemas.microsoft.com/office/drawing/2014/main" id="{26650679-2744-5D86-9723-3DEE1303F8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4092C-9B9C-9748-AC6A-F06C9D03AD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ext Placeholder 7">
            <a:extLst>
              <a:ext uri="{FF2B5EF4-FFF2-40B4-BE49-F238E27FC236}">
                <a16:creationId xmlns:a16="http://schemas.microsoft.com/office/drawing/2014/main" id="{77E7C2E8-0178-74B1-51A5-00245E16A954}"/>
              </a:ext>
            </a:extLst>
          </p:cNvPr>
          <p:cNvSpPr>
            <a:spLocks noGrp="1"/>
          </p:cNvSpPr>
          <p:nvPr>
            <p:ph type="body" sz="quarter" idx="13"/>
          </p:nvPr>
        </p:nvSpPr>
        <p:spPr>
          <a:xfrm>
            <a:off x="603250" y="1083733"/>
            <a:ext cx="10699750" cy="5096934"/>
          </a:xfrm>
        </p:spPr>
        <p:txBody>
          <a:bodyPr>
            <a:normAutofit lnSpcReduction="10000"/>
          </a:bodyPr>
          <a:lstStyle/>
          <a:p>
            <a:pPr marL="0" indent="0" algn="ctr">
              <a:buNone/>
            </a:pPr>
            <a:r>
              <a:rPr lang="en-US" sz="2400" i="0">
                <a:solidFill>
                  <a:schemeClr val="accent1">
                    <a:lumMod val="75000"/>
                  </a:schemeClr>
                </a:solidFill>
                <a:effectLst/>
                <a:latin typeface="Open Sans Light" pitchFamily="2" charset="0"/>
              </a:rPr>
              <a:t>HOW TO RESPOND TO DCL NSF 25-018 </a:t>
            </a:r>
          </a:p>
          <a:p>
            <a:pPr marL="0" indent="0" algn="ctr">
              <a:buNone/>
            </a:pPr>
            <a:endParaRPr lang="en-US" sz="2000" i="0">
              <a:solidFill>
                <a:srgbClr val="1B1B1B"/>
              </a:solidFill>
              <a:effectLst/>
              <a:latin typeface="Open Sans Light" pitchFamily="2" charset="0"/>
            </a:endParaRPr>
          </a:p>
          <a:p>
            <a:pPr algn="l"/>
            <a:r>
              <a:rPr lang="en-US" sz="1800" b="1" i="0">
                <a:solidFill>
                  <a:srgbClr val="1B1B1B"/>
                </a:solidFill>
                <a:effectLst/>
                <a:latin typeface="Open Sans ExtraBold" pitchFamily="2" charset="0"/>
              </a:rPr>
              <a:t>GENERAL INFORMATION</a:t>
            </a:r>
          </a:p>
          <a:p>
            <a:pPr algn="l">
              <a:buFont typeface="+mj-lt"/>
              <a:buAutoNum type="arabicPeriod"/>
            </a:pPr>
            <a:r>
              <a:rPr lang="en-US" sz="1800" b="0" i="0">
                <a:solidFill>
                  <a:srgbClr val="1B1B1B"/>
                </a:solidFill>
                <a:effectLst/>
                <a:latin typeface="Open Sans Light" pitchFamily="2" charset="0"/>
              </a:rPr>
              <a:t>What is the name of the dataset? Can you </a:t>
            </a:r>
            <a:r>
              <a:rPr lang="en-US" sz="1800" b="0" i="0">
                <a:solidFill>
                  <a:srgbClr val="FF0000"/>
                </a:solidFill>
                <a:effectLst/>
                <a:latin typeface="Open Sans Light" pitchFamily="2" charset="0"/>
              </a:rPr>
              <a:t>briefly describe </a:t>
            </a:r>
            <a:r>
              <a:rPr lang="en-US" sz="1800" b="0" i="0">
                <a:solidFill>
                  <a:srgbClr val="1B1B1B"/>
                </a:solidFill>
                <a:effectLst/>
                <a:latin typeface="Open Sans Light" pitchFamily="2" charset="0"/>
              </a:rPr>
              <a:t>the dataset for people unfamiliar with it? If your dataset already has a DOI (digital object identifier), please enter it here.</a:t>
            </a:r>
          </a:p>
          <a:p>
            <a:pPr algn="l">
              <a:buFont typeface="+mj-lt"/>
              <a:buAutoNum type="arabicPeriod"/>
            </a:pPr>
            <a:r>
              <a:rPr lang="en-US" sz="1800" b="0" i="0">
                <a:solidFill>
                  <a:srgbClr val="1B1B1B"/>
                </a:solidFill>
                <a:effectLst/>
                <a:latin typeface="Open Sans Light" pitchFamily="2" charset="0"/>
              </a:rPr>
              <a:t>Please enter the </a:t>
            </a:r>
            <a:r>
              <a:rPr lang="en-US" sz="1800" b="0" i="0">
                <a:solidFill>
                  <a:srgbClr val="FF0000"/>
                </a:solidFill>
                <a:effectLst/>
                <a:latin typeface="Open Sans Light" pitchFamily="2" charset="0"/>
              </a:rPr>
              <a:t>name of the organization </a:t>
            </a:r>
            <a:r>
              <a:rPr lang="en-US" sz="1800" b="0" i="0">
                <a:solidFill>
                  <a:srgbClr val="1B1B1B"/>
                </a:solidFill>
                <a:effectLst/>
                <a:latin typeface="Open Sans Light" pitchFamily="2" charset="0"/>
              </a:rPr>
              <a:t>submitting the dataset and the name and the institutional e-mail address of one or more contacts.</a:t>
            </a:r>
          </a:p>
          <a:p>
            <a:pPr algn="l">
              <a:buFont typeface="+mj-lt"/>
              <a:buAutoNum type="arabicPeriod"/>
            </a:pPr>
            <a:r>
              <a:rPr lang="en-US" sz="1800" b="0" i="0">
                <a:solidFill>
                  <a:srgbClr val="1B1B1B"/>
                </a:solidFill>
                <a:effectLst/>
                <a:latin typeface="Open Sans Light" pitchFamily="2" charset="0"/>
              </a:rPr>
              <a:t>Please enter the </a:t>
            </a:r>
            <a:r>
              <a:rPr lang="en-US" sz="1800" b="0" i="0">
                <a:solidFill>
                  <a:srgbClr val="FF0000"/>
                </a:solidFill>
                <a:effectLst/>
                <a:latin typeface="Open Sans Light" pitchFamily="2" charset="0"/>
              </a:rPr>
              <a:t>URL</a:t>
            </a:r>
            <a:r>
              <a:rPr lang="en-US" sz="1800" b="0" i="0">
                <a:solidFill>
                  <a:srgbClr val="1B1B1B"/>
                </a:solidFill>
                <a:effectLst/>
                <a:latin typeface="Open Sans Light" pitchFamily="2" charset="0"/>
              </a:rPr>
              <a:t> for accessing the dataset (if public) or for learning about the dataset. If there is an API, please describe it briefly.</a:t>
            </a:r>
          </a:p>
          <a:p>
            <a:pPr marL="0" indent="0" algn="l">
              <a:buNone/>
            </a:pPr>
            <a:endParaRPr lang="en-US" sz="1800" b="0" i="0">
              <a:solidFill>
                <a:srgbClr val="1B1B1B"/>
              </a:solidFill>
              <a:effectLst/>
              <a:latin typeface="Open Sans Light" pitchFamily="2" charset="0"/>
            </a:endParaRPr>
          </a:p>
          <a:p>
            <a:pPr algn="l"/>
            <a:r>
              <a:rPr lang="en-US" sz="1800" b="1" i="0">
                <a:solidFill>
                  <a:srgbClr val="1B1B1B"/>
                </a:solidFill>
                <a:effectLst/>
                <a:latin typeface="Open Sans ExtraBold" pitchFamily="2" charset="0"/>
              </a:rPr>
              <a:t>AI USE CASES</a:t>
            </a:r>
          </a:p>
          <a:p>
            <a:pPr algn="l">
              <a:buFont typeface="+mj-lt"/>
              <a:buAutoNum type="arabicPeriod"/>
            </a:pPr>
            <a:r>
              <a:rPr lang="en-US" sz="1800" b="0" i="0">
                <a:solidFill>
                  <a:srgbClr val="1B1B1B"/>
                </a:solidFill>
                <a:effectLst/>
                <a:latin typeface="Open Sans Light" pitchFamily="2" charset="0"/>
              </a:rPr>
              <a:t>What use cases does this data set </a:t>
            </a:r>
            <a:r>
              <a:rPr lang="en-US" sz="1800" b="0" i="0">
                <a:solidFill>
                  <a:srgbClr val="FF0000"/>
                </a:solidFill>
                <a:effectLst/>
                <a:latin typeface="Open Sans Light" pitchFamily="2" charset="0"/>
              </a:rPr>
              <a:t>support</a:t>
            </a:r>
            <a:r>
              <a:rPr lang="en-US" sz="1800" b="0" i="0">
                <a:solidFill>
                  <a:srgbClr val="1B1B1B"/>
                </a:solidFill>
                <a:effectLst/>
                <a:latin typeface="Open Sans Light" pitchFamily="2" charset="0"/>
              </a:rPr>
              <a:t>? What use cases was this data set </a:t>
            </a:r>
            <a:r>
              <a:rPr lang="en-US" sz="1800" b="0" i="0">
                <a:solidFill>
                  <a:srgbClr val="FF0000"/>
                </a:solidFill>
                <a:effectLst/>
                <a:latin typeface="Open Sans Light" pitchFamily="2" charset="0"/>
              </a:rPr>
              <a:t>designed to support</a:t>
            </a:r>
            <a:r>
              <a:rPr lang="en-US" sz="1800" b="0" i="0">
                <a:solidFill>
                  <a:srgbClr val="1B1B1B"/>
                </a:solidFill>
                <a:effectLst/>
                <a:latin typeface="Open Sans Light" pitchFamily="2" charset="0"/>
              </a:rPr>
              <a:t>? Please describe some current or possible AI use cases.</a:t>
            </a:r>
          </a:p>
          <a:p>
            <a:pPr algn="l">
              <a:buFont typeface="+mj-lt"/>
              <a:buAutoNum type="arabicPeriod"/>
            </a:pPr>
            <a:r>
              <a:rPr lang="en-US" sz="1800" b="0" i="0">
                <a:solidFill>
                  <a:srgbClr val="1B1B1B"/>
                </a:solidFill>
                <a:effectLst/>
                <a:latin typeface="Open Sans Light" pitchFamily="2" charset="0"/>
              </a:rPr>
              <a:t>Describe how this dataset can be used </a:t>
            </a:r>
            <a:r>
              <a:rPr lang="en-US" sz="1800" b="0" i="0">
                <a:effectLst/>
                <a:latin typeface="Open Sans Light" pitchFamily="2" charset="0"/>
              </a:rPr>
              <a:t>to facilitate AI education and researcher </a:t>
            </a:r>
            <a:r>
              <a:rPr lang="en-US" sz="1800" b="0" i="0">
                <a:solidFill>
                  <a:srgbClr val="FF0000"/>
                </a:solidFill>
                <a:effectLst/>
                <a:latin typeface="Open Sans Light" pitchFamily="2" charset="0"/>
              </a:rPr>
              <a:t>skill development</a:t>
            </a:r>
            <a:r>
              <a:rPr lang="en-US" sz="1800" b="0" i="0">
                <a:solidFill>
                  <a:srgbClr val="1B1B1B"/>
                </a:solidFill>
                <a:effectLst/>
                <a:latin typeface="Open Sans Light" pitchFamily="2" charset="0"/>
              </a:rPr>
              <a:t>. For example, how can the dataset be used to broaden </a:t>
            </a:r>
            <a:r>
              <a:rPr lang="en-US" sz="1800" b="0" i="0">
                <a:solidFill>
                  <a:srgbClr val="FF0000"/>
                </a:solidFill>
                <a:effectLst/>
                <a:latin typeface="Open Sans Light" pitchFamily="2" charset="0"/>
              </a:rPr>
              <a:t>access to AI resources </a:t>
            </a:r>
            <a:r>
              <a:rPr lang="en-US" sz="1800" b="0" i="0">
                <a:solidFill>
                  <a:srgbClr val="1B1B1B"/>
                </a:solidFill>
                <a:effectLst/>
                <a:latin typeface="Open Sans Light" pitchFamily="2" charset="0"/>
              </a:rPr>
              <a:t>in the classroom, educational or other training environment for new as well as experienced AI researchers and/or educators?</a:t>
            </a:r>
          </a:p>
          <a:p>
            <a:pPr marL="0" indent="0" algn="l">
              <a:buNone/>
            </a:pPr>
            <a:endParaRPr lang="en-US" sz="1600" b="0" i="0">
              <a:solidFill>
                <a:srgbClr val="1B1B1B"/>
              </a:solidFill>
              <a:effectLst/>
              <a:latin typeface="Open Sans Light" pitchFamily="2" charset="0"/>
            </a:endParaRPr>
          </a:p>
          <a:p>
            <a:pPr marL="0" indent="0">
              <a:buNone/>
            </a:pPr>
            <a:endParaRPr lang="en-US" sz="2400" i="0">
              <a:solidFill>
                <a:srgbClr val="1B1B1B"/>
              </a:solidFill>
              <a:effectLst/>
              <a:latin typeface="Open Sans Light" pitchFamily="2" charset="0"/>
            </a:endParaRPr>
          </a:p>
          <a:p>
            <a:pPr marL="0" indent="0">
              <a:buNone/>
            </a:pPr>
            <a:endParaRPr lang="en-US"/>
          </a:p>
        </p:txBody>
      </p:sp>
    </p:spTree>
    <p:extLst>
      <p:ext uri="{BB962C8B-B14F-4D97-AF65-F5344CB8AC3E}">
        <p14:creationId xmlns:p14="http://schemas.microsoft.com/office/powerpoint/2010/main" val="5244947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5952A-235C-3208-324E-E492A3FB0D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21F9FB-EEFF-C29A-4241-CF82A411FB1A}"/>
              </a:ext>
            </a:extLst>
          </p:cNvPr>
          <p:cNvSpPr>
            <a:spLocks noGrp="1"/>
          </p:cNvSpPr>
          <p:nvPr>
            <p:ph type="title"/>
          </p:nvPr>
        </p:nvSpPr>
        <p:spPr/>
        <p:txBody>
          <a:bodyPr/>
          <a:lstStyle/>
          <a:p>
            <a:r>
              <a:rPr lang="en-US"/>
              <a:t>NAIRR Dataset Dear Colleague Letter (NSF 25-018)</a:t>
            </a:r>
          </a:p>
        </p:txBody>
      </p:sp>
      <p:sp>
        <p:nvSpPr>
          <p:cNvPr id="3" name="Slide Number Placeholder 2">
            <a:extLst>
              <a:ext uri="{FF2B5EF4-FFF2-40B4-BE49-F238E27FC236}">
                <a16:creationId xmlns:a16="http://schemas.microsoft.com/office/drawing/2014/main" id="{9D601430-0F48-B95F-B063-F0CE13FB611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4092C-9B9C-9748-AC6A-F06C9D03AD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ext Placeholder 7">
            <a:extLst>
              <a:ext uri="{FF2B5EF4-FFF2-40B4-BE49-F238E27FC236}">
                <a16:creationId xmlns:a16="http://schemas.microsoft.com/office/drawing/2014/main" id="{2BCB60E8-B3C4-E749-038A-08C77D547919}"/>
              </a:ext>
            </a:extLst>
          </p:cNvPr>
          <p:cNvSpPr>
            <a:spLocks noGrp="1"/>
          </p:cNvSpPr>
          <p:nvPr>
            <p:ph type="body" sz="quarter" idx="13"/>
          </p:nvPr>
        </p:nvSpPr>
        <p:spPr>
          <a:xfrm>
            <a:off x="603250" y="1083733"/>
            <a:ext cx="10699750" cy="5096934"/>
          </a:xfrm>
        </p:spPr>
        <p:txBody>
          <a:bodyPr>
            <a:normAutofit/>
          </a:bodyPr>
          <a:lstStyle/>
          <a:p>
            <a:pPr marL="0" indent="0" algn="ctr">
              <a:buNone/>
            </a:pPr>
            <a:r>
              <a:rPr lang="en-US" sz="2400" i="0">
                <a:solidFill>
                  <a:schemeClr val="accent1">
                    <a:lumMod val="75000"/>
                  </a:schemeClr>
                </a:solidFill>
                <a:effectLst/>
                <a:latin typeface="Open Sans Light" pitchFamily="2" charset="0"/>
              </a:rPr>
              <a:t>HOW TO RESPOND TO DCL NSF 25-018 </a:t>
            </a:r>
          </a:p>
          <a:p>
            <a:pPr marL="0" indent="0" algn="ctr">
              <a:buNone/>
            </a:pPr>
            <a:endParaRPr lang="en-US" sz="2000" i="0">
              <a:solidFill>
                <a:srgbClr val="1B1B1B"/>
              </a:solidFill>
              <a:effectLst/>
              <a:latin typeface="Open Sans Light" pitchFamily="2" charset="0"/>
            </a:endParaRPr>
          </a:p>
          <a:p>
            <a:pPr algn="l"/>
            <a:r>
              <a:rPr lang="en-US" sz="2000" b="1" i="0">
                <a:solidFill>
                  <a:srgbClr val="1B1B1B"/>
                </a:solidFill>
                <a:effectLst/>
                <a:latin typeface="Open Sans ExtraBold" pitchFamily="2" charset="0"/>
              </a:rPr>
              <a:t>USER COMMUNITY</a:t>
            </a:r>
          </a:p>
          <a:p>
            <a:pPr algn="l">
              <a:buFont typeface="+mj-lt"/>
              <a:buAutoNum type="arabicPeriod"/>
            </a:pPr>
            <a:r>
              <a:rPr lang="en-US" sz="2000" b="0" i="0">
                <a:solidFill>
                  <a:srgbClr val="1B1B1B"/>
                </a:solidFill>
                <a:effectLst/>
                <a:latin typeface="Open Sans Light" pitchFamily="2" charset="0"/>
              </a:rPr>
              <a:t>Describe the current </a:t>
            </a:r>
            <a:r>
              <a:rPr lang="en-US" sz="2000" b="0" i="0">
                <a:solidFill>
                  <a:srgbClr val="FF0000"/>
                </a:solidFill>
                <a:effectLst/>
                <a:latin typeface="Open Sans Light" pitchFamily="2" charset="0"/>
              </a:rPr>
              <a:t>community of users </a:t>
            </a:r>
            <a:r>
              <a:rPr lang="en-US" sz="2000" b="0" i="0">
                <a:solidFill>
                  <a:srgbClr val="1B1B1B"/>
                </a:solidFill>
                <a:effectLst/>
                <a:latin typeface="Open Sans Light" pitchFamily="2" charset="0"/>
              </a:rPr>
              <a:t>of the dataset. [For example, please describe the user community with respect to (i) the user’s institution (e.g., government, academia, industry) and geographic location; and (ii) the </a:t>
            </a:r>
            <a:r>
              <a:rPr lang="en-US" sz="2000" b="0" i="0">
                <a:solidFill>
                  <a:srgbClr val="FF0000"/>
                </a:solidFill>
                <a:effectLst/>
                <a:latin typeface="Open Sans Light" pitchFamily="2" charset="0"/>
              </a:rPr>
              <a:t>degree of sophistication </a:t>
            </a:r>
            <a:r>
              <a:rPr lang="en-US" sz="2000" b="0" i="0">
                <a:solidFill>
                  <a:srgbClr val="1B1B1B"/>
                </a:solidFill>
                <a:effectLst/>
                <a:latin typeface="Open Sans Light" pitchFamily="2" charset="0"/>
              </a:rPr>
              <a:t>in applications and/or training (e.g., new to AI, user with some knowledge of AI, somewhat advanced user of AI, experienced AI researcher/educator, AI innovator)].</a:t>
            </a:r>
          </a:p>
          <a:p>
            <a:pPr algn="l">
              <a:buFont typeface="+mj-lt"/>
              <a:buAutoNum type="arabicPeriod"/>
            </a:pPr>
            <a:r>
              <a:rPr lang="en-US" sz="2000" b="0" i="0">
                <a:solidFill>
                  <a:srgbClr val="1B1B1B"/>
                </a:solidFill>
                <a:effectLst/>
                <a:latin typeface="Open Sans Light" pitchFamily="2" charset="0"/>
              </a:rPr>
              <a:t>How many </a:t>
            </a:r>
            <a:r>
              <a:rPr lang="en-US" sz="2000" b="0" i="0">
                <a:solidFill>
                  <a:srgbClr val="FF0000"/>
                </a:solidFill>
                <a:effectLst/>
                <a:latin typeface="Open Sans Light" pitchFamily="2" charset="0"/>
              </a:rPr>
              <a:t>current users </a:t>
            </a:r>
            <a:r>
              <a:rPr lang="en-US" sz="2000" b="0" i="0">
                <a:solidFill>
                  <a:srgbClr val="1B1B1B"/>
                </a:solidFill>
                <a:effectLst/>
                <a:latin typeface="Open Sans Light" pitchFamily="2" charset="0"/>
              </a:rPr>
              <a:t>are there for the dataset? If you don't know, please give your best estimate, and address how you arrived at it in the answer to the next question. [radio buttons: 1-9; 10-99; 100-499; 500-999; 1,000-4,999; 5,000-9,999; 10,000+]</a:t>
            </a:r>
          </a:p>
          <a:p>
            <a:pPr algn="l">
              <a:buFont typeface="+mj-lt"/>
              <a:buAutoNum type="arabicPeriod"/>
            </a:pPr>
            <a:r>
              <a:rPr lang="en-US" sz="2000" b="0" i="0">
                <a:solidFill>
                  <a:srgbClr val="1B1B1B"/>
                </a:solidFill>
                <a:effectLst/>
                <a:latin typeface="Open Sans Light" pitchFamily="2" charset="0"/>
              </a:rPr>
              <a:t>How do you </a:t>
            </a:r>
            <a:r>
              <a:rPr lang="en-US" sz="2000" b="0" i="0">
                <a:solidFill>
                  <a:srgbClr val="FF0000"/>
                </a:solidFill>
                <a:effectLst/>
                <a:latin typeface="Open Sans Light" pitchFamily="2" charset="0"/>
              </a:rPr>
              <a:t>envision the growth of the user community </a:t>
            </a:r>
            <a:r>
              <a:rPr lang="en-US" sz="2000" b="0" i="0">
                <a:solidFill>
                  <a:srgbClr val="1B1B1B"/>
                </a:solidFill>
                <a:effectLst/>
                <a:latin typeface="Open Sans Light" pitchFamily="2" charset="0"/>
              </a:rPr>
              <a:t>under the NAIRR Pilot program?</a:t>
            </a:r>
          </a:p>
          <a:p>
            <a:pPr algn="l">
              <a:buFont typeface="+mj-lt"/>
              <a:buAutoNum type="arabicPeriod"/>
            </a:pPr>
            <a:r>
              <a:rPr lang="en-US" sz="2000" b="0" i="0">
                <a:solidFill>
                  <a:srgbClr val="1B1B1B"/>
                </a:solidFill>
                <a:effectLst/>
                <a:latin typeface="Open Sans Light" pitchFamily="2" charset="0"/>
              </a:rPr>
              <a:t>Are there </a:t>
            </a:r>
            <a:r>
              <a:rPr lang="en-US" sz="2000" b="0" i="0">
                <a:solidFill>
                  <a:srgbClr val="FF0000"/>
                </a:solidFill>
                <a:effectLst/>
                <a:latin typeface="Open Sans Light" pitchFamily="2" charset="0"/>
              </a:rPr>
              <a:t>training/educational </a:t>
            </a:r>
            <a:r>
              <a:rPr lang="en-US" sz="2000" b="0" i="0">
                <a:solidFill>
                  <a:srgbClr val="1B1B1B"/>
                </a:solidFill>
                <a:effectLst/>
                <a:latin typeface="Open Sans Light" pitchFamily="2" charset="0"/>
              </a:rPr>
              <a:t>or </a:t>
            </a:r>
            <a:r>
              <a:rPr lang="en-US" sz="2000" b="0" i="0">
                <a:solidFill>
                  <a:srgbClr val="FF0000"/>
                </a:solidFill>
                <a:effectLst/>
                <a:latin typeface="Open Sans Light" pitchFamily="2" charset="0"/>
              </a:rPr>
              <a:t>user-support programs </a:t>
            </a:r>
            <a:r>
              <a:rPr lang="en-US" sz="2000" b="0" i="0">
                <a:solidFill>
                  <a:srgbClr val="1B1B1B"/>
                </a:solidFill>
                <a:effectLst/>
                <a:latin typeface="Open Sans Light" pitchFamily="2" charset="0"/>
              </a:rPr>
              <a:t>associated with or planned for this dataset? Please indicate what would be made available to NAIRR users.</a:t>
            </a:r>
          </a:p>
          <a:p>
            <a:pPr marL="0" indent="0" algn="l">
              <a:buNone/>
            </a:pPr>
            <a:endParaRPr lang="en-US" sz="1600" b="0" i="0">
              <a:solidFill>
                <a:srgbClr val="1B1B1B"/>
              </a:solidFill>
              <a:effectLst/>
              <a:latin typeface="Open Sans Light" pitchFamily="2" charset="0"/>
            </a:endParaRPr>
          </a:p>
          <a:p>
            <a:pPr marL="0" indent="0">
              <a:buNone/>
            </a:pPr>
            <a:endParaRPr lang="en-US" sz="2400" i="0">
              <a:solidFill>
                <a:srgbClr val="1B1B1B"/>
              </a:solidFill>
              <a:effectLst/>
              <a:latin typeface="Open Sans Light" pitchFamily="2" charset="0"/>
            </a:endParaRPr>
          </a:p>
          <a:p>
            <a:pPr marL="0" indent="0">
              <a:buNone/>
            </a:pPr>
            <a:endParaRPr lang="en-US"/>
          </a:p>
        </p:txBody>
      </p:sp>
    </p:spTree>
    <p:extLst>
      <p:ext uri="{BB962C8B-B14F-4D97-AF65-F5344CB8AC3E}">
        <p14:creationId xmlns:p14="http://schemas.microsoft.com/office/powerpoint/2010/main" val="19725441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64279-9DEE-524A-B5B9-8A818C1C94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AED72E-DDBB-51AD-693A-50335B6086E7}"/>
              </a:ext>
            </a:extLst>
          </p:cNvPr>
          <p:cNvSpPr>
            <a:spLocks noGrp="1"/>
          </p:cNvSpPr>
          <p:nvPr>
            <p:ph type="title"/>
          </p:nvPr>
        </p:nvSpPr>
        <p:spPr/>
        <p:txBody>
          <a:bodyPr/>
          <a:lstStyle/>
          <a:p>
            <a:r>
              <a:rPr lang="en-US"/>
              <a:t>NAIRR Dataset Dear Colleague Letter (NSF 25-018)</a:t>
            </a:r>
          </a:p>
        </p:txBody>
      </p:sp>
      <p:sp>
        <p:nvSpPr>
          <p:cNvPr id="3" name="Slide Number Placeholder 2">
            <a:extLst>
              <a:ext uri="{FF2B5EF4-FFF2-40B4-BE49-F238E27FC236}">
                <a16:creationId xmlns:a16="http://schemas.microsoft.com/office/drawing/2014/main" id="{4A9A1815-D9D9-1A71-A753-5365DBCAF8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4092C-9B9C-9748-AC6A-F06C9D03AD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ext Placeholder 7">
            <a:extLst>
              <a:ext uri="{FF2B5EF4-FFF2-40B4-BE49-F238E27FC236}">
                <a16:creationId xmlns:a16="http://schemas.microsoft.com/office/drawing/2014/main" id="{0DB55DDC-2EBC-5282-DD4F-B395709B7D2A}"/>
              </a:ext>
            </a:extLst>
          </p:cNvPr>
          <p:cNvSpPr>
            <a:spLocks noGrp="1"/>
          </p:cNvSpPr>
          <p:nvPr>
            <p:ph type="body" sz="quarter" idx="13"/>
          </p:nvPr>
        </p:nvSpPr>
        <p:spPr>
          <a:xfrm>
            <a:off x="603250" y="1083733"/>
            <a:ext cx="10699750" cy="5096934"/>
          </a:xfrm>
        </p:spPr>
        <p:txBody>
          <a:bodyPr vert="horz" lIns="91440" tIns="45720" rIns="91440" bIns="45720" rtlCol="0" anchor="t">
            <a:normAutofit lnSpcReduction="10000"/>
          </a:bodyPr>
          <a:lstStyle/>
          <a:p>
            <a:pPr marL="0" indent="0" algn="ctr">
              <a:buNone/>
            </a:pPr>
            <a:r>
              <a:rPr lang="en-US" sz="2400" i="0">
                <a:solidFill>
                  <a:schemeClr val="accent1">
                    <a:lumMod val="75000"/>
                  </a:schemeClr>
                </a:solidFill>
                <a:effectLst/>
                <a:latin typeface="Open Sans Light"/>
                <a:ea typeface="Open Sans Light"/>
                <a:cs typeface="Open Sans Light"/>
              </a:rPr>
              <a:t>HOW TO RESPOND TO DCL NSF 25-018 </a:t>
            </a:r>
          </a:p>
          <a:p>
            <a:pPr marL="0" indent="0" algn="ctr">
              <a:buNone/>
            </a:pPr>
            <a:endParaRPr lang="en-US" sz="1800" i="0">
              <a:solidFill>
                <a:srgbClr val="1B1B1B"/>
              </a:solidFill>
              <a:effectLst/>
              <a:latin typeface="Open Sans Light" pitchFamily="2" charset="0"/>
            </a:endParaRPr>
          </a:p>
          <a:p>
            <a:pPr algn="l"/>
            <a:r>
              <a:rPr lang="en-US" sz="1800" b="1" i="0">
                <a:solidFill>
                  <a:srgbClr val="1B1B1B"/>
                </a:solidFill>
                <a:effectLst/>
                <a:latin typeface="Open Sans ExtraBold"/>
                <a:ea typeface="Open Sans Light"/>
                <a:cs typeface="Open Sans Light"/>
              </a:rPr>
              <a:t>METADATA AND DOCUMENTATION</a:t>
            </a:r>
          </a:p>
          <a:p>
            <a:pPr algn="l">
              <a:buFont typeface="+mj-lt"/>
              <a:buAutoNum type="arabicPeriod"/>
            </a:pPr>
            <a:r>
              <a:rPr lang="en-US" sz="1800" b="0" i="0">
                <a:solidFill>
                  <a:srgbClr val="1B1B1B"/>
                </a:solidFill>
                <a:effectLst/>
                <a:latin typeface="Open Sans Light" pitchFamily="2" charset="0"/>
              </a:rPr>
              <a:t>Describe any metadata, metadata standards, data/model cards/sheets, and </a:t>
            </a:r>
            <a:r>
              <a:rPr lang="en-US" sz="1800" b="0" i="0">
                <a:solidFill>
                  <a:srgbClr val="FF0000"/>
                </a:solidFill>
                <a:effectLst/>
                <a:latin typeface="Open Sans Light" pitchFamily="2" charset="0"/>
              </a:rPr>
              <a:t>documentation</a:t>
            </a:r>
            <a:r>
              <a:rPr lang="en-US" sz="1800" b="0" i="0">
                <a:solidFill>
                  <a:srgbClr val="1B1B1B"/>
                </a:solidFill>
                <a:effectLst/>
                <a:latin typeface="Open Sans Light" pitchFamily="2" charset="0"/>
              </a:rPr>
              <a:t> and how they can be accessed. You may also list publications about the dataset or representative publications citing the dataset.</a:t>
            </a:r>
          </a:p>
          <a:p>
            <a:pPr algn="l">
              <a:buFont typeface="+mj-lt"/>
              <a:buAutoNum type="arabicPeriod"/>
            </a:pPr>
            <a:r>
              <a:rPr lang="en-US" sz="1800" b="0" i="0">
                <a:solidFill>
                  <a:srgbClr val="1B1B1B"/>
                </a:solidFill>
                <a:effectLst/>
                <a:latin typeface="Open Sans Light" pitchFamily="2" charset="0"/>
              </a:rPr>
              <a:t>Describe </a:t>
            </a:r>
            <a:r>
              <a:rPr lang="en-US" sz="1800" b="0" i="0">
                <a:effectLst/>
                <a:latin typeface="Open Sans Light" pitchFamily="2" charset="0"/>
              </a:rPr>
              <a:t>any data </a:t>
            </a:r>
            <a:r>
              <a:rPr lang="en-US" sz="1800" b="0" i="0">
                <a:solidFill>
                  <a:srgbClr val="FF0000"/>
                </a:solidFill>
                <a:effectLst/>
                <a:latin typeface="Open Sans Light" pitchFamily="2" charset="0"/>
              </a:rPr>
              <a:t>quality assessments </a:t>
            </a:r>
            <a:r>
              <a:rPr lang="en-US" sz="1800" b="0" i="0">
                <a:solidFill>
                  <a:srgbClr val="1B1B1B"/>
                </a:solidFill>
                <a:effectLst/>
                <a:latin typeface="Open Sans Light" pitchFamily="2" charset="0"/>
              </a:rPr>
              <a:t>that have been conducted using this dataset that discuss the utility, objectivity, and integrity of the data.</a:t>
            </a:r>
          </a:p>
          <a:p>
            <a:pPr marL="0" indent="0" algn="l">
              <a:buNone/>
            </a:pPr>
            <a:endParaRPr lang="en-US" sz="1800" b="0" i="0">
              <a:solidFill>
                <a:srgbClr val="1B1B1B"/>
              </a:solidFill>
              <a:effectLst/>
              <a:latin typeface="Open Sans Light" pitchFamily="2" charset="0"/>
            </a:endParaRPr>
          </a:p>
          <a:p>
            <a:pPr algn="l"/>
            <a:r>
              <a:rPr lang="en-US" sz="1800" b="1" i="0">
                <a:solidFill>
                  <a:srgbClr val="1B1B1B"/>
                </a:solidFill>
                <a:effectLst/>
                <a:latin typeface="Open Sans ExtraBold"/>
                <a:ea typeface="Open Sans Light"/>
                <a:cs typeface="Open Sans Light"/>
              </a:rPr>
              <a:t>DATA POLICY</a:t>
            </a:r>
          </a:p>
          <a:p>
            <a:pPr marL="0" indent="0">
              <a:buNone/>
            </a:pPr>
            <a:r>
              <a:rPr lang="en-US" sz="1800" b="0" i="0">
                <a:solidFill>
                  <a:srgbClr val="FF0000"/>
                </a:solidFill>
                <a:effectLst/>
                <a:latin typeface="Open Sans Light"/>
                <a:ea typeface="Open Sans Light"/>
                <a:cs typeface="Open Sans Light"/>
              </a:rPr>
              <a:t>Please let us know if your dataset includes any human-subject, controlled, sensitive,</a:t>
            </a:r>
            <a:r>
              <a:rPr lang="en-US" sz="1800">
                <a:solidFill>
                  <a:srgbClr val="FF0000"/>
                </a:solidFill>
                <a:latin typeface="Open Sans Light"/>
                <a:ea typeface="Open Sans Light"/>
                <a:cs typeface="Open Sans Light"/>
              </a:rPr>
              <a:t> </a:t>
            </a:r>
            <a:r>
              <a:rPr lang="en-US" sz="1800" b="0" i="0">
                <a:solidFill>
                  <a:srgbClr val="FF0000"/>
                </a:solidFill>
                <a:effectLst/>
                <a:latin typeface="Open Sans Light"/>
                <a:ea typeface="Open Sans Light"/>
                <a:cs typeface="Open Sans Light"/>
              </a:rPr>
              <a:t>or</a:t>
            </a:r>
            <a:r>
              <a:rPr lang="en-US" sz="1800">
                <a:solidFill>
                  <a:srgbClr val="FF0000"/>
                </a:solidFill>
                <a:latin typeface="Open Sans Light"/>
                <a:ea typeface="Open Sans Light"/>
                <a:cs typeface="Open Sans Light"/>
              </a:rPr>
              <a:t> </a:t>
            </a:r>
            <a:r>
              <a:rPr lang="en-US" sz="1800" b="0" i="0">
                <a:solidFill>
                  <a:srgbClr val="FF0000"/>
                </a:solidFill>
                <a:effectLst/>
                <a:latin typeface="Open Sans Light"/>
                <a:ea typeface="Open Sans Light"/>
                <a:cs typeface="Open Sans Light"/>
              </a:rPr>
              <a:t>proprietary data.</a:t>
            </a:r>
            <a:endParaRPr lang="en-US">
              <a:solidFill>
                <a:srgbClr val="FF0000"/>
              </a:solidFill>
            </a:endParaRPr>
          </a:p>
          <a:p>
            <a:pPr algn="l">
              <a:buFont typeface="+mj-lt"/>
              <a:buAutoNum type="arabicPeriod"/>
            </a:pPr>
            <a:r>
              <a:rPr lang="en-US" sz="1800" b="0" i="0">
                <a:solidFill>
                  <a:srgbClr val="1B1B1B"/>
                </a:solidFill>
                <a:effectLst/>
                <a:latin typeface="Open Sans Light" pitchFamily="2" charset="0"/>
              </a:rPr>
              <a:t>What policies and procedures have been followed in the collection of this dataset (e.g., copyright or IRB approval)?</a:t>
            </a:r>
          </a:p>
          <a:p>
            <a:pPr algn="l">
              <a:buFont typeface="+mj-lt"/>
              <a:buAutoNum type="arabicPeriod"/>
            </a:pPr>
            <a:r>
              <a:rPr lang="en-US" sz="1800" b="0" i="0">
                <a:solidFill>
                  <a:srgbClr val="1B1B1B"/>
                </a:solidFill>
                <a:effectLst/>
                <a:latin typeface="Open Sans Light" pitchFamily="2" charset="0"/>
              </a:rPr>
              <a:t>Describe any licenses, user agreements, or restrictions that may apply to the use of the dataset. Are these clearly set out for users to review and acknowledge? If so, please describe where these licenses, agreements, and restrictions can be found.</a:t>
            </a:r>
          </a:p>
          <a:p>
            <a:pPr marL="0" indent="0" algn="l">
              <a:buNone/>
            </a:pPr>
            <a:endParaRPr lang="en-US" sz="1800" b="0" i="0">
              <a:solidFill>
                <a:srgbClr val="1B1B1B"/>
              </a:solidFill>
              <a:effectLst/>
              <a:latin typeface="Open Sans Light" pitchFamily="2" charset="0"/>
            </a:endParaRPr>
          </a:p>
          <a:p>
            <a:pPr marL="0" indent="0">
              <a:buNone/>
            </a:pPr>
            <a:endParaRPr lang="en-US" sz="2400" i="0">
              <a:solidFill>
                <a:srgbClr val="1B1B1B"/>
              </a:solidFill>
              <a:effectLst/>
              <a:latin typeface="Open Sans Light" pitchFamily="2" charset="0"/>
            </a:endParaRPr>
          </a:p>
          <a:p>
            <a:pPr marL="0" indent="0">
              <a:buNone/>
            </a:pPr>
            <a:endParaRPr lang="en-US"/>
          </a:p>
        </p:txBody>
      </p:sp>
    </p:spTree>
    <p:extLst>
      <p:ext uri="{BB962C8B-B14F-4D97-AF65-F5344CB8AC3E}">
        <p14:creationId xmlns:p14="http://schemas.microsoft.com/office/powerpoint/2010/main" val="19507833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3EFEC-8D75-CE62-ADAF-7BD915F1E5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4E5A33-5363-19EC-2B6B-E4DC8EEF2579}"/>
              </a:ext>
            </a:extLst>
          </p:cNvPr>
          <p:cNvSpPr>
            <a:spLocks noGrp="1"/>
          </p:cNvSpPr>
          <p:nvPr>
            <p:ph type="title"/>
          </p:nvPr>
        </p:nvSpPr>
        <p:spPr/>
        <p:txBody>
          <a:bodyPr/>
          <a:lstStyle/>
          <a:p>
            <a:r>
              <a:rPr lang="en-US"/>
              <a:t>NAIRR Dataset Dear Colleague Letter (NSF 25-018)</a:t>
            </a:r>
          </a:p>
        </p:txBody>
      </p:sp>
      <p:sp>
        <p:nvSpPr>
          <p:cNvPr id="3" name="Slide Number Placeholder 2">
            <a:extLst>
              <a:ext uri="{FF2B5EF4-FFF2-40B4-BE49-F238E27FC236}">
                <a16:creationId xmlns:a16="http://schemas.microsoft.com/office/drawing/2014/main" id="{46712AED-B7E0-BFCF-AD8B-0B0DF55BDA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4092C-9B9C-9748-AC6A-F06C9D03AD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ext Placeholder 7">
            <a:extLst>
              <a:ext uri="{FF2B5EF4-FFF2-40B4-BE49-F238E27FC236}">
                <a16:creationId xmlns:a16="http://schemas.microsoft.com/office/drawing/2014/main" id="{CF98F0A6-15F0-D3D5-E0F6-88B1DE8C142A}"/>
              </a:ext>
            </a:extLst>
          </p:cNvPr>
          <p:cNvSpPr>
            <a:spLocks noGrp="1"/>
          </p:cNvSpPr>
          <p:nvPr>
            <p:ph type="body" sz="quarter" idx="13"/>
          </p:nvPr>
        </p:nvSpPr>
        <p:spPr>
          <a:xfrm>
            <a:off x="603250" y="1083733"/>
            <a:ext cx="10699750" cy="5096934"/>
          </a:xfrm>
        </p:spPr>
        <p:txBody>
          <a:bodyPr vert="horz" lIns="91440" tIns="45720" rIns="91440" bIns="45720" rtlCol="0" anchor="t">
            <a:normAutofit/>
          </a:bodyPr>
          <a:lstStyle/>
          <a:p>
            <a:pPr marL="0" indent="0" algn="ctr">
              <a:buNone/>
            </a:pPr>
            <a:r>
              <a:rPr lang="en-US" sz="2400" i="0">
                <a:solidFill>
                  <a:schemeClr val="accent1">
                    <a:lumMod val="75000"/>
                  </a:schemeClr>
                </a:solidFill>
                <a:effectLst/>
                <a:latin typeface="Open Sans Light"/>
                <a:ea typeface="Open Sans Light"/>
                <a:cs typeface="Open Sans Light"/>
              </a:rPr>
              <a:t>HOW TO RESPOND TO DCL NSF 25-018 </a:t>
            </a:r>
          </a:p>
          <a:p>
            <a:pPr marL="0" indent="0" algn="l">
              <a:buNone/>
            </a:pPr>
            <a:endParaRPr lang="en-US" b="0" i="0">
              <a:solidFill>
                <a:srgbClr val="1B1B1B"/>
              </a:solidFill>
              <a:effectLst/>
              <a:latin typeface="Open Sans Light" pitchFamily="2" charset="0"/>
            </a:endParaRPr>
          </a:p>
          <a:p>
            <a:pPr algn="l"/>
            <a:r>
              <a:rPr lang="en-US" b="1" i="0">
                <a:solidFill>
                  <a:srgbClr val="1B1B1B"/>
                </a:solidFill>
                <a:effectLst/>
                <a:latin typeface="Open Sans ExtraBold"/>
                <a:ea typeface="Open Sans Light"/>
                <a:cs typeface="Open Sans Light"/>
              </a:rPr>
              <a:t>ADDITIONAL INFORMATION</a:t>
            </a:r>
          </a:p>
          <a:p>
            <a:pPr>
              <a:buFont typeface="+mj-lt"/>
              <a:buAutoNum type="arabicPeriod"/>
            </a:pPr>
            <a:r>
              <a:rPr lang="en-US">
                <a:solidFill>
                  <a:srgbClr val="1B1B1B"/>
                </a:solidFill>
                <a:latin typeface="Open Sans Light"/>
                <a:ea typeface="Open Sans Light"/>
                <a:cs typeface="Open Sans Light"/>
              </a:rPr>
              <a:t>In this section, you may list</a:t>
            </a:r>
            <a:r>
              <a:rPr lang="en-US" b="0" i="0">
                <a:solidFill>
                  <a:srgbClr val="1B1B1B"/>
                </a:solidFill>
                <a:effectLst/>
                <a:latin typeface="Open Sans Light"/>
                <a:ea typeface="Open Sans Light"/>
                <a:cs typeface="Open Sans Light"/>
              </a:rPr>
              <a:t> </a:t>
            </a:r>
            <a:r>
              <a:rPr lang="en-US">
                <a:solidFill>
                  <a:srgbClr val="1B1B1B"/>
                </a:solidFill>
                <a:latin typeface="Open Sans Light"/>
                <a:ea typeface="Open Sans Light"/>
                <a:cs typeface="Open Sans Light"/>
              </a:rPr>
              <a:t>all</a:t>
            </a:r>
            <a:r>
              <a:rPr lang="en-US" b="0" i="0">
                <a:solidFill>
                  <a:srgbClr val="1B1B1B"/>
                </a:solidFill>
                <a:effectLst/>
                <a:latin typeface="Open Sans Light"/>
                <a:ea typeface="Open Sans Light"/>
                <a:cs typeface="Open Sans Light"/>
              </a:rPr>
              <a:t> current and past sources of </a:t>
            </a:r>
            <a:r>
              <a:rPr lang="en-US" b="0" i="0">
                <a:solidFill>
                  <a:srgbClr val="FF0000"/>
                </a:solidFill>
                <a:effectLst/>
                <a:latin typeface="Open Sans Light"/>
                <a:ea typeface="Open Sans Light"/>
                <a:cs typeface="Open Sans Light"/>
              </a:rPr>
              <a:t>funding</a:t>
            </a:r>
            <a:r>
              <a:rPr lang="en-US" b="0" i="0">
                <a:solidFill>
                  <a:srgbClr val="1B1B1B"/>
                </a:solidFill>
                <a:effectLst/>
                <a:latin typeface="Open Sans Light"/>
                <a:ea typeface="Open Sans Light"/>
                <a:cs typeface="Open Sans Light"/>
              </a:rPr>
              <a:t> (non-governmental or governmental) for this dataset, including the funding entities and, if relevant, grant numbers.</a:t>
            </a:r>
          </a:p>
          <a:p>
            <a:pPr>
              <a:buFont typeface="+mj-lt"/>
              <a:buAutoNum type="arabicPeriod"/>
            </a:pPr>
            <a:r>
              <a:rPr lang="en-US">
                <a:solidFill>
                  <a:srgbClr val="1B1B1B"/>
                </a:solidFill>
                <a:latin typeface="Open Sans Light"/>
                <a:ea typeface="Open Sans Light"/>
                <a:cs typeface="Open Sans Light"/>
              </a:rPr>
              <a:t>You will have some space to add</a:t>
            </a:r>
            <a:r>
              <a:rPr lang="en-US" b="0" i="0">
                <a:solidFill>
                  <a:srgbClr val="1B1B1B"/>
                </a:solidFill>
                <a:effectLst/>
                <a:latin typeface="Open Sans Light"/>
                <a:ea typeface="Open Sans Light"/>
                <a:cs typeface="Open Sans Light"/>
              </a:rPr>
              <a:t> </a:t>
            </a:r>
            <a:r>
              <a:rPr lang="en-US">
                <a:solidFill>
                  <a:srgbClr val="1B1B1B"/>
                </a:solidFill>
                <a:latin typeface="Open Sans Light"/>
                <a:ea typeface="Open Sans Light"/>
                <a:cs typeface="Open Sans Light"/>
              </a:rPr>
              <a:t>additional</a:t>
            </a:r>
            <a:r>
              <a:rPr lang="en-US" b="0" i="0">
                <a:solidFill>
                  <a:srgbClr val="1B1B1B"/>
                </a:solidFill>
                <a:effectLst/>
                <a:latin typeface="Open Sans Light"/>
                <a:ea typeface="Open Sans Light"/>
                <a:cs typeface="Open Sans Light"/>
              </a:rPr>
              <a:t> information.</a:t>
            </a:r>
          </a:p>
          <a:p>
            <a:pPr marL="0" indent="0" algn="l">
              <a:buNone/>
            </a:pPr>
            <a:endParaRPr lang="en-US">
              <a:solidFill>
                <a:srgbClr val="1B1B1B"/>
              </a:solidFill>
              <a:latin typeface="Open Sans Light" pitchFamily="2" charset="0"/>
            </a:endParaRPr>
          </a:p>
          <a:p>
            <a:pPr marL="0" indent="0">
              <a:buNone/>
              <a:defRPr/>
            </a:pPr>
            <a:r>
              <a:rPr kumimoji="0" lang="en-US" b="0" i="0" u="none" strike="noStrike" kern="1200" cap="none" spc="0" normalizeH="0" baseline="0" noProof="0">
                <a:ln>
                  <a:noFill/>
                </a:ln>
                <a:solidFill>
                  <a:srgbClr val="FF0000"/>
                </a:solidFill>
                <a:effectLst/>
                <a:uLnTx/>
                <a:uFillTx/>
                <a:latin typeface="Open Sans Light"/>
                <a:ea typeface="Open Sans Light"/>
                <a:cs typeface="Open Sans Light"/>
              </a:rPr>
              <a:t>Note:</a:t>
            </a:r>
            <a:r>
              <a:rPr lang="en-US">
                <a:solidFill>
                  <a:srgbClr val="1B1B1B"/>
                </a:solidFill>
                <a:latin typeface="Open Sans Light"/>
                <a:ea typeface="Open Sans Light"/>
                <a:cs typeface="Open Sans Light"/>
              </a:rPr>
              <a:t> We encourage submissions</a:t>
            </a:r>
            <a:r>
              <a:rPr kumimoji="0" lang="en-US" b="0" i="0" u="none" strike="noStrike" kern="1200" cap="none" spc="0" normalizeH="0" baseline="0" noProof="0">
                <a:ln>
                  <a:noFill/>
                </a:ln>
                <a:solidFill>
                  <a:srgbClr val="1B1B1B"/>
                </a:solidFill>
                <a:effectLst/>
                <a:uLnTx/>
                <a:uFillTx/>
                <a:latin typeface="Open Sans Light"/>
                <a:ea typeface="Open Sans Light"/>
                <a:cs typeface="Open Sans Light"/>
              </a:rPr>
              <a:t> led by teams located in Established Program to Stimulate Competitive Research (</a:t>
            </a:r>
            <a:r>
              <a:rPr kumimoji="0" lang="en-US" b="0" i="0" u="none" strike="noStrike" kern="1200" cap="none" spc="0" normalizeH="0" baseline="0" noProof="0" err="1">
                <a:ln>
                  <a:noFill/>
                </a:ln>
                <a:solidFill>
                  <a:srgbClr val="FF0000"/>
                </a:solidFill>
                <a:effectLst/>
                <a:uLnTx/>
                <a:uFillTx/>
                <a:latin typeface="Open Sans Light"/>
                <a:ea typeface="Open Sans Light"/>
                <a:cs typeface="Open Sans Light"/>
              </a:rPr>
              <a:t>EPSCoR</a:t>
            </a:r>
            <a:r>
              <a:rPr kumimoji="0" lang="en-US" b="0" i="0" u="none" strike="noStrike" kern="1200" cap="none" spc="0" normalizeH="0" baseline="0" noProof="0">
                <a:ln>
                  <a:noFill/>
                </a:ln>
                <a:solidFill>
                  <a:srgbClr val="1B1B1B"/>
                </a:solidFill>
                <a:effectLst/>
                <a:uLnTx/>
                <a:uFillTx/>
                <a:latin typeface="Open Sans Light"/>
                <a:ea typeface="Open Sans Light"/>
                <a:cs typeface="Open Sans Light"/>
              </a:rPr>
              <a:t>) jurisdictions and from Minority Serving Institutions (</a:t>
            </a:r>
            <a:r>
              <a:rPr kumimoji="0" lang="en-US" b="0" i="0" u="none" strike="noStrike" kern="1200" cap="none" spc="0" normalizeH="0" baseline="0" noProof="0">
                <a:ln>
                  <a:noFill/>
                </a:ln>
                <a:solidFill>
                  <a:srgbClr val="FF0000"/>
                </a:solidFill>
                <a:effectLst/>
                <a:uLnTx/>
                <a:uFillTx/>
                <a:latin typeface="Open Sans Light"/>
                <a:ea typeface="Open Sans Light"/>
                <a:cs typeface="Open Sans Light"/>
              </a:rPr>
              <a:t>MSIs</a:t>
            </a:r>
            <a:r>
              <a:rPr kumimoji="0" lang="en-US" b="0" i="0" u="none" strike="noStrike" kern="1200" cap="none" spc="0" normalizeH="0" baseline="0" noProof="0">
                <a:ln>
                  <a:noFill/>
                </a:ln>
                <a:solidFill>
                  <a:srgbClr val="1B1B1B"/>
                </a:solidFill>
                <a:effectLst/>
                <a:uLnTx/>
                <a:uFillTx/>
                <a:latin typeface="Open Sans Light"/>
                <a:ea typeface="Open Sans Light"/>
                <a:cs typeface="Open Sans Light"/>
              </a:rPr>
              <a:t>).</a:t>
            </a:r>
            <a:endParaRPr lang="en-US" b="0" i="0" u="none" strike="noStrike" kern="1200" cap="none" spc="0" normalizeH="0" baseline="0" noProof="0">
              <a:ln>
                <a:noFill/>
              </a:ln>
              <a:solidFill>
                <a:srgbClr val="1B1B1B"/>
              </a:solidFill>
              <a:effectLst/>
              <a:uLnTx/>
              <a:uFillTx/>
              <a:latin typeface="Open Sans Light"/>
              <a:ea typeface="Open Sans Light"/>
              <a:cs typeface="Open Sans Light"/>
            </a:endParaRPr>
          </a:p>
          <a:p>
            <a:pPr marL="0" indent="0" algn="l">
              <a:buNone/>
            </a:pPr>
            <a:endParaRPr lang="en-US" b="0" i="0">
              <a:solidFill>
                <a:srgbClr val="1B1B1B"/>
              </a:solidFill>
              <a:effectLst/>
              <a:latin typeface="Open Sans Light" pitchFamily="2" charset="0"/>
            </a:endParaRPr>
          </a:p>
          <a:p>
            <a:pPr marL="0" indent="0">
              <a:buNone/>
            </a:pPr>
            <a:endParaRPr lang="en-US" i="0">
              <a:solidFill>
                <a:srgbClr val="1B1B1B"/>
              </a:solidFill>
              <a:effectLst/>
              <a:latin typeface="Open Sans Light" pitchFamily="2" charset="0"/>
            </a:endParaRPr>
          </a:p>
          <a:p>
            <a:pPr marL="0" indent="0">
              <a:buNone/>
            </a:pPr>
            <a:endParaRPr lang="en-US"/>
          </a:p>
        </p:txBody>
      </p:sp>
    </p:spTree>
    <p:extLst>
      <p:ext uri="{BB962C8B-B14F-4D97-AF65-F5344CB8AC3E}">
        <p14:creationId xmlns:p14="http://schemas.microsoft.com/office/powerpoint/2010/main" val="10815446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3CC1E-7E00-A5FB-C8F6-B036111D538C}"/>
              </a:ext>
            </a:extLst>
          </p:cNvPr>
          <p:cNvSpPr>
            <a:spLocks noGrp="1"/>
          </p:cNvSpPr>
          <p:nvPr>
            <p:ph type="title"/>
          </p:nvPr>
        </p:nvSpPr>
        <p:spPr/>
        <p:txBody>
          <a:bodyPr>
            <a:normAutofit/>
          </a:bodyPr>
          <a:lstStyle/>
          <a:p>
            <a:r>
              <a:rPr lang="en-US" sz="3200">
                <a:latin typeface="Open Sans Light"/>
                <a:ea typeface="Open Sans Light"/>
                <a:cs typeface="Open Sans Light"/>
              </a:rPr>
              <a:t>NAIRR Dataset Dear Colleague Letter (NSF 25-018)</a:t>
            </a:r>
            <a:endParaRPr lang="en-US" sz="3200"/>
          </a:p>
        </p:txBody>
      </p:sp>
      <p:sp>
        <p:nvSpPr>
          <p:cNvPr id="3" name="Slide Number Placeholder 2">
            <a:extLst>
              <a:ext uri="{FF2B5EF4-FFF2-40B4-BE49-F238E27FC236}">
                <a16:creationId xmlns:a16="http://schemas.microsoft.com/office/drawing/2014/main" id="{93A24C66-41E5-7425-5FFE-D1D096AEE382}"/>
              </a:ext>
            </a:extLst>
          </p:cNvPr>
          <p:cNvSpPr>
            <a:spLocks noGrp="1"/>
          </p:cNvSpPr>
          <p:nvPr>
            <p:ph type="sldNum" sz="quarter" idx="12"/>
          </p:nvPr>
        </p:nvSpPr>
        <p:spPr/>
        <p:txBody>
          <a:bodyPr/>
          <a:lstStyle/>
          <a:p>
            <a:fld id="{F384092C-9B9C-9748-AC6A-F06C9D03AD52}" type="slidenum">
              <a:rPr lang="en-US" smtClean="0"/>
              <a:t>2</a:t>
            </a:fld>
            <a:endParaRPr lang="en-US"/>
          </a:p>
        </p:txBody>
      </p:sp>
      <p:sp>
        <p:nvSpPr>
          <p:cNvPr id="4" name="Text Placeholder 3">
            <a:extLst>
              <a:ext uri="{FF2B5EF4-FFF2-40B4-BE49-F238E27FC236}">
                <a16:creationId xmlns:a16="http://schemas.microsoft.com/office/drawing/2014/main" id="{54603425-05FA-CE47-F65E-B9E83CF58B4F}"/>
              </a:ext>
            </a:extLst>
          </p:cNvPr>
          <p:cNvSpPr>
            <a:spLocks noGrp="1"/>
          </p:cNvSpPr>
          <p:nvPr>
            <p:ph type="body" sz="quarter" idx="13"/>
          </p:nvPr>
        </p:nvSpPr>
        <p:spPr>
          <a:xfrm>
            <a:off x="7393110" y="1466667"/>
            <a:ext cx="4250937" cy="4577171"/>
          </a:xfrm>
        </p:spPr>
        <p:txBody>
          <a:bodyPr>
            <a:normAutofit/>
          </a:bodyPr>
          <a:lstStyle/>
          <a:p>
            <a:pPr algn="l"/>
            <a:r>
              <a:rPr lang="en-US" sz="2000" b="1" i="0">
                <a:solidFill>
                  <a:srgbClr val="1B1B1B"/>
                </a:solidFill>
                <a:effectLst/>
                <a:latin typeface="Open Sans ExtraBold" pitchFamily="2" charset="0"/>
              </a:rPr>
              <a:t>AI USE CASES</a:t>
            </a:r>
          </a:p>
          <a:p>
            <a:pPr algn="l"/>
            <a:endParaRPr lang="en-US" sz="2000" b="1" i="0">
              <a:solidFill>
                <a:srgbClr val="1B1B1B"/>
              </a:solidFill>
              <a:effectLst/>
              <a:latin typeface="Open Sans ExtraBold" pitchFamily="2" charset="0"/>
            </a:endParaRPr>
          </a:p>
          <a:p>
            <a:pPr algn="l"/>
            <a:r>
              <a:rPr lang="en-US" sz="2000" b="1" i="0">
                <a:solidFill>
                  <a:srgbClr val="1B1B1B"/>
                </a:solidFill>
                <a:effectLst/>
                <a:latin typeface="Open Sans ExtraBold" pitchFamily="2" charset="0"/>
              </a:rPr>
              <a:t>USER COMMUNITY</a:t>
            </a:r>
          </a:p>
          <a:p>
            <a:pPr algn="l"/>
            <a:endParaRPr lang="en-US" sz="2000" b="1" i="0">
              <a:solidFill>
                <a:srgbClr val="1B1B1B"/>
              </a:solidFill>
              <a:effectLst/>
              <a:latin typeface="Open Sans ExtraBold" pitchFamily="2" charset="0"/>
            </a:endParaRPr>
          </a:p>
          <a:p>
            <a:pPr algn="l"/>
            <a:r>
              <a:rPr lang="en-US" sz="2000" b="1" i="0">
                <a:solidFill>
                  <a:srgbClr val="1B1B1B"/>
                </a:solidFill>
                <a:effectLst/>
                <a:latin typeface="Open Sans ExtraBold" pitchFamily="2" charset="0"/>
              </a:rPr>
              <a:t>METADATA AND DOCUMENTATION</a:t>
            </a:r>
          </a:p>
          <a:p>
            <a:pPr algn="l"/>
            <a:endParaRPr lang="en-US" sz="2000" b="1" i="0">
              <a:solidFill>
                <a:srgbClr val="1B1B1B"/>
              </a:solidFill>
              <a:effectLst/>
              <a:latin typeface="Open Sans ExtraBold" pitchFamily="2" charset="0"/>
            </a:endParaRPr>
          </a:p>
          <a:p>
            <a:pPr algn="l"/>
            <a:r>
              <a:rPr lang="en-US" sz="2000" b="1" i="0">
                <a:solidFill>
                  <a:srgbClr val="1B1B1B"/>
                </a:solidFill>
                <a:effectLst/>
                <a:latin typeface="Open Sans ExtraBold" pitchFamily="2" charset="0"/>
              </a:rPr>
              <a:t>USER SUPPORT AND TRAINING</a:t>
            </a:r>
          </a:p>
          <a:p>
            <a:pPr algn="l"/>
            <a:endParaRPr lang="en-US" sz="2000" b="0" i="0">
              <a:solidFill>
                <a:srgbClr val="1B1B1B"/>
              </a:solidFill>
              <a:effectLst/>
              <a:latin typeface="Open Sans Light" pitchFamily="2" charset="0"/>
            </a:endParaRPr>
          </a:p>
          <a:p>
            <a:pPr algn="l"/>
            <a:r>
              <a:rPr lang="en-US" sz="2000" b="1" i="0">
                <a:solidFill>
                  <a:srgbClr val="1B1B1B"/>
                </a:solidFill>
                <a:effectLst/>
                <a:latin typeface="Open Sans ExtraBold" pitchFamily="2" charset="0"/>
              </a:rPr>
              <a:t>DATA POLICY</a:t>
            </a:r>
            <a:endParaRPr lang="en-US" sz="2000" b="0" i="0">
              <a:solidFill>
                <a:srgbClr val="1B1B1B"/>
              </a:solidFill>
              <a:effectLst/>
              <a:latin typeface="Open Sans Light" pitchFamily="2" charset="0"/>
            </a:endParaRPr>
          </a:p>
        </p:txBody>
      </p:sp>
      <p:pic>
        <p:nvPicPr>
          <p:cNvPr id="7" name="Picture 6">
            <a:extLst>
              <a:ext uri="{FF2B5EF4-FFF2-40B4-BE49-F238E27FC236}">
                <a16:creationId xmlns:a16="http://schemas.microsoft.com/office/drawing/2014/main" id="{5B466C28-D2FE-45D4-45BA-211EDE5CEB5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06716" y="969698"/>
            <a:ext cx="6888723" cy="4271006"/>
          </a:xfrm>
          <a:prstGeom prst="rect">
            <a:avLst/>
          </a:prstGeom>
        </p:spPr>
      </p:pic>
      <p:sp>
        <p:nvSpPr>
          <p:cNvPr id="11" name="TextBox 10">
            <a:extLst>
              <a:ext uri="{FF2B5EF4-FFF2-40B4-BE49-F238E27FC236}">
                <a16:creationId xmlns:a16="http://schemas.microsoft.com/office/drawing/2014/main" id="{C5FC5BE3-7998-C66B-6270-9B746F061774}"/>
              </a:ext>
            </a:extLst>
          </p:cNvPr>
          <p:cNvSpPr txBox="1"/>
          <p:nvPr/>
        </p:nvSpPr>
        <p:spPr>
          <a:xfrm>
            <a:off x="6931292" y="1091736"/>
            <a:ext cx="6137694" cy="369332"/>
          </a:xfrm>
          <a:prstGeom prst="rect">
            <a:avLst/>
          </a:prstGeom>
          <a:noFill/>
        </p:spPr>
        <p:txBody>
          <a:bodyPr wrap="square" lIns="91440" tIns="45720" rIns="91440" bIns="45720" anchor="t">
            <a:spAutoFit/>
          </a:bodyPr>
          <a:lstStyle/>
          <a:p>
            <a:r>
              <a:rPr lang="en-US" b="1">
                <a:solidFill>
                  <a:srgbClr val="1B1B1B"/>
                </a:solidFill>
                <a:latin typeface="Open Sans ExtraBold"/>
                <a:ea typeface="Open Sans ExtraBold"/>
                <a:cs typeface="Open Sans ExtraBold"/>
              </a:rPr>
              <a:t>       </a:t>
            </a:r>
            <a:r>
              <a:rPr lang="en-US" b="1" i="0">
                <a:solidFill>
                  <a:srgbClr val="1B1B1B"/>
                </a:solidFill>
                <a:effectLst/>
                <a:latin typeface="Open Sans ExtraBold"/>
                <a:ea typeface="Open Sans ExtraBold"/>
                <a:cs typeface="Open Sans ExtraBold"/>
              </a:rPr>
              <a:t>Submissions must discuss:</a:t>
            </a:r>
          </a:p>
        </p:txBody>
      </p:sp>
    </p:spTree>
    <p:extLst>
      <p:ext uri="{BB962C8B-B14F-4D97-AF65-F5344CB8AC3E}">
        <p14:creationId xmlns:p14="http://schemas.microsoft.com/office/powerpoint/2010/main" val="2043761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B03E1-40E6-7A26-A002-E2C622752B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4DDC61-587F-0EBD-97C6-46C6E8284FDE}"/>
              </a:ext>
            </a:extLst>
          </p:cNvPr>
          <p:cNvSpPr>
            <a:spLocks noGrp="1"/>
          </p:cNvSpPr>
          <p:nvPr>
            <p:ph type="title"/>
          </p:nvPr>
        </p:nvSpPr>
        <p:spPr/>
        <p:txBody>
          <a:bodyPr/>
          <a:lstStyle/>
          <a:p>
            <a:r>
              <a:rPr lang="en-US"/>
              <a:t>NAIRR Dataset Dear Colleague Letter (NSF 25-018)</a:t>
            </a:r>
          </a:p>
        </p:txBody>
      </p:sp>
      <p:sp>
        <p:nvSpPr>
          <p:cNvPr id="3" name="Slide Number Placeholder 2">
            <a:extLst>
              <a:ext uri="{FF2B5EF4-FFF2-40B4-BE49-F238E27FC236}">
                <a16:creationId xmlns:a16="http://schemas.microsoft.com/office/drawing/2014/main" id="{1D2FE07E-46C1-74FD-0B72-86BCABB85A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4092C-9B9C-9748-AC6A-F06C9D03AD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ext Placeholder 7">
            <a:extLst>
              <a:ext uri="{FF2B5EF4-FFF2-40B4-BE49-F238E27FC236}">
                <a16:creationId xmlns:a16="http://schemas.microsoft.com/office/drawing/2014/main" id="{F083847F-78A2-A07D-C986-671543AB46BE}"/>
              </a:ext>
            </a:extLst>
          </p:cNvPr>
          <p:cNvSpPr>
            <a:spLocks noGrp="1"/>
          </p:cNvSpPr>
          <p:nvPr>
            <p:ph type="body" sz="quarter" idx="13"/>
          </p:nvPr>
        </p:nvSpPr>
        <p:spPr>
          <a:xfrm>
            <a:off x="603250" y="1083733"/>
            <a:ext cx="10699750" cy="5096934"/>
          </a:xfrm>
        </p:spPr>
        <p:txBody>
          <a:bodyPr vert="horz" lIns="91440" tIns="45720" rIns="91440" bIns="45720" rtlCol="0" anchor="t">
            <a:normAutofit fontScale="92500" lnSpcReduction="10000"/>
          </a:bodyPr>
          <a:lstStyle/>
          <a:p>
            <a:pPr marL="0" indent="0" algn="ctr">
              <a:buNone/>
              <a:defRPr/>
            </a:pPr>
            <a:r>
              <a:rPr kumimoji="0" lang="en-US" sz="3600" b="0" i="0" u="none" strike="noStrike" kern="1200" cap="none" spc="0" normalizeH="0" baseline="0" noProof="0">
                <a:ln>
                  <a:noFill/>
                </a:ln>
                <a:solidFill>
                  <a:srgbClr val="4472C4"/>
                </a:solidFill>
                <a:effectLst/>
                <a:uLnTx/>
                <a:uFillTx/>
                <a:latin typeface="Open Sans Light"/>
                <a:ea typeface="Open Sans Light"/>
                <a:cs typeface="Open Sans Light"/>
              </a:rPr>
              <a:t>What happens after </a:t>
            </a:r>
            <a:r>
              <a:rPr lang="en-US" sz="3600">
                <a:solidFill>
                  <a:srgbClr val="4472C4"/>
                </a:solidFill>
                <a:latin typeface="Open Sans Light"/>
                <a:ea typeface="Open Sans Light"/>
                <a:cs typeface="Open Sans Light"/>
              </a:rPr>
              <a:t>you submit</a:t>
            </a:r>
            <a:r>
              <a:rPr kumimoji="0" lang="en-US" sz="3600" b="0" i="0" u="none" strike="noStrike" kern="1200" cap="none" spc="0" normalizeH="0" baseline="0" noProof="0">
                <a:ln>
                  <a:noFill/>
                </a:ln>
                <a:solidFill>
                  <a:srgbClr val="4472C4"/>
                </a:solidFill>
                <a:effectLst/>
                <a:uLnTx/>
                <a:uFillTx/>
                <a:latin typeface="Open Sans Light"/>
                <a:ea typeface="Open Sans Light"/>
                <a:cs typeface="Open Sans Light"/>
              </a:rPr>
              <a:t>? </a:t>
            </a:r>
          </a:p>
          <a:p>
            <a:r>
              <a:rPr lang="en-US" sz="2400" b="0" i="0">
                <a:solidFill>
                  <a:srgbClr val="1B1B1B"/>
                </a:solidFill>
                <a:effectLst/>
                <a:latin typeface="Open Sans Light"/>
                <a:ea typeface="Open Sans Light"/>
                <a:cs typeface="Open Sans Light"/>
              </a:rPr>
              <a:t>Submissions could be </a:t>
            </a:r>
            <a:r>
              <a:rPr lang="en-US" sz="2400" b="0" i="0">
                <a:solidFill>
                  <a:srgbClr val="FF0000"/>
                </a:solidFill>
                <a:effectLst/>
                <a:latin typeface="Open Sans Light"/>
                <a:ea typeface="Open Sans Light"/>
                <a:cs typeface="Open Sans Light"/>
              </a:rPr>
              <a:t>reviewed</a:t>
            </a:r>
            <a:r>
              <a:rPr lang="en-US" sz="2400" b="0" i="0">
                <a:solidFill>
                  <a:srgbClr val="1B1B1B"/>
                </a:solidFill>
                <a:effectLst/>
                <a:latin typeface="Open Sans Light"/>
                <a:ea typeface="Open Sans Light"/>
                <a:cs typeface="Open Sans Light"/>
              </a:rPr>
              <a:t> by NSF program staff, other federal employees from NAIRR Pilot collaborating agencies, or external reviewers. </a:t>
            </a:r>
          </a:p>
          <a:p>
            <a:r>
              <a:rPr lang="en-US" sz="2400" b="0" i="0">
                <a:solidFill>
                  <a:srgbClr val="1B1B1B"/>
                </a:solidFill>
                <a:effectLst/>
                <a:latin typeface="Open Sans Light"/>
                <a:ea typeface="Open Sans Light"/>
                <a:cs typeface="Open Sans Light"/>
              </a:rPr>
              <a:t>NSF will use the information submitted in response to this DCL at its discretion and </a:t>
            </a:r>
            <a:r>
              <a:rPr lang="en-US" sz="2400" b="0" i="0">
                <a:solidFill>
                  <a:srgbClr val="FF0000"/>
                </a:solidFill>
                <a:effectLst/>
                <a:latin typeface="Open Sans Light"/>
                <a:ea typeface="Open Sans Light"/>
                <a:cs typeface="Open Sans Light"/>
              </a:rPr>
              <a:t>may not provide comments </a:t>
            </a:r>
            <a:r>
              <a:rPr lang="en-US" sz="2400" b="0" i="0">
                <a:solidFill>
                  <a:srgbClr val="1B1B1B"/>
                </a:solidFill>
                <a:effectLst/>
                <a:latin typeface="Open Sans Light"/>
                <a:ea typeface="Open Sans Light"/>
                <a:cs typeface="Open Sans Light"/>
              </a:rPr>
              <a:t>to a responder's submission.</a:t>
            </a:r>
            <a:endParaRPr lang="en-US" sz="2400">
              <a:solidFill>
                <a:srgbClr val="1B1B1B"/>
              </a:solidFill>
              <a:latin typeface="Open Sans Light"/>
              <a:ea typeface="Open Sans Light"/>
              <a:cs typeface="Open Sans Light"/>
            </a:endParaRPr>
          </a:p>
          <a:p>
            <a:r>
              <a:rPr lang="en-US" sz="2400" b="1">
                <a:solidFill>
                  <a:schemeClr val="accent1">
                    <a:lumMod val="75000"/>
                  </a:schemeClr>
                </a:solidFill>
                <a:latin typeface="Open Sans Light"/>
                <a:ea typeface="Open Sans Light"/>
                <a:cs typeface="Open Sans Light"/>
              </a:rPr>
              <a:t>Respondents are advised that the government is under no obligation to acknowledge receipt of the information or provide feedback to respondents with respect to any information submitted.</a:t>
            </a:r>
            <a:r>
              <a:rPr lang="en-US" sz="2400" b="1" i="1">
                <a:solidFill>
                  <a:schemeClr val="accent1">
                    <a:lumMod val="75000"/>
                  </a:schemeClr>
                </a:solidFill>
                <a:latin typeface="Open Sans Light"/>
                <a:ea typeface="Open Sans Light"/>
                <a:cs typeface="Open Sans Light"/>
              </a:rPr>
              <a:t> </a:t>
            </a:r>
            <a:endParaRPr lang="en-US" sz="2400">
              <a:solidFill>
                <a:schemeClr val="accent1">
                  <a:lumMod val="75000"/>
                </a:schemeClr>
              </a:solidFill>
              <a:latin typeface="Open Sans Light"/>
              <a:ea typeface="Open Sans Light"/>
              <a:cs typeface="Open Sans Light"/>
            </a:endParaRPr>
          </a:p>
          <a:p>
            <a:r>
              <a:rPr lang="en-US" sz="2400" b="0" i="0">
                <a:solidFill>
                  <a:srgbClr val="1B1B1B"/>
                </a:solidFill>
                <a:effectLst/>
                <a:latin typeface="Open Sans Light"/>
                <a:ea typeface="Open Sans Light"/>
                <a:cs typeface="Open Sans Light"/>
              </a:rPr>
              <a:t>The information provided will be </a:t>
            </a:r>
            <a:r>
              <a:rPr lang="en-US" sz="2400" b="0" i="0">
                <a:effectLst/>
                <a:latin typeface="Open Sans Light"/>
                <a:ea typeface="Open Sans Light"/>
                <a:cs typeface="Open Sans Light"/>
              </a:rPr>
              <a:t>analyzed, may appear in reports, and </a:t>
            </a:r>
            <a:r>
              <a:rPr lang="en-US" sz="2400" b="0" i="0">
                <a:solidFill>
                  <a:srgbClr val="FF0000"/>
                </a:solidFill>
                <a:effectLst/>
                <a:latin typeface="Open Sans Light"/>
                <a:ea typeface="Open Sans Light"/>
                <a:cs typeface="Open Sans Light"/>
              </a:rPr>
              <a:t>may be shared publicly</a:t>
            </a:r>
            <a:r>
              <a:rPr lang="en-US" sz="2400" b="0" i="0">
                <a:solidFill>
                  <a:srgbClr val="1B1B1B"/>
                </a:solidFill>
                <a:effectLst/>
                <a:latin typeface="Open Sans Light"/>
                <a:ea typeface="Open Sans Light"/>
                <a:cs typeface="Open Sans Light"/>
              </a:rPr>
              <a:t> on agency websites. </a:t>
            </a:r>
          </a:p>
          <a:p>
            <a:r>
              <a:rPr lang="en-US" sz="2400" b="0" i="0">
                <a:solidFill>
                  <a:srgbClr val="FF0000"/>
                </a:solidFill>
                <a:effectLst/>
                <a:latin typeface="Open Sans Light"/>
                <a:ea typeface="Open Sans Light"/>
                <a:cs typeface="Open Sans Light"/>
              </a:rPr>
              <a:t>No proprietary, classified, confidential, or sensitive information should be included in your response. </a:t>
            </a:r>
          </a:p>
          <a:p>
            <a:r>
              <a:rPr lang="en-US" sz="2400" b="0" i="0">
                <a:solidFill>
                  <a:srgbClr val="1B1B1B"/>
                </a:solidFill>
                <a:effectLst/>
                <a:latin typeface="Open Sans Light"/>
                <a:ea typeface="Open Sans Light"/>
                <a:cs typeface="Open Sans Light"/>
              </a:rPr>
              <a:t>The government </a:t>
            </a:r>
            <a:r>
              <a:rPr lang="en-US" sz="2400" b="0" i="0">
                <a:solidFill>
                  <a:srgbClr val="FF0000"/>
                </a:solidFill>
                <a:effectLst/>
                <a:latin typeface="Open Sans Light"/>
                <a:ea typeface="Open Sans Light"/>
                <a:cs typeface="Open Sans Light"/>
              </a:rPr>
              <a:t>reserves the right to use </a:t>
            </a:r>
            <a:r>
              <a:rPr lang="en-US" sz="2400" b="0" i="0">
                <a:solidFill>
                  <a:srgbClr val="1B1B1B"/>
                </a:solidFill>
                <a:effectLst/>
                <a:latin typeface="Open Sans Light"/>
                <a:ea typeface="Open Sans Light"/>
                <a:cs typeface="Open Sans Light"/>
              </a:rPr>
              <a:t>any non-proprietary technical information in any resultant solicitation(s), policies, or procedures.</a:t>
            </a:r>
            <a:endParaRPr lang="en-US" sz="2400">
              <a:latin typeface="Open Sans Light"/>
              <a:ea typeface="Open Sans Light"/>
              <a:cs typeface="Open Sans Light"/>
            </a:endParaRPr>
          </a:p>
        </p:txBody>
      </p:sp>
    </p:spTree>
    <p:extLst>
      <p:ext uri="{BB962C8B-B14F-4D97-AF65-F5344CB8AC3E}">
        <p14:creationId xmlns:p14="http://schemas.microsoft.com/office/powerpoint/2010/main" val="34989766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4AC32-50F3-C325-4224-48E7088D45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CA510A-0D66-E898-5182-B4D4DAEB6BB1}"/>
              </a:ext>
            </a:extLst>
          </p:cNvPr>
          <p:cNvSpPr>
            <a:spLocks noGrp="1"/>
          </p:cNvSpPr>
          <p:nvPr>
            <p:ph type="title"/>
          </p:nvPr>
        </p:nvSpPr>
        <p:spPr/>
        <p:txBody>
          <a:bodyPr/>
          <a:lstStyle/>
          <a:p>
            <a:r>
              <a:rPr lang="en-US"/>
              <a:t>NAIRR Dataset Dear Colleague Letter (NSF 25-018)</a:t>
            </a:r>
          </a:p>
        </p:txBody>
      </p:sp>
      <p:sp>
        <p:nvSpPr>
          <p:cNvPr id="3" name="Slide Number Placeholder 2">
            <a:extLst>
              <a:ext uri="{FF2B5EF4-FFF2-40B4-BE49-F238E27FC236}">
                <a16:creationId xmlns:a16="http://schemas.microsoft.com/office/drawing/2014/main" id="{D3731179-1642-9065-54DC-F015BDA31D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4092C-9B9C-9748-AC6A-F06C9D03AD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ext Placeholder 7">
            <a:extLst>
              <a:ext uri="{FF2B5EF4-FFF2-40B4-BE49-F238E27FC236}">
                <a16:creationId xmlns:a16="http://schemas.microsoft.com/office/drawing/2014/main" id="{8C733CFF-BAFF-DE57-0064-DC0AFB4BF1C9}"/>
              </a:ext>
            </a:extLst>
          </p:cNvPr>
          <p:cNvSpPr>
            <a:spLocks noGrp="1"/>
          </p:cNvSpPr>
          <p:nvPr>
            <p:ph type="body" sz="quarter" idx="13"/>
          </p:nvPr>
        </p:nvSpPr>
        <p:spPr>
          <a:xfrm>
            <a:off x="603250" y="1083733"/>
            <a:ext cx="10699750" cy="5096934"/>
          </a:xfrm>
        </p:spPr>
        <p:txBody>
          <a:bodyPr vert="horz" lIns="91440" tIns="45720" rIns="91440" bIns="45720" rtlCol="0" anchor="t">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72C4"/>
                </a:solidFill>
                <a:effectLst/>
                <a:uLnTx/>
                <a:uFillTx/>
                <a:latin typeface="Open Sans Light"/>
                <a:ea typeface="Open Sans Light"/>
                <a:cs typeface="Open Sans Light"/>
              </a:rPr>
              <a:t>What happens after submission?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srgbClr val="4472C4">
                  <a:lumMod val="75000"/>
                </a:srgbClr>
              </a:solidFill>
              <a:effectLst/>
              <a:uLnTx/>
              <a:uFillTx/>
              <a:latin typeface="Open Sans Light" pitchFamily="2" charset="0"/>
              <a:ea typeface="Open Sans Light" panose="020B0606030504020204" pitchFamily="34" charset="0"/>
              <a:cs typeface="Open Sans Light" panose="020B0606030504020204" pitchFamily="34" charset="0"/>
            </a:endParaRPr>
          </a:p>
          <a:p>
            <a:pPr algn="l"/>
            <a:r>
              <a:rPr lang="en-US" sz="2400" b="0" i="0">
                <a:solidFill>
                  <a:srgbClr val="1B1B1B"/>
                </a:solidFill>
                <a:effectLst/>
                <a:latin typeface="Open Sans Light"/>
                <a:ea typeface="Open Sans Light"/>
                <a:cs typeface="Open Sans Light"/>
              </a:rPr>
              <a:t>If datasets are deemed acceptable for the NAIRR Pilot, </a:t>
            </a:r>
            <a:r>
              <a:rPr lang="en-US" sz="2400" b="0" i="0" u="sng">
                <a:solidFill>
                  <a:srgbClr val="0076D6"/>
                </a:solidFill>
                <a:effectLst/>
                <a:latin typeface="Open Sans Light"/>
                <a:ea typeface="Open Sans Light"/>
                <a:cs typeface="Open Sans Light"/>
                <a:hlinkClick r:id="rId3"/>
              </a:rPr>
              <a:t>nairrpilot.org</a:t>
            </a:r>
            <a:r>
              <a:rPr lang="en-US" sz="2400" b="0" i="0">
                <a:solidFill>
                  <a:srgbClr val="1B1B1B"/>
                </a:solidFill>
                <a:effectLst/>
                <a:latin typeface="Open Sans Light"/>
                <a:ea typeface="Open Sans Light"/>
                <a:cs typeface="Open Sans Light"/>
              </a:rPr>
              <a:t> will provide </a:t>
            </a:r>
            <a:r>
              <a:rPr lang="en-US" sz="2400" b="0" i="0">
                <a:solidFill>
                  <a:srgbClr val="FF0000"/>
                </a:solidFill>
                <a:effectLst/>
                <a:latin typeface="Open Sans Light"/>
                <a:ea typeface="Open Sans Light"/>
                <a:cs typeface="Open Sans Light"/>
              </a:rPr>
              <a:t>a link to these datasets </a:t>
            </a:r>
            <a:r>
              <a:rPr lang="en-US" sz="2400" b="0" i="0">
                <a:solidFill>
                  <a:srgbClr val="1B1B1B"/>
                </a:solidFill>
                <a:effectLst/>
                <a:latin typeface="Open Sans Light"/>
                <a:ea typeface="Open Sans Light"/>
                <a:cs typeface="Open Sans Light"/>
              </a:rPr>
              <a:t>to be accessed by users. </a:t>
            </a:r>
          </a:p>
          <a:p>
            <a:pPr algn="l"/>
            <a:r>
              <a:rPr lang="en-US" sz="2400" b="0" i="0">
                <a:solidFill>
                  <a:srgbClr val="1B1B1B"/>
                </a:solidFill>
                <a:effectLst/>
                <a:latin typeface="Open Sans Light"/>
                <a:ea typeface="Open Sans Light"/>
                <a:cs typeface="Open Sans Light"/>
              </a:rPr>
              <a:t>A standard disclaimer will be noted for users: </a:t>
            </a:r>
            <a:r>
              <a:rPr lang="en-US" sz="2400" b="0" i="1">
                <a:solidFill>
                  <a:schemeClr val="accent1">
                    <a:lumMod val="76000"/>
                  </a:schemeClr>
                </a:solidFill>
                <a:effectLst/>
                <a:latin typeface="Open Sans ExtraBold"/>
                <a:ea typeface="Open Sans Light"/>
                <a:cs typeface="Open Sans Light"/>
              </a:rPr>
              <a:t>Neither NSF nor the awardee managing the nairrpilot.org validates or endorses any of the individual datasets or models; they are provided to the community as potential resources that could advance NAIRR Pilot goals</a:t>
            </a:r>
            <a:r>
              <a:rPr lang="en-US" sz="2400" b="0" i="0">
                <a:solidFill>
                  <a:schemeClr val="accent1">
                    <a:lumMod val="76000"/>
                  </a:schemeClr>
                </a:solidFill>
                <a:effectLst/>
                <a:latin typeface="Open Sans Light"/>
                <a:ea typeface="Open Sans Light"/>
                <a:cs typeface="Open Sans Light"/>
              </a:rPr>
              <a:t>.</a:t>
            </a:r>
          </a:p>
          <a:p>
            <a:pPr marL="0" indent="0">
              <a:buNone/>
            </a:pPr>
            <a:endParaRPr lang="en-US" sz="3500">
              <a:solidFill>
                <a:schemeClr val="tx1">
                  <a:lumMod val="95000"/>
                  <a:lumOff val="5000"/>
                </a:schemeClr>
              </a:solidFill>
            </a:endParaRPr>
          </a:p>
        </p:txBody>
      </p:sp>
    </p:spTree>
    <p:extLst>
      <p:ext uri="{BB962C8B-B14F-4D97-AF65-F5344CB8AC3E}">
        <p14:creationId xmlns:p14="http://schemas.microsoft.com/office/powerpoint/2010/main" val="41715943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8234C-59A8-00E6-4F3D-0E929A7FB1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247461-50C4-5EA6-9C84-3289F2FAA53E}"/>
              </a:ext>
            </a:extLst>
          </p:cNvPr>
          <p:cNvSpPr>
            <a:spLocks noGrp="1"/>
          </p:cNvSpPr>
          <p:nvPr>
            <p:ph type="title"/>
          </p:nvPr>
        </p:nvSpPr>
        <p:spPr/>
        <p:txBody>
          <a:bodyPr/>
          <a:lstStyle/>
          <a:p>
            <a:r>
              <a:rPr lang="en-US"/>
              <a:t>NAIRR Dataset Dear Colleague Letter (NSF 25-018)</a:t>
            </a:r>
          </a:p>
        </p:txBody>
      </p:sp>
      <p:sp>
        <p:nvSpPr>
          <p:cNvPr id="3" name="Slide Number Placeholder 2">
            <a:extLst>
              <a:ext uri="{FF2B5EF4-FFF2-40B4-BE49-F238E27FC236}">
                <a16:creationId xmlns:a16="http://schemas.microsoft.com/office/drawing/2014/main" id="{6A88C90D-FA8C-62A6-06CF-3D2AC61DD6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4092C-9B9C-9748-AC6A-F06C9D03AD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ext Placeholder 7">
            <a:extLst>
              <a:ext uri="{FF2B5EF4-FFF2-40B4-BE49-F238E27FC236}">
                <a16:creationId xmlns:a16="http://schemas.microsoft.com/office/drawing/2014/main" id="{5ADA6748-4043-19B6-6216-D55DD6F4F24D}"/>
              </a:ext>
            </a:extLst>
          </p:cNvPr>
          <p:cNvSpPr>
            <a:spLocks noGrp="1"/>
          </p:cNvSpPr>
          <p:nvPr>
            <p:ph type="body" sz="quarter" idx="13"/>
          </p:nvPr>
        </p:nvSpPr>
        <p:spPr>
          <a:xfrm>
            <a:off x="603250" y="1083733"/>
            <a:ext cx="10699750" cy="5096934"/>
          </a:xfrm>
        </p:spPr>
        <p:txBody>
          <a:bodyPr>
            <a:normAutofit/>
          </a:bodyPr>
          <a:lstStyle/>
          <a:p>
            <a:pPr marL="0" indent="0" algn="ctr">
              <a:buNone/>
            </a:pPr>
            <a:endParaRPr lang="en-US" sz="3500">
              <a:solidFill>
                <a:schemeClr val="tx1">
                  <a:lumMod val="95000"/>
                  <a:lumOff val="5000"/>
                </a:schemeClr>
              </a:solidFill>
            </a:endParaRPr>
          </a:p>
          <a:p>
            <a:pPr marL="0" indent="0" algn="ctr">
              <a:buNone/>
            </a:pPr>
            <a:endParaRPr lang="en-US" sz="3500">
              <a:solidFill>
                <a:schemeClr val="tx1">
                  <a:lumMod val="95000"/>
                  <a:lumOff val="5000"/>
                </a:schemeClr>
              </a:solidFill>
            </a:endParaRPr>
          </a:p>
          <a:p>
            <a:pPr marL="0" indent="0" algn="ctr">
              <a:buNone/>
            </a:pPr>
            <a:endParaRPr lang="en-US" sz="3500">
              <a:solidFill>
                <a:schemeClr val="tx1">
                  <a:lumMod val="95000"/>
                  <a:lumOff val="5000"/>
                </a:schemeClr>
              </a:solidFill>
            </a:endParaRPr>
          </a:p>
          <a:p>
            <a:pPr marL="0" indent="0" algn="ctr">
              <a:buNone/>
            </a:pPr>
            <a:r>
              <a:rPr lang="en-US" sz="3600">
                <a:solidFill>
                  <a:schemeClr val="tx1">
                    <a:lumMod val="95000"/>
                    <a:lumOff val="5000"/>
                  </a:schemeClr>
                </a:solidFill>
                <a:latin typeface="Open Sans Light" pitchFamily="2" charset="0"/>
                <a:ea typeface="Open Sans Light" pitchFamily="2" charset="0"/>
                <a:cs typeface="Open Sans Light" pitchFamily="2" charset="0"/>
              </a:rPr>
              <a:t>Questions and Answers</a:t>
            </a:r>
          </a:p>
          <a:p>
            <a:pPr marL="0" indent="0" algn="ctr">
              <a:buNone/>
            </a:pPr>
            <a:endParaRPr lang="en-US" sz="3600">
              <a:solidFill>
                <a:schemeClr val="tx1">
                  <a:lumMod val="95000"/>
                  <a:lumOff val="5000"/>
                </a:schemeClr>
              </a:solidFill>
              <a:latin typeface="Open Sans Light" pitchFamily="2" charset="0"/>
              <a:ea typeface="Open Sans Light" pitchFamily="2" charset="0"/>
              <a:cs typeface="Open Sans Light" pitchFamily="2" charset="0"/>
            </a:endParaRPr>
          </a:p>
          <a:p>
            <a:pPr marL="0" indent="0" algn="ctr">
              <a:buNone/>
            </a:pPr>
            <a:endParaRPr lang="en-US" sz="3200">
              <a:solidFill>
                <a:schemeClr val="tx1">
                  <a:lumMod val="95000"/>
                  <a:lumOff val="5000"/>
                </a:schemeClr>
              </a:solidFill>
              <a:latin typeface="Open Sans Light" pitchFamily="2" charset="0"/>
              <a:ea typeface="Open Sans Light" pitchFamily="2" charset="0"/>
              <a:cs typeface="Open Sans Light" pitchFamily="2" charset="0"/>
            </a:endParaRPr>
          </a:p>
          <a:p>
            <a:pPr marL="0" indent="0" algn="ctr">
              <a:buNone/>
            </a:pPr>
            <a:endParaRPr lang="en-US" sz="3200">
              <a:solidFill>
                <a:schemeClr val="tx1">
                  <a:lumMod val="95000"/>
                  <a:lumOff val="5000"/>
                </a:schemeClr>
              </a:solidFill>
              <a:latin typeface="Open Sans Light" pitchFamily="2" charset="0"/>
              <a:ea typeface="Open Sans Light" pitchFamily="2" charset="0"/>
              <a:cs typeface="Open Sans Light" pitchFamily="2" charset="0"/>
            </a:endParaRPr>
          </a:p>
          <a:p>
            <a:pPr marL="0" indent="0" algn="ctr">
              <a:buNone/>
            </a:pPr>
            <a:r>
              <a:rPr lang="en-US" sz="4400">
                <a:solidFill>
                  <a:schemeClr val="accent1">
                    <a:lumMod val="75000"/>
                  </a:schemeClr>
                </a:solidFill>
                <a:latin typeface="Open Sans Light" pitchFamily="2" charset="0"/>
                <a:ea typeface="Open Sans Light" pitchFamily="2" charset="0"/>
                <a:cs typeface="Open Sans Light" pitchFamily="2" charset="0"/>
              </a:rPr>
              <a:t>THANK YOU!</a:t>
            </a:r>
          </a:p>
        </p:txBody>
      </p:sp>
    </p:spTree>
    <p:extLst>
      <p:ext uri="{BB962C8B-B14F-4D97-AF65-F5344CB8AC3E}">
        <p14:creationId xmlns:p14="http://schemas.microsoft.com/office/powerpoint/2010/main" val="244720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50FF5-21DF-A8D3-77B0-640FB71795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29292C-971D-C535-51C9-C9DABEA59EA6}"/>
              </a:ext>
            </a:extLst>
          </p:cNvPr>
          <p:cNvSpPr>
            <a:spLocks noGrp="1"/>
          </p:cNvSpPr>
          <p:nvPr>
            <p:ph type="title"/>
          </p:nvPr>
        </p:nvSpPr>
        <p:spPr/>
        <p:txBody>
          <a:bodyPr/>
          <a:lstStyle/>
          <a:p>
            <a:r>
              <a:rPr lang="en-US"/>
              <a:t>NAIRR Dataset Dear Colleague Letter (NSF 25-018)</a:t>
            </a:r>
          </a:p>
        </p:txBody>
      </p:sp>
      <p:sp>
        <p:nvSpPr>
          <p:cNvPr id="3" name="Slide Number Placeholder 2">
            <a:extLst>
              <a:ext uri="{FF2B5EF4-FFF2-40B4-BE49-F238E27FC236}">
                <a16:creationId xmlns:a16="http://schemas.microsoft.com/office/drawing/2014/main" id="{86351977-33F0-6C7A-619E-B0FF284B4A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4092C-9B9C-9748-AC6A-F06C9D03AD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ext Placeholder 7">
            <a:extLst>
              <a:ext uri="{FF2B5EF4-FFF2-40B4-BE49-F238E27FC236}">
                <a16:creationId xmlns:a16="http://schemas.microsoft.com/office/drawing/2014/main" id="{ADBA2084-B08E-1A5B-9631-ABCB2108D225}"/>
              </a:ext>
            </a:extLst>
          </p:cNvPr>
          <p:cNvSpPr>
            <a:spLocks noGrp="1"/>
          </p:cNvSpPr>
          <p:nvPr>
            <p:ph type="body" sz="quarter" idx="13"/>
          </p:nvPr>
        </p:nvSpPr>
        <p:spPr>
          <a:xfrm>
            <a:off x="603250" y="1083733"/>
            <a:ext cx="10699750" cy="5096934"/>
          </a:xfrm>
        </p:spPr>
        <p:txBody>
          <a:bodyPr vert="horz" lIns="91440" tIns="45720" rIns="91440" bIns="45720" rtlCol="0" anchor="t">
            <a:normAutofit/>
          </a:bodyPr>
          <a:lstStyle/>
          <a:p>
            <a:pPr marL="0" indent="0">
              <a:lnSpc>
                <a:spcPct val="120000"/>
              </a:lnSpc>
              <a:spcBef>
                <a:spcPts val="0"/>
              </a:spcBef>
              <a:buNone/>
            </a:pPr>
            <a:r>
              <a:rPr lang="en-US" sz="2400">
                <a:solidFill>
                  <a:schemeClr val="accent1">
                    <a:lumMod val="75000"/>
                  </a:schemeClr>
                </a:solidFill>
                <a:latin typeface="Open Sans Light"/>
                <a:ea typeface="Open Sans Light"/>
                <a:cs typeface="Open Sans Light"/>
              </a:rPr>
              <a:t>Participating directorates and OIA:</a:t>
            </a:r>
            <a:br>
              <a:rPr lang="en-US" sz="2400">
                <a:latin typeface="Open Sans Light" pitchFamily="2" charset="0"/>
                <a:ea typeface="Open Sans Light" pitchFamily="2" charset="0"/>
                <a:cs typeface="Open Sans Light" pitchFamily="2" charset="0"/>
              </a:rPr>
            </a:br>
            <a:r>
              <a:rPr lang="en-US" sz="2400" b="0" i="0">
                <a:solidFill>
                  <a:srgbClr val="1B1B1B"/>
                </a:solidFill>
                <a:effectLst/>
                <a:latin typeface="Open Sans Light"/>
                <a:ea typeface="Open Sans Light"/>
                <a:cs typeface="Open Sans Light"/>
              </a:rPr>
              <a:t>Directorate for Biological Sciences (BIO)</a:t>
            </a:r>
            <a:br>
              <a:rPr lang="en-US" sz="2400">
                <a:latin typeface="Open Sans Light" pitchFamily="2" charset="0"/>
                <a:ea typeface="Open Sans Light" pitchFamily="2" charset="0"/>
                <a:cs typeface="Open Sans Light" pitchFamily="2" charset="0"/>
              </a:rPr>
            </a:br>
            <a:r>
              <a:rPr lang="en-US" sz="2400" b="0" i="0">
                <a:solidFill>
                  <a:srgbClr val="1B1B1B"/>
                </a:solidFill>
                <a:effectLst/>
                <a:latin typeface="Open Sans Light"/>
                <a:ea typeface="Open Sans Light"/>
                <a:cs typeface="Open Sans Light"/>
              </a:rPr>
              <a:t>Directorate for Computer and Information Science and Engineering (CISE)</a:t>
            </a:r>
            <a:br>
              <a:rPr lang="en-US" sz="2400">
                <a:latin typeface="Open Sans Light" pitchFamily="2" charset="0"/>
                <a:ea typeface="Open Sans Light" pitchFamily="2" charset="0"/>
                <a:cs typeface="Open Sans Light" pitchFamily="2" charset="0"/>
              </a:rPr>
            </a:br>
            <a:r>
              <a:rPr lang="en-US" sz="2400" b="0" i="0">
                <a:solidFill>
                  <a:srgbClr val="1B1B1B"/>
                </a:solidFill>
                <a:effectLst/>
                <a:latin typeface="Open Sans Light"/>
                <a:ea typeface="Open Sans Light"/>
                <a:cs typeface="Open Sans Light"/>
              </a:rPr>
              <a:t>Directorate for STEM Education (EDU)</a:t>
            </a:r>
            <a:br>
              <a:rPr lang="en-US" sz="2400">
                <a:latin typeface="Open Sans Light" pitchFamily="2" charset="0"/>
                <a:ea typeface="Open Sans Light" pitchFamily="2" charset="0"/>
                <a:cs typeface="Open Sans Light" pitchFamily="2" charset="0"/>
              </a:rPr>
            </a:br>
            <a:r>
              <a:rPr lang="en-US" sz="2400" b="0" i="0">
                <a:solidFill>
                  <a:srgbClr val="1B1B1B"/>
                </a:solidFill>
                <a:effectLst/>
                <a:latin typeface="Open Sans Light"/>
                <a:ea typeface="Open Sans Light"/>
                <a:cs typeface="Open Sans Light"/>
              </a:rPr>
              <a:t>Directorate for Engineering (ENG)</a:t>
            </a:r>
            <a:br>
              <a:rPr lang="en-US" sz="2400">
                <a:latin typeface="Open Sans Light" pitchFamily="2" charset="0"/>
                <a:ea typeface="Open Sans Light" pitchFamily="2" charset="0"/>
                <a:cs typeface="Open Sans Light" pitchFamily="2" charset="0"/>
              </a:rPr>
            </a:br>
            <a:r>
              <a:rPr lang="en-US" sz="2400" b="0" i="0">
                <a:solidFill>
                  <a:srgbClr val="1B1B1B"/>
                </a:solidFill>
                <a:effectLst/>
                <a:latin typeface="Open Sans Light"/>
                <a:ea typeface="Open Sans Light"/>
                <a:cs typeface="Open Sans Light"/>
              </a:rPr>
              <a:t>Directorate for Geosciences (GEO)</a:t>
            </a:r>
            <a:br>
              <a:rPr lang="en-US" sz="2400">
                <a:latin typeface="Open Sans Light" pitchFamily="2" charset="0"/>
                <a:ea typeface="Open Sans Light" pitchFamily="2" charset="0"/>
                <a:cs typeface="Open Sans Light" pitchFamily="2" charset="0"/>
              </a:rPr>
            </a:br>
            <a:r>
              <a:rPr lang="en-US" sz="2400" b="0" i="0">
                <a:solidFill>
                  <a:srgbClr val="1B1B1B"/>
                </a:solidFill>
                <a:effectLst/>
                <a:latin typeface="Open Sans Light"/>
                <a:ea typeface="Open Sans Light"/>
                <a:cs typeface="Open Sans Light"/>
              </a:rPr>
              <a:t>Directorate for Mathematical and Physical Sciences (MPS)</a:t>
            </a:r>
            <a:br>
              <a:rPr lang="en-US" sz="2400">
                <a:latin typeface="Open Sans Light" pitchFamily="2" charset="0"/>
                <a:ea typeface="Open Sans Light" pitchFamily="2" charset="0"/>
                <a:cs typeface="Open Sans Light" pitchFamily="2" charset="0"/>
              </a:rPr>
            </a:br>
            <a:r>
              <a:rPr lang="en-US" sz="2400" b="0" i="0">
                <a:solidFill>
                  <a:srgbClr val="1B1B1B"/>
                </a:solidFill>
                <a:effectLst/>
                <a:latin typeface="Open Sans Light"/>
                <a:ea typeface="Open Sans Light"/>
                <a:cs typeface="Open Sans Light"/>
              </a:rPr>
              <a:t>Directorate for Social, Behavioral and Economic Sciences (SBE)</a:t>
            </a:r>
            <a:br>
              <a:rPr lang="en-US" sz="2400">
                <a:latin typeface="Open Sans Light" pitchFamily="2" charset="0"/>
                <a:ea typeface="Open Sans Light" pitchFamily="2" charset="0"/>
                <a:cs typeface="Open Sans Light" pitchFamily="2" charset="0"/>
              </a:rPr>
            </a:br>
            <a:r>
              <a:rPr lang="en-US" sz="2400" b="0" i="0">
                <a:solidFill>
                  <a:srgbClr val="1B1B1B"/>
                </a:solidFill>
                <a:effectLst/>
                <a:latin typeface="Open Sans Light"/>
                <a:ea typeface="Open Sans Light"/>
                <a:cs typeface="Open Sans Light"/>
              </a:rPr>
              <a:t>Directorate for Technology, Innovation, and Partnerships (TIP)</a:t>
            </a:r>
            <a:br>
              <a:rPr lang="en-US" sz="2400">
                <a:latin typeface="Open Sans Light" pitchFamily="2" charset="0"/>
                <a:ea typeface="Open Sans Light" pitchFamily="2" charset="0"/>
                <a:cs typeface="Open Sans Light" pitchFamily="2" charset="0"/>
              </a:rPr>
            </a:br>
            <a:r>
              <a:rPr lang="en-US" sz="2400" b="0" i="0">
                <a:solidFill>
                  <a:srgbClr val="1B1B1B"/>
                </a:solidFill>
                <a:effectLst/>
                <a:latin typeface="Open Sans Light"/>
                <a:ea typeface="Open Sans Light"/>
                <a:cs typeface="Open Sans Light"/>
              </a:rPr>
              <a:t>Office of Integrative Activities (OIA)</a:t>
            </a:r>
            <a:endParaRPr lang="en-US" sz="3500">
              <a:solidFill>
                <a:schemeClr val="tx1">
                  <a:lumMod val="95000"/>
                  <a:lumOff val="5000"/>
                </a:schemeClr>
              </a:solidFill>
              <a:latin typeface="Open Sans Light"/>
              <a:ea typeface="Open Sans Light"/>
              <a:cs typeface="Open Sans Light"/>
            </a:endParaRPr>
          </a:p>
          <a:p>
            <a:pPr marL="0" indent="0" algn="ctr">
              <a:buNone/>
            </a:pPr>
            <a:endParaRPr lang="en-US" sz="3500">
              <a:solidFill>
                <a:schemeClr val="tx1">
                  <a:lumMod val="95000"/>
                  <a:lumOff val="5000"/>
                </a:schemeClr>
              </a:solidFill>
            </a:endParaRPr>
          </a:p>
          <a:p>
            <a:pPr marL="0" indent="0" algn="ctr">
              <a:buNone/>
            </a:pPr>
            <a:endParaRPr lang="en-US" sz="3500">
              <a:solidFill>
                <a:schemeClr val="tx1">
                  <a:lumMod val="95000"/>
                  <a:lumOff val="5000"/>
                </a:schemeClr>
              </a:solidFill>
            </a:endParaRPr>
          </a:p>
          <a:p>
            <a:pPr marL="0" indent="0" algn="ctr">
              <a:buNone/>
            </a:pPr>
            <a:endParaRPr lang="en-US" sz="4400">
              <a:solidFill>
                <a:schemeClr val="accent1">
                  <a:lumMod val="75000"/>
                </a:schemeClr>
              </a:solidFill>
              <a:latin typeface="Open Sans Light" pitchFamily="2" charset="0"/>
              <a:ea typeface="Open Sans Light" pitchFamily="2" charset="0"/>
              <a:cs typeface="Open Sans Light" pitchFamily="2" charset="0"/>
            </a:endParaRPr>
          </a:p>
        </p:txBody>
      </p:sp>
    </p:spTree>
    <p:extLst>
      <p:ext uri="{BB962C8B-B14F-4D97-AF65-F5344CB8AC3E}">
        <p14:creationId xmlns:p14="http://schemas.microsoft.com/office/powerpoint/2010/main" val="1343523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5DC4C-16D4-47A5-8EA3-A4274F4BDC93}"/>
              </a:ext>
            </a:extLst>
          </p:cNvPr>
          <p:cNvSpPr>
            <a:spLocks noGrp="1"/>
          </p:cNvSpPr>
          <p:nvPr>
            <p:ph type="title"/>
          </p:nvPr>
        </p:nvSpPr>
        <p:spPr/>
        <p:txBody>
          <a:bodyPr>
            <a:normAutofit fontScale="90000"/>
          </a:bodyPr>
          <a:lstStyle/>
          <a:p>
            <a:r>
              <a:rPr lang="en-US">
                <a:latin typeface="Open Sans Light"/>
                <a:ea typeface="Open Sans Light"/>
                <a:cs typeface="Open Sans Light"/>
              </a:rPr>
              <a:t>Vision for the National AI Research Resource (NAIRR)</a:t>
            </a:r>
            <a:endParaRPr lang="en-US"/>
          </a:p>
        </p:txBody>
      </p:sp>
      <p:sp>
        <p:nvSpPr>
          <p:cNvPr id="3" name="TextBox 2">
            <a:extLst>
              <a:ext uri="{FF2B5EF4-FFF2-40B4-BE49-F238E27FC236}">
                <a16:creationId xmlns:a16="http://schemas.microsoft.com/office/drawing/2014/main" id="{2064E4D6-4BDF-4AD0-AA43-36083A9C0F1D}"/>
              </a:ext>
            </a:extLst>
          </p:cNvPr>
          <p:cNvSpPr txBox="1"/>
          <p:nvPr/>
        </p:nvSpPr>
        <p:spPr>
          <a:xfrm>
            <a:off x="3837930" y="1003561"/>
            <a:ext cx="8415893" cy="1446550"/>
          </a:xfrm>
          <a:prstGeom prst="rect">
            <a:avLst/>
          </a:prstGeom>
          <a:noFill/>
        </p:spPr>
        <p:txBody>
          <a:bodyPr wrap="square" lIns="91440" tIns="45720" rIns="91440" bIns="45720" rtlCol="0" anchor="t">
            <a:spAutoFit/>
          </a:bodyPr>
          <a:lstStyle/>
          <a:p>
            <a:pPr>
              <a:defRPr/>
            </a:pPr>
            <a:r>
              <a:rPr lang="en-US" sz="2000" b="1">
                <a:solidFill>
                  <a:prstClr val="black"/>
                </a:solidFill>
                <a:latin typeface="Calibri" panose="020F0502020204030204"/>
              </a:rPr>
              <a:t>NAIRR is a widely-accessible</a:t>
            </a: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 national research infrastructure </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that will advance the U.S. AI R&amp;D environment, discovery, and innovation by empowering a diverse set of users through access to:</a:t>
            </a:r>
            <a:endParaRPr lang="en-US">
              <a:solidFill>
                <a:prstClr val="black"/>
              </a:solidFill>
              <a:ea typeface="Calibri"/>
              <a:cs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5F1531CA-8EC3-4896-99C4-F7B7769CE9B1}"/>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42665" y="2257221"/>
            <a:ext cx="1145812" cy="1145812"/>
          </a:xfrm>
          <a:prstGeom prst="rect">
            <a:avLst/>
          </a:prstGeom>
        </p:spPr>
      </p:pic>
      <p:sp>
        <p:nvSpPr>
          <p:cNvPr id="9" name="Rectangle 8">
            <a:extLst>
              <a:ext uri="{FF2B5EF4-FFF2-40B4-BE49-F238E27FC236}">
                <a16:creationId xmlns:a16="http://schemas.microsoft.com/office/drawing/2014/main" id="{245FC41F-2C7B-4D75-8104-DF26CF6241C8}"/>
              </a:ext>
            </a:extLst>
          </p:cNvPr>
          <p:cNvSpPr/>
          <p:nvPr/>
        </p:nvSpPr>
        <p:spPr>
          <a:xfrm>
            <a:off x="3979779" y="3437958"/>
            <a:ext cx="1780767"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C</a:t>
            </a:r>
            <a:r>
              <a:rPr kumimoji="0" lang="en-US" sz="2000" b="1" i="0" u="none" strike="noStrike" kern="1200" cap="none" spc="0" normalizeH="0" baseline="0" noProof="0" err="1">
                <a:ln>
                  <a:noFill/>
                </a:ln>
                <a:solidFill>
                  <a:prstClr val="black"/>
                </a:solidFill>
                <a:effectLst/>
                <a:uLnTx/>
                <a:uFillTx/>
                <a:latin typeface="Calibri" panose="020F0502020204030204"/>
                <a:ea typeface="+mn-ea"/>
                <a:cs typeface="+mn-cs"/>
              </a:rPr>
              <a:t>omputing</a:t>
            </a: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3072D401-8F51-4F07-AD64-EDBC1D9B80B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35732" y="2161191"/>
            <a:ext cx="1209057" cy="1209057"/>
          </a:xfrm>
          <a:prstGeom prst="rect">
            <a:avLst/>
          </a:prstGeom>
        </p:spPr>
      </p:pic>
      <p:sp>
        <p:nvSpPr>
          <p:cNvPr id="11" name="Rectangle 10">
            <a:extLst>
              <a:ext uri="{FF2B5EF4-FFF2-40B4-BE49-F238E27FC236}">
                <a16:creationId xmlns:a16="http://schemas.microsoft.com/office/drawing/2014/main" id="{1BFD4BC4-9B53-4E48-BA48-EEF982022B0C}"/>
              </a:ext>
            </a:extLst>
          </p:cNvPr>
          <p:cNvSpPr/>
          <p:nvPr/>
        </p:nvSpPr>
        <p:spPr>
          <a:xfrm>
            <a:off x="5927525" y="3381134"/>
            <a:ext cx="1825469" cy="707886"/>
          </a:xfrm>
          <a:prstGeom prst="rect">
            <a:avLst/>
          </a:prstGeom>
        </p:spPr>
        <p:txBody>
          <a:bodyPr wrap="square">
            <a:spAutoFit/>
          </a:bodyPr>
          <a:lstStyle/>
          <a:p>
            <a:pPr marL="45720" marR="0" lvl="1" indent="0" algn="ctr" defTabSz="914400" rtl="0" eaLnBrk="1" fontAlgn="auto" latinLnBrk="0" hangingPunct="1">
              <a:lnSpc>
                <a:spcPct val="100000"/>
              </a:lnSpc>
              <a:spcBef>
                <a:spcPts val="0"/>
              </a:spcBef>
              <a:spcAft>
                <a:spcPts val="0"/>
              </a:spcAft>
              <a:buClr>
                <a:srgbClr val="4472C4"/>
              </a:buClr>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High-quality </a:t>
            </a: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datasets</a:t>
            </a:r>
          </a:p>
        </p:txBody>
      </p:sp>
      <p:sp>
        <p:nvSpPr>
          <p:cNvPr id="12" name="Rectangle 11">
            <a:extLst>
              <a:ext uri="{FF2B5EF4-FFF2-40B4-BE49-F238E27FC236}">
                <a16:creationId xmlns:a16="http://schemas.microsoft.com/office/drawing/2014/main" id="{BAF99984-11B5-4119-8D56-948008427A2F}"/>
              </a:ext>
            </a:extLst>
          </p:cNvPr>
          <p:cNvSpPr/>
          <p:nvPr/>
        </p:nvSpPr>
        <p:spPr>
          <a:xfrm>
            <a:off x="8061201" y="3279340"/>
            <a:ext cx="2128077"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Software, t</a:t>
            </a:r>
            <a:r>
              <a:rPr kumimoji="0" lang="en-US" sz="2000" b="1" i="0" u="none" strike="noStrike" kern="1200" cap="none" spc="0" normalizeH="0" baseline="0" noProof="0" err="1">
                <a:ln>
                  <a:noFill/>
                </a:ln>
                <a:solidFill>
                  <a:prstClr val="black"/>
                </a:solidFill>
                <a:effectLst/>
                <a:uLnTx/>
                <a:uFillTx/>
                <a:latin typeface="Calibri" panose="020F0502020204030204"/>
                <a:ea typeface="+mn-ea"/>
                <a:cs typeface="+mn-cs"/>
              </a:rPr>
              <a:t>estbeds</a:t>
            </a: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 models</a:t>
            </a:r>
          </a:p>
        </p:txBody>
      </p:sp>
      <p:pic>
        <p:nvPicPr>
          <p:cNvPr id="13" name="Picture 12">
            <a:extLst>
              <a:ext uri="{FF2B5EF4-FFF2-40B4-BE49-F238E27FC236}">
                <a16:creationId xmlns:a16="http://schemas.microsoft.com/office/drawing/2014/main" id="{208BB013-F2F2-4472-BB1E-93EEC8A4194C}"/>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02133" y="2102871"/>
            <a:ext cx="1209058" cy="1209058"/>
          </a:xfrm>
          <a:prstGeom prst="rect">
            <a:avLst/>
          </a:prstGeom>
        </p:spPr>
      </p:pic>
      <p:pic>
        <p:nvPicPr>
          <p:cNvPr id="14" name="Picture 13">
            <a:extLst>
              <a:ext uri="{FF2B5EF4-FFF2-40B4-BE49-F238E27FC236}">
                <a16:creationId xmlns:a16="http://schemas.microsoft.com/office/drawing/2014/main" id="{A4E5C3D5-3A65-4BCC-A602-48765E6A3F6C}"/>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768535" y="2277953"/>
            <a:ext cx="962164" cy="962164"/>
          </a:xfrm>
          <a:prstGeom prst="rect">
            <a:avLst/>
          </a:prstGeom>
        </p:spPr>
      </p:pic>
      <p:sp>
        <p:nvSpPr>
          <p:cNvPr id="15" name="Rectangle 14">
            <a:extLst>
              <a:ext uri="{FF2B5EF4-FFF2-40B4-BE49-F238E27FC236}">
                <a16:creationId xmlns:a16="http://schemas.microsoft.com/office/drawing/2014/main" id="{533D611A-5444-4441-AD07-5B122A50DFA8}"/>
              </a:ext>
            </a:extLst>
          </p:cNvPr>
          <p:cNvSpPr/>
          <p:nvPr/>
        </p:nvSpPr>
        <p:spPr>
          <a:xfrm>
            <a:off x="10387521" y="3341858"/>
            <a:ext cx="1841795"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Training </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and </a:t>
            </a: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user support</a:t>
            </a: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AD0F671-C1C1-A90F-1716-ED1DAC42C468}"/>
              </a:ext>
            </a:extLst>
          </p:cNvPr>
          <p:cNvSpPr txBox="1"/>
          <p:nvPr/>
        </p:nvSpPr>
        <p:spPr>
          <a:xfrm>
            <a:off x="4151657" y="4252944"/>
            <a:ext cx="846707"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Goals</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
        <p:nvSpPr>
          <p:cNvPr id="6" name="Rectangle 5">
            <a:extLst>
              <a:ext uri="{FF2B5EF4-FFF2-40B4-BE49-F238E27FC236}">
                <a16:creationId xmlns:a16="http://schemas.microsoft.com/office/drawing/2014/main" id="{E03805FE-3218-346D-6B9C-F2D184EF7319}"/>
              </a:ext>
            </a:extLst>
          </p:cNvPr>
          <p:cNvSpPr/>
          <p:nvPr/>
        </p:nvSpPr>
        <p:spPr>
          <a:xfrm>
            <a:off x="4507650" y="5547905"/>
            <a:ext cx="1588350" cy="646331"/>
          </a:xfrm>
          <a:prstGeom prst="rect">
            <a:avLst/>
          </a:prstGeom>
        </p:spPr>
        <p:txBody>
          <a:bodyPr wrap="square">
            <a:spAutoFit/>
          </a:bodyPr>
          <a:lstStyle/>
          <a:p>
            <a:pPr marL="0" marR="0" lvl="0" indent="0" algn="ctr" defTabSz="457200" rtl="0" eaLnBrk="1" fontAlgn="auto" latinLnBrk="0" hangingPunct="1">
              <a:lnSpc>
                <a:spcPct val="100000"/>
              </a:lnSpc>
              <a:spcBef>
                <a:spcPts val="600"/>
              </a:spcBef>
              <a:spcAft>
                <a:spcPts val="0"/>
              </a:spcAft>
              <a:buClr>
                <a:srgbClr val="BD942F"/>
              </a:buClr>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Spur </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innovation</a:t>
            </a:r>
          </a:p>
        </p:txBody>
      </p:sp>
      <p:sp>
        <p:nvSpPr>
          <p:cNvPr id="8" name="Rectangle 7">
            <a:extLst>
              <a:ext uri="{FF2B5EF4-FFF2-40B4-BE49-F238E27FC236}">
                <a16:creationId xmlns:a16="http://schemas.microsoft.com/office/drawing/2014/main" id="{DA20FF2D-ABE4-39AD-E8E3-13191CC41486}"/>
              </a:ext>
            </a:extLst>
          </p:cNvPr>
          <p:cNvSpPr/>
          <p:nvPr/>
        </p:nvSpPr>
        <p:spPr>
          <a:xfrm>
            <a:off x="6244273" y="5570865"/>
            <a:ext cx="2305540" cy="646331"/>
          </a:xfrm>
          <a:prstGeom prst="rect">
            <a:avLst/>
          </a:prstGeom>
        </p:spPr>
        <p:txBody>
          <a:bodyPr wrap="square">
            <a:spAutoFit/>
          </a:bodyPr>
          <a:lstStyle/>
          <a:p>
            <a:pPr marL="0" marR="0" lvl="0" indent="0" algn="ctr" defTabSz="457200" rtl="0" eaLnBrk="1" fontAlgn="auto" latinLnBrk="0" hangingPunct="1">
              <a:lnSpc>
                <a:spcPct val="100000"/>
              </a:lnSpc>
              <a:spcBef>
                <a:spcPts val="600"/>
              </a:spcBef>
              <a:spcAft>
                <a:spcPts val="0"/>
              </a:spcAft>
              <a:buClr>
                <a:srgbClr val="BD942F"/>
              </a:buClr>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Increase the </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diversity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of talent in AI</a:t>
            </a:r>
          </a:p>
        </p:txBody>
      </p:sp>
      <p:sp>
        <p:nvSpPr>
          <p:cNvPr id="16" name="Rectangle 15">
            <a:extLst>
              <a:ext uri="{FF2B5EF4-FFF2-40B4-BE49-F238E27FC236}">
                <a16:creationId xmlns:a16="http://schemas.microsoft.com/office/drawing/2014/main" id="{57055B3A-075E-1EE0-CD55-483754CC842B}"/>
              </a:ext>
            </a:extLst>
          </p:cNvPr>
          <p:cNvSpPr/>
          <p:nvPr/>
        </p:nvSpPr>
        <p:spPr>
          <a:xfrm>
            <a:off x="8543146" y="5547906"/>
            <a:ext cx="2128077" cy="646331"/>
          </a:xfrm>
          <a:prstGeom prst="rect">
            <a:avLst/>
          </a:prstGeom>
        </p:spPr>
        <p:txBody>
          <a:bodyPr wrap="square">
            <a:spAutoFit/>
          </a:bodyPr>
          <a:lstStyle/>
          <a:p>
            <a:pPr marL="0" marR="0" lvl="0" indent="0" algn="ctr" defTabSz="457200" rtl="0" eaLnBrk="1" fontAlgn="auto" latinLnBrk="0" hangingPunct="1">
              <a:lnSpc>
                <a:spcPct val="100000"/>
              </a:lnSpc>
              <a:spcBef>
                <a:spcPts val="600"/>
              </a:spcBef>
              <a:spcAft>
                <a:spcPts val="0"/>
              </a:spcAft>
              <a:buClr>
                <a:srgbClr val="BD942F"/>
              </a:buClr>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Improve U.S. </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capacity</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for AI R&amp;D</a:t>
            </a:r>
          </a:p>
        </p:txBody>
      </p:sp>
      <p:sp>
        <p:nvSpPr>
          <p:cNvPr id="17" name="Rectangle 16">
            <a:extLst>
              <a:ext uri="{FF2B5EF4-FFF2-40B4-BE49-F238E27FC236}">
                <a16:creationId xmlns:a16="http://schemas.microsoft.com/office/drawing/2014/main" id="{FFE7E7D2-CF45-271A-7BC0-41FEF61ACC65}"/>
              </a:ext>
            </a:extLst>
          </p:cNvPr>
          <p:cNvSpPr/>
          <p:nvPr/>
        </p:nvSpPr>
        <p:spPr>
          <a:xfrm>
            <a:off x="10387521" y="5547906"/>
            <a:ext cx="1924050" cy="646331"/>
          </a:xfrm>
          <a:prstGeom prst="rect">
            <a:avLst/>
          </a:prstGeom>
        </p:spPr>
        <p:txBody>
          <a:bodyPr wrap="square">
            <a:spAutoFit/>
          </a:bodyPr>
          <a:lstStyle/>
          <a:p>
            <a:pPr marL="0" marR="0" lvl="0" indent="0" algn="ctr" defTabSz="457200" rtl="0" eaLnBrk="1" fontAlgn="auto" latinLnBrk="0" hangingPunct="1">
              <a:lnSpc>
                <a:spcPct val="100000"/>
              </a:lnSpc>
              <a:spcBef>
                <a:spcPts val="600"/>
              </a:spcBef>
              <a:spcAft>
                <a:spcPts val="0"/>
              </a:spcAft>
              <a:buClr>
                <a:srgbClr val="BD942F"/>
              </a:buClr>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Advance </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trustworthy AI</a:t>
            </a:r>
          </a:p>
        </p:txBody>
      </p:sp>
      <p:pic>
        <p:nvPicPr>
          <p:cNvPr id="18" name="Picture 17">
            <a:extLst>
              <a:ext uri="{FF2B5EF4-FFF2-40B4-BE49-F238E27FC236}">
                <a16:creationId xmlns:a16="http://schemas.microsoft.com/office/drawing/2014/main" id="{E48AF8AD-E2EA-047C-6A0E-1F1F925FB14F}"/>
              </a:ext>
              <a:ext uri="{C183D7F6-B498-43B3-948B-1728B52AA6E4}">
                <adec:decorative xmlns:adec="http://schemas.microsoft.com/office/drawing/2017/decorative" val="1"/>
              </a:ext>
            </a:extLst>
          </p:cNvPr>
          <p:cNvPicPr>
            <a:picLocks noChangeAspect="1"/>
          </p:cNvPicPr>
          <p:nvPr/>
        </p:nvPicPr>
        <p:blipFill>
          <a:blip r:embed="rId7"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815571" y="4538837"/>
            <a:ext cx="944975" cy="944975"/>
          </a:xfrm>
          <a:prstGeom prst="rect">
            <a:avLst/>
          </a:prstGeom>
        </p:spPr>
      </p:pic>
      <p:pic>
        <p:nvPicPr>
          <p:cNvPr id="19" name="Picture 18">
            <a:extLst>
              <a:ext uri="{FF2B5EF4-FFF2-40B4-BE49-F238E27FC236}">
                <a16:creationId xmlns:a16="http://schemas.microsoft.com/office/drawing/2014/main" id="{503F668C-8050-04FB-5815-9F09575CD010}"/>
              </a:ext>
              <a:ext uri="{C183D7F6-B498-43B3-948B-1728B52AA6E4}">
                <adec:decorative xmlns:adec="http://schemas.microsoft.com/office/drawing/2017/decorative" val="1"/>
              </a:ext>
            </a:extLst>
          </p:cNvPr>
          <p:cNvPicPr>
            <a:picLocks noChangeAspect="1"/>
          </p:cNvPicPr>
          <p:nvPr/>
        </p:nvPicPr>
        <p:blipFill>
          <a:blip r:embed="rId8"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9134698" y="4484225"/>
            <a:ext cx="944975" cy="944975"/>
          </a:xfrm>
          <a:prstGeom prst="rect">
            <a:avLst/>
          </a:prstGeom>
        </p:spPr>
      </p:pic>
      <p:pic>
        <p:nvPicPr>
          <p:cNvPr id="20" name="Picture 19">
            <a:extLst>
              <a:ext uri="{FF2B5EF4-FFF2-40B4-BE49-F238E27FC236}">
                <a16:creationId xmlns:a16="http://schemas.microsoft.com/office/drawing/2014/main" id="{6359D017-77A6-4AFE-D684-D3451E257ECB}"/>
              </a:ext>
              <a:ext uri="{C183D7F6-B498-43B3-948B-1728B52AA6E4}">
                <adec:decorative xmlns:adec="http://schemas.microsoft.com/office/drawing/2017/decorative" val="1"/>
              </a:ext>
            </a:extLst>
          </p:cNvPr>
          <p:cNvPicPr>
            <a:picLocks noChangeAspect="1"/>
          </p:cNvPicPr>
          <p:nvPr/>
        </p:nvPicPr>
        <p:blipFill>
          <a:blip r:embed="rId9"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6747792" y="4459888"/>
            <a:ext cx="1016846" cy="1016846"/>
          </a:xfrm>
          <a:prstGeom prst="rect">
            <a:avLst/>
          </a:prstGeom>
        </p:spPr>
      </p:pic>
      <p:pic>
        <p:nvPicPr>
          <p:cNvPr id="21" name="Picture 20">
            <a:extLst>
              <a:ext uri="{FF2B5EF4-FFF2-40B4-BE49-F238E27FC236}">
                <a16:creationId xmlns:a16="http://schemas.microsoft.com/office/drawing/2014/main" id="{E3F2551D-EB2F-DADF-7E53-F9C2507B4258}"/>
              </a:ext>
              <a:ext uri="{C183D7F6-B498-43B3-948B-1728B52AA6E4}">
                <adec:decorative xmlns:adec="http://schemas.microsoft.com/office/drawing/2017/decorative" val="1"/>
              </a:ext>
            </a:extLst>
          </p:cNvPr>
          <p:cNvPicPr>
            <a:picLocks noChangeAspect="1"/>
          </p:cNvPicPr>
          <p:nvPr/>
        </p:nvPicPr>
        <p:blipFill>
          <a:blip r:embed="rId10"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0768146" y="4389048"/>
            <a:ext cx="1049066" cy="1049066"/>
          </a:xfrm>
          <a:prstGeom prst="rect">
            <a:avLst/>
          </a:prstGeom>
        </p:spPr>
      </p:pic>
      <p:pic>
        <p:nvPicPr>
          <p:cNvPr id="22" name="Picture 21">
            <a:extLst>
              <a:ext uri="{FF2B5EF4-FFF2-40B4-BE49-F238E27FC236}">
                <a16:creationId xmlns:a16="http://schemas.microsoft.com/office/drawing/2014/main" id="{1651FD27-EF59-F3FD-A6DF-6AF05FFE48A3}"/>
              </a:ext>
              <a:ext uri="{C183D7F6-B498-43B3-948B-1728B52AA6E4}">
                <adec:decorative xmlns:adec="http://schemas.microsoft.com/office/drawing/2017/decorative" val="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99764" y="999766"/>
            <a:ext cx="3636249" cy="4742279"/>
          </a:xfrm>
          <a:prstGeom prst="rect">
            <a:avLst/>
          </a:prstGeom>
          <a:ln>
            <a:noFill/>
          </a:ln>
          <a:effectLst>
            <a:outerShdw blurRad="292100" dist="139700" dir="2700000" algn="tl" rotWithShape="0">
              <a:srgbClr val="333333">
                <a:alpha val="65000"/>
              </a:srgbClr>
            </a:outerShdw>
          </a:effectLst>
        </p:spPr>
      </p:pic>
      <p:grpSp>
        <p:nvGrpSpPr>
          <p:cNvPr id="26" name="Group 25">
            <a:extLst>
              <a:ext uri="{FF2B5EF4-FFF2-40B4-BE49-F238E27FC236}">
                <a16:creationId xmlns:a16="http://schemas.microsoft.com/office/drawing/2014/main" id="{44567F01-4F42-C9E9-5532-435EBD45DD5F}"/>
              </a:ext>
              <a:ext uri="{C183D7F6-B498-43B3-948B-1728B52AA6E4}">
                <adec:decorative xmlns:adec="http://schemas.microsoft.com/office/drawing/2017/decorative" val="1"/>
              </a:ext>
            </a:extLst>
          </p:cNvPr>
          <p:cNvGrpSpPr/>
          <p:nvPr/>
        </p:nvGrpSpPr>
        <p:grpSpPr>
          <a:xfrm>
            <a:off x="5959169" y="2006876"/>
            <a:ext cx="5192009" cy="2411443"/>
            <a:chOff x="6004889" y="2006876"/>
            <a:chExt cx="5192009" cy="2411443"/>
          </a:xfrm>
        </p:grpSpPr>
        <p:sp>
          <p:nvSpPr>
            <p:cNvPr id="23" name="Oval 22">
              <a:extLst>
                <a:ext uri="{FF2B5EF4-FFF2-40B4-BE49-F238E27FC236}">
                  <a16:creationId xmlns:a16="http://schemas.microsoft.com/office/drawing/2014/main" id="{9F3D88F4-3359-3F98-3078-6462C518AC5C}"/>
                </a:ext>
              </a:extLst>
            </p:cNvPr>
            <p:cNvSpPr/>
            <p:nvPr/>
          </p:nvSpPr>
          <p:spPr>
            <a:xfrm>
              <a:off x="6004889" y="2006876"/>
              <a:ext cx="1813560" cy="232930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a:extLst>
                <a:ext uri="{FF2B5EF4-FFF2-40B4-BE49-F238E27FC236}">
                  <a16:creationId xmlns:a16="http://schemas.microsoft.com/office/drawing/2014/main" id="{3E3378DE-7D95-80E9-4644-59FAFA7F0A7F}"/>
                </a:ext>
              </a:extLst>
            </p:cNvPr>
            <p:cNvSpPr/>
            <p:nvPr/>
          </p:nvSpPr>
          <p:spPr>
            <a:xfrm rot="12139074">
              <a:off x="7564019" y="3972807"/>
              <a:ext cx="1093826" cy="348959"/>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D4CA3F2-C1FA-901C-E1CE-F75B3F15DDD3}"/>
                </a:ext>
              </a:extLst>
            </p:cNvPr>
            <p:cNvSpPr txBox="1"/>
            <p:nvPr/>
          </p:nvSpPr>
          <p:spPr>
            <a:xfrm>
              <a:off x="8646841" y="4048987"/>
              <a:ext cx="2550057" cy="369332"/>
            </a:xfrm>
            <a:prstGeom prst="rect">
              <a:avLst/>
            </a:prstGeom>
            <a:noFill/>
          </p:spPr>
          <p:txBody>
            <a:bodyPr wrap="none" rtlCol="0">
              <a:spAutoFit/>
            </a:bodyPr>
            <a:lstStyle/>
            <a:p>
              <a:r>
                <a:rPr lang="en-US" b="1">
                  <a:solidFill>
                    <a:srgbClr val="FF0000"/>
                  </a:solidFill>
                </a:rPr>
                <a:t>Focus of today’s webinar</a:t>
              </a:r>
            </a:p>
          </p:txBody>
        </p:sp>
      </p:grpSp>
      <p:sp>
        <p:nvSpPr>
          <p:cNvPr id="7" name="Slide Number Placeholder 1">
            <a:extLst>
              <a:ext uri="{FF2B5EF4-FFF2-40B4-BE49-F238E27FC236}">
                <a16:creationId xmlns:a16="http://schemas.microsoft.com/office/drawing/2014/main" id="{B5560329-3D71-4D70-7736-F39CCEEFC96B}"/>
              </a:ext>
            </a:extLst>
          </p:cNvPr>
          <p:cNvSpPr txBox="1">
            <a:spLocks/>
          </p:cNvSpPr>
          <p:nvPr/>
        </p:nvSpPr>
        <p:spPr>
          <a:xfrm>
            <a:off x="9900458"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EC3CDA6-F0C0-4704-96A9-77DA34971165}"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64964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C999DA-4DFD-56B7-55FF-84E309027A9C}"/>
              </a:ext>
              <a:ext uri="{C183D7F6-B498-43B3-948B-1728B52AA6E4}">
                <adec:decorative xmlns:adec="http://schemas.microsoft.com/office/drawing/2017/decorative" val="1"/>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a:stretch/>
        </p:blipFill>
        <p:spPr>
          <a:xfrm>
            <a:off x="206925" y="4386520"/>
            <a:ext cx="1828800" cy="1481670"/>
          </a:xfrm>
          <a:prstGeom prst="hexagon">
            <a:avLst/>
          </a:prstGeom>
        </p:spPr>
      </p:pic>
      <p:sp>
        <p:nvSpPr>
          <p:cNvPr id="2" name="Title 1">
            <a:extLst>
              <a:ext uri="{FF2B5EF4-FFF2-40B4-BE49-F238E27FC236}">
                <a16:creationId xmlns:a16="http://schemas.microsoft.com/office/drawing/2014/main" id="{83867584-F7BE-4F9D-9137-19AB050D29C2}"/>
              </a:ext>
            </a:extLst>
          </p:cNvPr>
          <p:cNvSpPr>
            <a:spLocks noGrp="1"/>
          </p:cNvSpPr>
          <p:nvPr>
            <p:ph type="title"/>
          </p:nvPr>
        </p:nvSpPr>
        <p:spPr>
          <a:xfrm>
            <a:off x="339677" y="25352"/>
            <a:ext cx="5403230" cy="1135562"/>
          </a:xfrm>
        </p:spPr>
        <p:txBody>
          <a:bodyPr>
            <a:noAutofit/>
          </a:bodyPr>
          <a:lstStyle/>
          <a:p>
            <a:pPr algn="ctr"/>
            <a:r>
              <a:rPr lang="en-US" sz="3200" b="1">
                <a:latin typeface="Open Sans Light"/>
                <a:ea typeface="Open Sans Light"/>
                <a:cs typeface="Open Sans Light"/>
              </a:rPr>
              <a:t>AI can accelerate discovery and benefit society</a:t>
            </a:r>
          </a:p>
        </p:txBody>
      </p:sp>
      <p:sp>
        <p:nvSpPr>
          <p:cNvPr id="4" name="Title 1">
            <a:extLst>
              <a:ext uri="{FF2B5EF4-FFF2-40B4-BE49-F238E27FC236}">
                <a16:creationId xmlns:a16="http://schemas.microsoft.com/office/drawing/2014/main" id="{4DB0AAF8-A0E0-BC7A-0918-9EA814006F6E}"/>
              </a:ext>
            </a:extLst>
          </p:cNvPr>
          <p:cNvSpPr txBox="1">
            <a:spLocks/>
          </p:cNvSpPr>
          <p:nvPr/>
        </p:nvSpPr>
        <p:spPr>
          <a:xfrm>
            <a:off x="5902960" y="25352"/>
            <a:ext cx="5961854" cy="113453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lang="en-US" sz="3600" b="0" i="0" kern="1200" dirty="0">
                <a:solidFill>
                  <a:srgbClr val="005699"/>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pPr algn="ctr"/>
            <a:r>
              <a:rPr lang="en-US" sz="3200" b="1">
                <a:latin typeface="Open Sans Light"/>
                <a:ea typeface="Open Sans Light"/>
                <a:cs typeface="Open Sans Light"/>
              </a:rPr>
              <a:t>… but AI resources can be challenging to navigate</a:t>
            </a:r>
          </a:p>
        </p:txBody>
      </p:sp>
      <p:sp>
        <p:nvSpPr>
          <p:cNvPr id="17" name="TextBox 16">
            <a:extLst>
              <a:ext uri="{FF2B5EF4-FFF2-40B4-BE49-F238E27FC236}">
                <a16:creationId xmlns:a16="http://schemas.microsoft.com/office/drawing/2014/main" id="{4ADC13B2-1242-B9CA-8DAC-AFA248D362EA}"/>
              </a:ext>
            </a:extLst>
          </p:cNvPr>
          <p:cNvSpPr txBox="1"/>
          <p:nvPr/>
        </p:nvSpPr>
        <p:spPr>
          <a:xfrm>
            <a:off x="898458" y="4937687"/>
            <a:ext cx="1042273" cy="369332"/>
          </a:xfrm>
          <a:prstGeom prst="rect">
            <a:avLst/>
          </a:prstGeom>
          <a:noFill/>
        </p:spPr>
        <p:txBody>
          <a:bodyPr wrap="none" rtlCol="0">
            <a:spAutoFit/>
          </a:bodyPr>
          <a:lstStyle/>
          <a:p>
            <a:r>
              <a:rPr lang="en-US">
                <a:latin typeface="Open Sans" pitchFamily="2" charset="0"/>
                <a:ea typeface="Open Sans" pitchFamily="2" charset="0"/>
                <a:cs typeface="Open Sans" pitchFamily="2" charset="0"/>
              </a:rPr>
              <a:t>Security</a:t>
            </a:r>
          </a:p>
        </p:txBody>
      </p:sp>
      <p:pic>
        <p:nvPicPr>
          <p:cNvPr id="7" name="Picture 6">
            <a:extLst>
              <a:ext uri="{FF2B5EF4-FFF2-40B4-BE49-F238E27FC236}">
                <a16:creationId xmlns:a16="http://schemas.microsoft.com/office/drawing/2014/main" id="{1ACFF2EA-1DD6-0942-F95F-A5EB060E580C}"/>
              </a:ext>
              <a:ext uri="{C183D7F6-B498-43B3-948B-1728B52AA6E4}">
                <adec:decorative xmlns:adec="http://schemas.microsoft.com/office/drawing/2017/decorative" val="1"/>
              </a:ext>
            </a:extLst>
          </p:cNvPr>
          <p:cNvPicPr>
            <a:picLocks noChangeAspect="1"/>
          </p:cNvPicPr>
          <p:nvPr/>
        </p:nvPicPr>
        <p:blipFill>
          <a:blip r:embed="rId4" cstate="screen">
            <a:alphaModFix amt="60000"/>
            <a:extLst>
              <a:ext uri="{28A0092B-C50C-407E-A947-70E740481C1C}">
                <a14:useLocalDpi xmlns:a14="http://schemas.microsoft.com/office/drawing/2010/main"/>
              </a:ext>
            </a:extLst>
          </a:blip>
          <a:srcRect/>
          <a:stretch/>
        </p:blipFill>
        <p:spPr>
          <a:xfrm>
            <a:off x="3866176" y="4386520"/>
            <a:ext cx="1828800" cy="1481670"/>
          </a:xfrm>
          <a:prstGeom prst="hexagon">
            <a:avLst/>
          </a:prstGeom>
        </p:spPr>
      </p:pic>
      <p:sp>
        <p:nvSpPr>
          <p:cNvPr id="18" name="TextBox 17">
            <a:extLst>
              <a:ext uri="{FF2B5EF4-FFF2-40B4-BE49-F238E27FC236}">
                <a16:creationId xmlns:a16="http://schemas.microsoft.com/office/drawing/2014/main" id="{A7C15991-EEF8-C550-6E51-A84DD1A4CD24}"/>
              </a:ext>
            </a:extLst>
          </p:cNvPr>
          <p:cNvSpPr txBox="1"/>
          <p:nvPr/>
        </p:nvSpPr>
        <p:spPr>
          <a:xfrm>
            <a:off x="4172362" y="4814577"/>
            <a:ext cx="1264358" cy="615553"/>
          </a:xfrm>
          <a:prstGeom prst="rect">
            <a:avLst/>
          </a:prstGeom>
          <a:noFill/>
        </p:spPr>
        <p:txBody>
          <a:bodyPr wrap="square" lIns="91440" tIns="45720" rIns="91440" bIns="45720" rtlCol="0" anchor="t">
            <a:spAutoFit/>
          </a:bodyPr>
          <a:lstStyle/>
          <a:p>
            <a:pPr algn="ctr"/>
            <a:r>
              <a:rPr lang="en-US" sz="1700">
                <a:latin typeface="Open Sans" pitchFamily="2" charset="0"/>
                <a:ea typeface="Open Sans" pitchFamily="2" charset="0"/>
                <a:cs typeface="Open Sans" pitchFamily="2" charset="0"/>
              </a:rPr>
              <a:t>STEM Education</a:t>
            </a:r>
          </a:p>
        </p:txBody>
      </p:sp>
      <p:pic>
        <p:nvPicPr>
          <p:cNvPr id="8" name="Picture 7">
            <a:extLst>
              <a:ext uri="{FF2B5EF4-FFF2-40B4-BE49-F238E27FC236}">
                <a16:creationId xmlns:a16="http://schemas.microsoft.com/office/drawing/2014/main" id="{8153F378-FDBA-82A6-E839-7D0C47AAA4B7}"/>
              </a:ext>
              <a:ext uri="{C183D7F6-B498-43B3-948B-1728B52AA6E4}">
                <adec:decorative xmlns:adec="http://schemas.microsoft.com/office/drawing/2017/decorative" val="1"/>
              </a:ext>
            </a:extLst>
          </p:cNvPr>
          <p:cNvPicPr>
            <a:picLocks/>
          </p:cNvPicPr>
          <p:nvPr/>
        </p:nvPicPr>
        <p:blipFill>
          <a:blip r:embed="rId5" cstate="screen">
            <a:alphaModFix amt="60000"/>
            <a:extLst>
              <a:ext uri="{28A0092B-C50C-407E-A947-70E740481C1C}">
                <a14:useLocalDpi xmlns:a14="http://schemas.microsoft.com/office/drawing/2010/main"/>
              </a:ext>
            </a:extLst>
          </a:blip>
          <a:srcRect/>
          <a:stretch/>
        </p:blipFill>
        <p:spPr>
          <a:xfrm>
            <a:off x="2044192" y="1401587"/>
            <a:ext cx="1828800" cy="1481328"/>
          </a:xfrm>
          <a:prstGeom prst="hexagon">
            <a:avLst/>
          </a:prstGeom>
        </p:spPr>
      </p:pic>
      <p:sp>
        <p:nvSpPr>
          <p:cNvPr id="19" name="TextBox 18">
            <a:extLst>
              <a:ext uri="{FF2B5EF4-FFF2-40B4-BE49-F238E27FC236}">
                <a16:creationId xmlns:a16="http://schemas.microsoft.com/office/drawing/2014/main" id="{D1CA4F93-0990-CFA3-DD47-01FC1E9154BF}"/>
              </a:ext>
            </a:extLst>
          </p:cNvPr>
          <p:cNvSpPr txBox="1"/>
          <p:nvPr/>
        </p:nvSpPr>
        <p:spPr>
          <a:xfrm>
            <a:off x="2140050" y="1837377"/>
            <a:ext cx="1636338" cy="615553"/>
          </a:xfrm>
          <a:prstGeom prst="rect">
            <a:avLst/>
          </a:prstGeom>
          <a:noFill/>
        </p:spPr>
        <p:txBody>
          <a:bodyPr wrap="square" lIns="91440" tIns="45720" rIns="91440" bIns="45720" rtlCol="0" anchor="t">
            <a:spAutoFit/>
          </a:bodyPr>
          <a:lstStyle/>
          <a:p>
            <a:pPr algn="ctr"/>
            <a:r>
              <a:rPr lang="en-US" sz="1700">
                <a:latin typeface="Open Sans" pitchFamily="2" charset="0"/>
                <a:ea typeface="Open Sans" pitchFamily="2" charset="0"/>
                <a:cs typeface="Open Sans" pitchFamily="2" charset="0"/>
              </a:rPr>
              <a:t>Power Grid</a:t>
            </a:r>
          </a:p>
          <a:p>
            <a:pPr algn="ctr"/>
            <a:r>
              <a:rPr lang="en-US" sz="1700">
                <a:latin typeface="Open Sans" pitchFamily="2" charset="0"/>
                <a:ea typeface="Open Sans" pitchFamily="2" charset="0"/>
                <a:cs typeface="Open Sans" pitchFamily="2" charset="0"/>
              </a:rPr>
              <a:t>Infrastructure</a:t>
            </a:r>
          </a:p>
        </p:txBody>
      </p:sp>
      <p:pic>
        <p:nvPicPr>
          <p:cNvPr id="10" name="Picture 9">
            <a:extLst>
              <a:ext uri="{FF2B5EF4-FFF2-40B4-BE49-F238E27FC236}">
                <a16:creationId xmlns:a16="http://schemas.microsoft.com/office/drawing/2014/main" id="{126C7CA2-883D-C2F7-FE43-ACE8A5BED8E8}"/>
              </a:ext>
              <a:ext uri="{C183D7F6-B498-43B3-948B-1728B52AA6E4}">
                <adec:decorative xmlns:adec="http://schemas.microsoft.com/office/drawing/2017/decorative" val="1"/>
              </a:ext>
            </a:extLst>
          </p:cNvPr>
          <p:cNvPicPr>
            <a:picLocks noChangeAspect="1"/>
          </p:cNvPicPr>
          <p:nvPr/>
        </p:nvPicPr>
        <p:blipFill rotWithShape="1">
          <a:blip r:embed="rId6" cstate="screen">
            <a:alphaModFix amt="50000"/>
            <a:extLst>
              <a:ext uri="{28A0092B-C50C-407E-A947-70E740481C1C}">
                <a14:useLocalDpi xmlns:a14="http://schemas.microsoft.com/office/drawing/2010/main"/>
              </a:ext>
            </a:extLst>
          </a:blip>
          <a:srcRect/>
          <a:stretch/>
        </p:blipFill>
        <p:spPr>
          <a:xfrm>
            <a:off x="3070144" y="2892351"/>
            <a:ext cx="1828800" cy="1481670"/>
          </a:xfrm>
          <a:prstGeom prst="hexagon">
            <a:avLst/>
          </a:prstGeom>
        </p:spPr>
      </p:pic>
      <p:sp>
        <p:nvSpPr>
          <p:cNvPr id="20" name="TextBox 19">
            <a:extLst>
              <a:ext uri="{FF2B5EF4-FFF2-40B4-BE49-F238E27FC236}">
                <a16:creationId xmlns:a16="http://schemas.microsoft.com/office/drawing/2014/main" id="{6809CB3D-44C5-1E08-ED1B-EA4EDB2D012E}"/>
              </a:ext>
            </a:extLst>
          </p:cNvPr>
          <p:cNvSpPr txBox="1"/>
          <p:nvPr/>
        </p:nvSpPr>
        <p:spPr>
          <a:xfrm>
            <a:off x="3261199" y="3180306"/>
            <a:ext cx="1523141" cy="923330"/>
          </a:xfrm>
          <a:prstGeom prst="rect">
            <a:avLst/>
          </a:prstGeom>
          <a:noFill/>
        </p:spPr>
        <p:txBody>
          <a:bodyPr wrap="square" lIns="91440" tIns="45720" rIns="91440" bIns="45720" rtlCol="0" anchor="t">
            <a:spAutoFit/>
          </a:bodyPr>
          <a:lstStyle/>
          <a:p>
            <a:pPr algn="ctr"/>
            <a:r>
              <a:rPr lang="en-US">
                <a:latin typeface="Open Sans" pitchFamily="2" charset="0"/>
                <a:ea typeface="Open Sans" pitchFamily="2" charset="0"/>
                <a:cs typeface="Open Sans" pitchFamily="2" charset="0"/>
              </a:rPr>
              <a:t>Trustworthy Medical Systems</a:t>
            </a:r>
          </a:p>
        </p:txBody>
      </p:sp>
      <p:pic>
        <p:nvPicPr>
          <p:cNvPr id="13" name="Picture 12">
            <a:extLst>
              <a:ext uri="{FF2B5EF4-FFF2-40B4-BE49-F238E27FC236}">
                <a16:creationId xmlns:a16="http://schemas.microsoft.com/office/drawing/2014/main" id="{850311B0-67CF-C989-6EBF-A5F3AF86D159}"/>
              </a:ext>
              <a:ext uri="{C183D7F6-B498-43B3-948B-1728B52AA6E4}">
                <adec:decorative xmlns:adec="http://schemas.microsoft.com/office/drawing/2017/decorative" val="1"/>
              </a:ext>
            </a:extLst>
          </p:cNvPr>
          <p:cNvPicPr>
            <a:picLocks noChangeAspect="1"/>
          </p:cNvPicPr>
          <p:nvPr/>
        </p:nvPicPr>
        <p:blipFill>
          <a:blip r:embed="rId7" cstate="screen">
            <a:alphaModFix amt="40000"/>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a:ext>
            </a:extLst>
          </a:blip>
          <a:srcRect/>
          <a:stretch/>
        </p:blipFill>
        <p:spPr>
          <a:xfrm>
            <a:off x="1050633" y="2892351"/>
            <a:ext cx="1828800" cy="1481670"/>
          </a:xfrm>
          <a:prstGeom prst="hexagon">
            <a:avLst/>
          </a:prstGeom>
        </p:spPr>
      </p:pic>
      <p:sp>
        <p:nvSpPr>
          <p:cNvPr id="23" name="TextBox 22">
            <a:extLst>
              <a:ext uri="{FF2B5EF4-FFF2-40B4-BE49-F238E27FC236}">
                <a16:creationId xmlns:a16="http://schemas.microsoft.com/office/drawing/2014/main" id="{2F8576E2-E25F-7925-E269-216EF7A5593F}"/>
              </a:ext>
            </a:extLst>
          </p:cNvPr>
          <p:cNvSpPr txBox="1"/>
          <p:nvPr/>
        </p:nvSpPr>
        <p:spPr>
          <a:xfrm>
            <a:off x="1249966" y="3103362"/>
            <a:ext cx="1445920" cy="1077218"/>
          </a:xfrm>
          <a:prstGeom prst="rect">
            <a:avLst/>
          </a:prstGeom>
          <a:noFill/>
        </p:spPr>
        <p:txBody>
          <a:bodyPr wrap="square" lIns="91440" tIns="45720" rIns="91440" bIns="45720" rtlCol="0" anchor="t">
            <a:spAutoFit/>
          </a:bodyPr>
          <a:lstStyle/>
          <a:p>
            <a:pPr algn="ctr"/>
            <a:r>
              <a:rPr lang="en-US" sz="1600">
                <a:latin typeface="Open Sans" pitchFamily="2" charset="0"/>
                <a:ea typeface="Open Sans" pitchFamily="2" charset="0"/>
                <a:cs typeface="Open Sans" pitchFamily="2" charset="0"/>
              </a:rPr>
              <a:t>Atmospheric Modeling and Forecasting</a:t>
            </a:r>
          </a:p>
        </p:txBody>
      </p:sp>
      <p:pic>
        <p:nvPicPr>
          <p:cNvPr id="14" name="Picture 13">
            <a:extLst>
              <a:ext uri="{FF2B5EF4-FFF2-40B4-BE49-F238E27FC236}">
                <a16:creationId xmlns:a16="http://schemas.microsoft.com/office/drawing/2014/main" id="{61F36AAF-C90C-3FD0-F3B5-44002C90CB90}"/>
              </a:ext>
              <a:ext uri="{C183D7F6-B498-43B3-948B-1728B52AA6E4}">
                <adec:decorative xmlns:adec="http://schemas.microsoft.com/office/drawing/2017/decorative" val="1"/>
              </a:ext>
            </a:extLst>
          </p:cNvPr>
          <p:cNvPicPr>
            <a:picLocks noChangeAspect="1"/>
          </p:cNvPicPr>
          <p:nvPr/>
        </p:nvPicPr>
        <p:blipFill rotWithShape="1">
          <a:blip r:embed="rId9" cstate="print">
            <a:alphaModFix amt="60000"/>
            <a:extLst>
              <a:ext uri="{28A0092B-C50C-407E-A947-70E740481C1C}">
                <a14:useLocalDpi xmlns:a14="http://schemas.microsoft.com/office/drawing/2010/main"/>
              </a:ext>
            </a:extLst>
          </a:blip>
          <a:srcRect b="-893"/>
          <a:stretch/>
        </p:blipFill>
        <p:spPr>
          <a:xfrm>
            <a:off x="2036551" y="4386520"/>
            <a:ext cx="1828800" cy="1481670"/>
          </a:xfrm>
          <a:prstGeom prst="hexagon">
            <a:avLst/>
          </a:prstGeom>
        </p:spPr>
      </p:pic>
      <p:sp>
        <p:nvSpPr>
          <p:cNvPr id="24" name="TextBox 23">
            <a:extLst>
              <a:ext uri="{FF2B5EF4-FFF2-40B4-BE49-F238E27FC236}">
                <a16:creationId xmlns:a16="http://schemas.microsoft.com/office/drawing/2014/main" id="{E161E588-2DD1-076B-C425-8566B95616A3}"/>
              </a:ext>
            </a:extLst>
          </p:cNvPr>
          <p:cNvSpPr txBox="1"/>
          <p:nvPr/>
        </p:nvSpPr>
        <p:spPr>
          <a:xfrm>
            <a:off x="2100476" y="4814577"/>
            <a:ext cx="1740908" cy="615553"/>
          </a:xfrm>
          <a:prstGeom prst="rect">
            <a:avLst/>
          </a:prstGeom>
          <a:noFill/>
        </p:spPr>
        <p:txBody>
          <a:bodyPr wrap="square" lIns="91440" tIns="45720" rIns="91440" bIns="45720" anchor="t">
            <a:spAutoFit/>
          </a:bodyPr>
          <a:lstStyle/>
          <a:p>
            <a:pPr algn="ctr"/>
            <a:r>
              <a:rPr lang="en-US" sz="1700">
                <a:latin typeface="Open Sans" pitchFamily="2" charset="0"/>
                <a:ea typeface="Open Sans" pitchFamily="2" charset="0"/>
                <a:cs typeface="Open Sans" pitchFamily="2" charset="0"/>
              </a:rPr>
              <a:t>Neurological understanding</a:t>
            </a:r>
          </a:p>
        </p:txBody>
      </p:sp>
      <p:pic>
        <p:nvPicPr>
          <p:cNvPr id="22" name="Picture 21">
            <a:extLst>
              <a:ext uri="{FF2B5EF4-FFF2-40B4-BE49-F238E27FC236}">
                <a16:creationId xmlns:a16="http://schemas.microsoft.com/office/drawing/2014/main" id="{EB6BA61D-9BA2-4E6C-6721-C24B300F829D}"/>
              </a:ext>
              <a:ext uri="{C183D7F6-B498-43B3-948B-1728B52AA6E4}">
                <adec:decorative xmlns:adec="http://schemas.microsoft.com/office/drawing/2017/decorative" val="1"/>
              </a:ext>
            </a:extLst>
          </p:cNvPr>
          <p:cNvPicPr>
            <a:picLocks/>
          </p:cNvPicPr>
          <p:nvPr/>
        </p:nvPicPr>
        <p:blipFill>
          <a:blip r:embed="rId10">
            <a:alphaModFix amt="60000"/>
            <a:extLst>
              <a:ext uri="{28A0092B-C50C-407E-A947-70E740481C1C}">
                <a14:useLocalDpi xmlns:a14="http://schemas.microsoft.com/office/drawing/2010/main" val="0"/>
              </a:ext>
            </a:extLst>
          </a:blip>
          <a:srcRect l="25245" t="6859" r="38576" b="11062"/>
          <a:stretch/>
        </p:blipFill>
        <p:spPr>
          <a:xfrm>
            <a:off x="3885457" y="1401587"/>
            <a:ext cx="1828800" cy="1481328"/>
          </a:xfrm>
          <a:custGeom>
            <a:avLst/>
            <a:gdLst>
              <a:gd name="connsiteX0" fmla="*/ 367905 w 1597797"/>
              <a:gd name="connsiteY0" fmla="*/ 0 h 1377411"/>
              <a:gd name="connsiteX1" fmla="*/ 1229895 w 1597797"/>
              <a:gd name="connsiteY1" fmla="*/ 0 h 1377411"/>
              <a:gd name="connsiteX2" fmla="*/ 1261835 w 1597797"/>
              <a:gd name="connsiteY2" fmla="*/ 16781 h 1377411"/>
              <a:gd name="connsiteX3" fmla="*/ 1597797 w 1597797"/>
              <a:gd name="connsiteY3" fmla="*/ 688706 h 1377411"/>
              <a:gd name="connsiteX4" fmla="*/ 1253444 w 1597797"/>
              <a:gd name="connsiteY4" fmla="*/ 1377411 h 1377411"/>
              <a:gd name="connsiteX5" fmla="*/ 344353 w 1597797"/>
              <a:gd name="connsiteY5" fmla="*/ 1377411 h 1377411"/>
              <a:gd name="connsiteX6" fmla="*/ 0 w 1597797"/>
              <a:gd name="connsiteY6" fmla="*/ 688706 h 1377411"/>
              <a:gd name="connsiteX7" fmla="*/ 335962 w 1597797"/>
              <a:gd name="connsiteY7" fmla="*/ 16783 h 137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7797" h="1377411">
                <a:moveTo>
                  <a:pt x="367905" y="0"/>
                </a:moveTo>
                <a:lnTo>
                  <a:pt x="1229895" y="0"/>
                </a:lnTo>
                <a:lnTo>
                  <a:pt x="1261835" y="16781"/>
                </a:lnTo>
                <a:lnTo>
                  <a:pt x="1597797" y="688706"/>
                </a:lnTo>
                <a:lnTo>
                  <a:pt x="1253444" y="1377411"/>
                </a:lnTo>
                <a:lnTo>
                  <a:pt x="344353" y="1377411"/>
                </a:lnTo>
                <a:lnTo>
                  <a:pt x="0" y="688706"/>
                </a:lnTo>
                <a:lnTo>
                  <a:pt x="335962" y="16783"/>
                </a:lnTo>
                <a:close/>
              </a:path>
            </a:pathLst>
          </a:custGeom>
        </p:spPr>
      </p:pic>
      <p:sp>
        <p:nvSpPr>
          <p:cNvPr id="28" name="TextBox 27">
            <a:extLst>
              <a:ext uri="{FF2B5EF4-FFF2-40B4-BE49-F238E27FC236}">
                <a16:creationId xmlns:a16="http://schemas.microsoft.com/office/drawing/2014/main" id="{D62C9035-C799-0050-222F-2CA1EE2C7D23}"/>
              </a:ext>
            </a:extLst>
          </p:cNvPr>
          <p:cNvSpPr txBox="1"/>
          <p:nvPr/>
        </p:nvSpPr>
        <p:spPr>
          <a:xfrm>
            <a:off x="4221624" y="1821988"/>
            <a:ext cx="1134269" cy="646331"/>
          </a:xfrm>
          <a:prstGeom prst="rect">
            <a:avLst/>
          </a:prstGeom>
          <a:noFill/>
        </p:spPr>
        <p:txBody>
          <a:bodyPr wrap="square" rtlCol="0">
            <a:spAutoFit/>
          </a:bodyPr>
          <a:lstStyle/>
          <a:p>
            <a:pPr algn="ctr"/>
            <a:r>
              <a:rPr lang="en-US">
                <a:latin typeface="Open Sans" pitchFamily="2" charset="0"/>
                <a:ea typeface="Open Sans" pitchFamily="2" charset="0"/>
                <a:cs typeface="Open Sans" pitchFamily="2" charset="0"/>
              </a:rPr>
              <a:t>Extreme Weather</a:t>
            </a:r>
          </a:p>
        </p:txBody>
      </p:sp>
      <p:pic>
        <p:nvPicPr>
          <p:cNvPr id="16" name="Picture 15">
            <a:extLst>
              <a:ext uri="{FF2B5EF4-FFF2-40B4-BE49-F238E27FC236}">
                <a16:creationId xmlns:a16="http://schemas.microsoft.com/office/drawing/2014/main" id="{5818822C-972B-E773-40D9-32DF0CA7C08A}"/>
              </a:ext>
              <a:ext uri="{C183D7F6-B498-43B3-948B-1728B52AA6E4}">
                <adec:decorative xmlns:adec="http://schemas.microsoft.com/office/drawing/2017/decorative" val="1"/>
              </a:ext>
            </a:extLst>
          </p:cNvPr>
          <p:cNvPicPr>
            <a:picLocks/>
          </p:cNvPicPr>
          <p:nvPr/>
        </p:nvPicPr>
        <p:blipFill rotWithShape="1">
          <a:blip r:embed="rId11" cstate="screen">
            <a:alphaModFix amt="50000"/>
            <a:extLst>
              <a:ext uri="{28A0092B-C50C-407E-A947-70E740481C1C}">
                <a14:useLocalDpi xmlns:a14="http://schemas.microsoft.com/office/drawing/2010/main"/>
              </a:ext>
            </a:extLst>
          </a:blip>
          <a:srcRect l="4239" t="6249" r="3245" b="9826"/>
          <a:stretch/>
        </p:blipFill>
        <p:spPr>
          <a:xfrm>
            <a:off x="202926" y="1401587"/>
            <a:ext cx="1828800" cy="1481328"/>
          </a:xfrm>
          <a:custGeom>
            <a:avLst/>
            <a:gdLst>
              <a:gd name="connsiteX0" fmla="*/ 379473 w 1594027"/>
              <a:gd name="connsiteY0" fmla="*/ 0 h 1374161"/>
              <a:gd name="connsiteX1" fmla="*/ 1197437 w 1594027"/>
              <a:gd name="connsiteY1" fmla="*/ 0 h 1374161"/>
              <a:gd name="connsiteX2" fmla="*/ 1268924 w 1594027"/>
              <a:gd name="connsiteY2" fmla="*/ 36875 h 1374161"/>
              <a:gd name="connsiteX3" fmla="*/ 1594027 w 1594027"/>
              <a:gd name="connsiteY3" fmla="*/ 687081 h 1374161"/>
              <a:gd name="connsiteX4" fmla="*/ 1250487 w 1594027"/>
              <a:gd name="connsiteY4" fmla="*/ 1374161 h 1374161"/>
              <a:gd name="connsiteX5" fmla="*/ 343540 w 1594027"/>
              <a:gd name="connsiteY5" fmla="*/ 1374161 h 1374161"/>
              <a:gd name="connsiteX6" fmla="*/ 0 w 1594027"/>
              <a:gd name="connsiteY6" fmla="*/ 687081 h 1374161"/>
              <a:gd name="connsiteX7" fmla="*/ 331052 w 1594027"/>
              <a:gd name="connsiteY7" fmla="*/ 24977 h 1374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4027" h="1374161">
                <a:moveTo>
                  <a:pt x="379473" y="0"/>
                </a:moveTo>
                <a:lnTo>
                  <a:pt x="1197437" y="0"/>
                </a:lnTo>
                <a:lnTo>
                  <a:pt x="1268924" y="36875"/>
                </a:lnTo>
                <a:lnTo>
                  <a:pt x="1594027" y="687081"/>
                </a:lnTo>
                <a:lnTo>
                  <a:pt x="1250487" y="1374161"/>
                </a:lnTo>
                <a:lnTo>
                  <a:pt x="343540" y="1374161"/>
                </a:lnTo>
                <a:lnTo>
                  <a:pt x="0" y="687081"/>
                </a:lnTo>
                <a:lnTo>
                  <a:pt x="331052" y="24977"/>
                </a:lnTo>
                <a:close/>
              </a:path>
            </a:pathLst>
          </a:custGeom>
        </p:spPr>
      </p:pic>
      <p:sp>
        <p:nvSpPr>
          <p:cNvPr id="26" name="TextBox 25">
            <a:extLst>
              <a:ext uri="{FF2B5EF4-FFF2-40B4-BE49-F238E27FC236}">
                <a16:creationId xmlns:a16="http://schemas.microsoft.com/office/drawing/2014/main" id="{48AFEC41-92D1-9B6D-825F-AB748C988C46}"/>
              </a:ext>
            </a:extLst>
          </p:cNvPr>
          <p:cNvSpPr txBox="1"/>
          <p:nvPr/>
        </p:nvSpPr>
        <p:spPr>
          <a:xfrm>
            <a:off x="392435" y="1821988"/>
            <a:ext cx="1364477" cy="646331"/>
          </a:xfrm>
          <a:prstGeom prst="rect">
            <a:avLst/>
          </a:prstGeom>
          <a:noFill/>
        </p:spPr>
        <p:txBody>
          <a:bodyPr wrap="none" rtlCol="0">
            <a:spAutoFit/>
          </a:bodyPr>
          <a:lstStyle/>
          <a:p>
            <a:pPr algn="ctr"/>
            <a:r>
              <a:rPr lang="en-US">
                <a:ln w="3175">
                  <a:noFill/>
                </a:ln>
                <a:latin typeface="Open Sans" pitchFamily="2" charset="0"/>
                <a:ea typeface="Open Sans" pitchFamily="2" charset="0"/>
                <a:cs typeface="Open Sans" pitchFamily="2" charset="0"/>
              </a:rPr>
              <a:t>Precision</a:t>
            </a:r>
          </a:p>
          <a:p>
            <a:pPr algn="ctr"/>
            <a:r>
              <a:rPr lang="en-US">
                <a:ln w="3175">
                  <a:noFill/>
                </a:ln>
                <a:latin typeface="Open Sans" pitchFamily="2" charset="0"/>
                <a:ea typeface="Open Sans" pitchFamily="2" charset="0"/>
                <a:cs typeface="Open Sans" pitchFamily="2" charset="0"/>
              </a:rPr>
              <a:t>Agriculture</a:t>
            </a:r>
          </a:p>
        </p:txBody>
      </p:sp>
      <p:grpSp>
        <p:nvGrpSpPr>
          <p:cNvPr id="1069" name="Group 1068">
            <a:extLst>
              <a:ext uri="{FF2B5EF4-FFF2-40B4-BE49-F238E27FC236}">
                <a16:creationId xmlns:a16="http://schemas.microsoft.com/office/drawing/2014/main" id="{66F31110-8CB8-139C-635D-35FF8B02FB59}"/>
              </a:ext>
              <a:ext uri="{C183D7F6-B498-43B3-948B-1728B52AA6E4}">
                <adec:decorative xmlns:adec="http://schemas.microsoft.com/office/drawing/2017/decorative" val="1"/>
              </a:ext>
            </a:extLst>
          </p:cNvPr>
          <p:cNvGrpSpPr/>
          <p:nvPr/>
        </p:nvGrpSpPr>
        <p:grpSpPr>
          <a:xfrm>
            <a:off x="6317466" y="1064031"/>
            <a:ext cx="5403228" cy="4631339"/>
            <a:chOff x="6368020" y="1277974"/>
            <a:chExt cx="5403228" cy="4631339"/>
          </a:xfrm>
        </p:grpSpPr>
        <p:pic>
          <p:nvPicPr>
            <p:cNvPr id="1026" name="Picture 2" descr="Image of selected geography">
              <a:extLst>
                <a:ext uri="{FF2B5EF4-FFF2-40B4-BE49-F238E27FC236}">
                  <a16:creationId xmlns:a16="http://schemas.microsoft.com/office/drawing/2014/main" id="{B606BBE2-1703-9BC6-AEF3-3402B0FA6B1B}"/>
                </a:ext>
              </a:extLst>
            </p:cNvPr>
            <p:cNvPicPr>
              <a:picLocks noChangeAspect="1" noChangeArrowheads="1"/>
            </p:cNvPicPr>
            <p:nvPr/>
          </p:nvPicPr>
          <p:blipFill>
            <a:blip r:embed="rId12">
              <a:alphaModFix amt="56000"/>
              <a:extLst>
                <a:ext uri="{BEBA8EAE-BF5A-486C-A8C5-ECC9F3942E4B}">
                  <a14:imgProps xmlns:a14="http://schemas.microsoft.com/office/drawing/2010/main">
                    <a14:imgLayer r:embed="rId1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6368020" y="1277974"/>
              <a:ext cx="5403228" cy="4631339"/>
            </a:xfrm>
            <a:prstGeom prst="rect">
              <a:avLst/>
            </a:prstGeom>
            <a:noFill/>
            <a:extLst>
              <a:ext uri="{909E8E84-426E-40DD-AFC4-6F175D3DCCD1}">
                <a14:hiddenFill xmlns:a14="http://schemas.microsoft.com/office/drawing/2010/main">
                  <a:solidFill>
                    <a:srgbClr val="FFFFFF"/>
                  </a:solidFill>
                </a14:hiddenFill>
              </a:ext>
            </a:extLst>
          </p:spPr>
        </p:pic>
        <p:grpSp>
          <p:nvGrpSpPr>
            <p:cNvPr id="1025" name="Group 1024">
              <a:extLst>
                <a:ext uri="{FF2B5EF4-FFF2-40B4-BE49-F238E27FC236}">
                  <a16:creationId xmlns:a16="http://schemas.microsoft.com/office/drawing/2014/main" id="{E74B36EE-FCE7-050C-0AAF-AF2B72602CC6}"/>
                </a:ext>
              </a:extLst>
            </p:cNvPr>
            <p:cNvGrpSpPr/>
            <p:nvPr/>
          </p:nvGrpSpPr>
          <p:grpSpPr>
            <a:xfrm>
              <a:off x="8021034" y="2500366"/>
              <a:ext cx="659155" cy="852911"/>
              <a:chOff x="8952282" y="1418718"/>
              <a:chExt cx="659155" cy="852911"/>
            </a:xfrm>
          </p:grpSpPr>
          <p:pic>
            <p:nvPicPr>
              <p:cNvPr id="40" name="Picture 39">
                <a:extLst>
                  <a:ext uri="{FF2B5EF4-FFF2-40B4-BE49-F238E27FC236}">
                    <a16:creationId xmlns:a16="http://schemas.microsoft.com/office/drawing/2014/main" id="{C48C7899-4C26-0D82-2CB3-14DD7D013159}"/>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952282" y="1418718"/>
                <a:ext cx="659155" cy="659155"/>
              </a:xfrm>
              <a:prstGeom prst="rect">
                <a:avLst/>
              </a:prstGeom>
            </p:spPr>
          </p:pic>
          <p:sp>
            <p:nvSpPr>
              <p:cNvPr id="45" name="TextBox 44">
                <a:extLst>
                  <a:ext uri="{FF2B5EF4-FFF2-40B4-BE49-F238E27FC236}">
                    <a16:creationId xmlns:a16="http://schemas.microsoft.com/office/drawing/2014/main" id="{27FFF462-C670-C863-79E9-A64EFB9C0595}"/>
                  </a:ext>
                </a:extLst>
              </p:cNvPr>
              <p:cNvSpPr txBox="1"/>
              <p:nvPr/>
            </p:nvSpPr>
            <p:spPr>
              <a:xfrm>
                <a:off x="9022616" y="1963852"/>
                <a:ext cx="525465" cy="307777"/>
              </a:xfrm>
              <a:prstGeom prst="rect">
                <a:avLst/>
              </a:prstGeom>
              <a:noFill/>
            </p:spPr>
            <p:txBody>
              <a:bodyPr wrap="none" rtlCol="0">
                <a:spAutoFit/>
              </a:bodyPr>
              <a:lstStyle/>
              <a:p>
                <a:r>
                  <a:rPr lang="en-US" sz="1400"/>
                  <a:t>Data</a:t>
                </a:r>
              </a:p>
            </p:txBody>
          </p:sp>
        </p:grpSp>
        <p:grpSp>
          <p:nvGrpSpPr>
            <p:cNvPr id="1024" name="Group 1023">
              <a:extLst>
                <a:ext uri="{FF2B5EF4-FFF2-40B4-BE49-F238E27FC236}">
                  <a16:creationId xmlns:a16="http://schemas.microsoft.com/office/drawing/2014/main" id="{066CA486-C67B-68A5-58B4-3490DAE3A316}"/>
                </a:ext>
              </a:extLst>
            </p:cNvPr>
            <p:cNvGrpSpPr/>
            <p:nvPr/>
          </p:nvGrpSpPr>
          <p:grpSpPr>
            <a:xfrm>
              <a:off x="8836926" y="2540805"/>
              <a:ext cx="660736" cy="816818"/>
              <a:chOff x="9770407" y="1442450"/>
              <a:chExt cx="660736" cy="816818"/>
            </a:xfrm>
          </p:grpSpPr>
          <p:pic>
            <p:nvPicPr>
              <p:cNvPr id="60" name="Picture 59">
                <a:extLst>
                  <a:ext uri="{FF2B5EF4-FFF2-40B4-BE49-F238E27FC236}">
                    <a16:creationId xmlns:a16="http://schemas.microsoft.com/office/drawing/2014/main" id="{162EBFB4-B33F-D959-EC97-27CDFEA504B2}"/>
                  </a:ext>
                </a:extLst>
              </p:cNvPr>
              <p:cNvPicPr>
                <a:picLocks noChangeAspect="1"/>
              </p:cNvPicPr>
              <p:nvPr/>
            </p:nvPicPr>
            <p:blipFill>
              <a:blip r:embed="rId15">
                <a:clrChange>
                  <a:clrFrom>
                    <a:srgbClr val="FFFFFF"/>
                  </a:clrFrom>
                  <a:clrTo>
                    <a:srgbClr val="FFFFFF">
                      <a:alpha val="0"/>
                    </a:srgbClr>
                  </a:clrTo>
                </a:clrChange>
                <a:duotone>
                  <a:prstClr val="black"/>
                  <a:schemeClr val="tx1">
                    <a:lumMod val="65000"/>
                    <a:lumOff val="35000"/>
                    <a:tint val="45000"/>
                    <a:satMod val="400000"/>
                  </a:schemeClr>
                </a:duotone>
              </a:blip>
              <a:srcRect l="5055" t="9435" r="3631" b="5138"/>
              <a:stretch/>
            </p:blipFill>
            <p:spPr>
              <a:xfrm>
                <a:off x="9770407" y="1442450"/>
                <a:ext cx="659155" cy="579547"/>
              </a:xfrm>
              <a:prstGeom prst="rect">
                <a:avLst/>
              </a:prstGeom>
            </p:spPr>
          </p:pic>
          <p:sp>
            <p:nvSpPr>
              <p:cNvPr id="63" name="TextBox 62">
                <a:extLst>
                  <a:ext uri="{FF2B5EF4-FFF2-40B4-BE49-F238E27FC236}">
                    <a16:creationId xmlns:a16="http://schemas.microsoft.com/office/drawing/2014/main" id="{0ADBA90A-D0CD-3B4D-D7E7-AC15C83C8E72}"/>
                  </a:ext>
                </a:extLst>
              </p:cNvPr>
              <p:cNvSpPr txBox="1"/>
              <p:nvPr/>
            </p:nvSpPr>
            <p:spPr>
              <a:xfrm>
                <a:off x="9771988" y="1951491"/>
                <a:ext cx="659155" cy="307777"/>
              </a:xfrm>
              <a:prstGeom prst="rect">
                <a:avLst/>
              </a:prstGeom>
              <a:noFill/>
            </p:spPr>
            <p:txBody>
              <a:bodyPr wrap="none" rtlCol="0">
                <a:spAutoFit/>
              </a:bodyPr>
              <a:lstStyle/>
              <a:p>
                <a:r>
                  <a:rPr lang="en-US" sz="1400"/>
                  <a:t>Model</a:t>
                </a:r>
              </a:p>
            </p:txBody>
          </p:sp>
        </p:grpSp>
        <p:grpSp>
          <p:nvGrpSpPr>
            <p:cNvPr id="1032" name="Group 1031">
              <a:extLst>
                <a:ext uri="{FF2B5EF4-FFF2-40B4-BE49-F238E27FC236}">
                  <a16:creationId xmlns:a16="http://schemas.microsoft.com/office/drawing/2014/main" id="{4102AD81-741D-ADF5-09D1-76835EAD5045}"/>
                </a:ext>
              </a:extLst>
            </p:cNvPr>
            <p:cNvGrpSpPr/>
            <p:nvPr/>
          </p:nvGrpSpPr>
          <p:grpSpPr>
            <a:xfrm>
              <a:off x="6953158" y="2294565"/>
              <a:ext cx="885622" cy="866818"/>
              <a:chOff x="6380842" y="2483572"/>
              <a:chExt cx="885622" cy="866818"/>
            </a:xfrm>
          </p:grpSpPr>
          <p:pic>
            <p:nvPicPr>
              <p:cNvPr id="1029" name="Graphic 1028" descr="Server with solid fill">
                <a:extLst>
                  <a:ext uri="{FF2B5EF4-FFF2-40B4-BE49-F238E27FC236}">
                    <a16:creationId xmlns:a16="http://schemas.microsoft.com/office/drawing/2014/main" id="{4A79ECEB-2511-40F5-9DFA-875519AF34FC}"/>
                  </a:ext>
                </a:extLst>
              </p:cNvPr>
              <p:cNvPicPr>
                <a:picLocks noChangeAspect="1"/>
              </p:cNvPicPr>
              <p:nvPr/>
            </p:nvPicPr>
            <p:blipFill>
              <a:blip r:embed="rId16">
                <a:extLst>
                  <a:ext uri="{96DAC541-7B7A-43D3-8B79-37D633B846F1}">
                    <asvg:svgBlip xmlns:asvg="http://schemas.microsoft.com/office/drawing/2016/SVG/main" r:embed="rId17"/>
                  </a:ext>
                </a:extLst>
              </a:blip>
              <a:srcRect b="30417"/>
              <a:stretch/>
            </p:blipFill>
            <p:spPr>
              <a:xfrm>
                <a:off x="6397363" y="2483572"/>
                <a:ext cx="869101" cy="604741"/>
              </a:xfrm>
              <a:prstGeom prst="rect">
                <a:avLst/>
              </a:prstGeom>
            </p:spPr>
          </p:pic>
          <p:sp>
            <p:nvSpPr>
              <p:cNvPr id="1031" name="TextBox 1030">
                <a:extLst>
                  <a:ext uri="{FF2B5EF4-FFF2-40B4-BE49-F238E27FC236}">
                    <a16:creationId xmlns:a16="http://schemas.microsoft.com/office/drawing/2014/main" id="{93248A43-D0B1-8D38-47FF-E7951827C236}"/>
                  </a:ext>
                </a:extLst>
              </p:cNvPr>
              <p:cNvSpPr txBox="1"/>
              <p:nvPr/>
            </p:nvSpPr>
            <p:spPr>
              <a:xfrm>
                <a:off x="6380842" y="3042613"/>
                <a:ext cx="856004" cy="307777"/>
              </a:xfrm>
              <a:prstGeom prst="rect">
                <a:avLst/>
              </a:prstGeom>
              <a:noFill/>
            </p:spPr>
            <p:txBody>
              <a:bodyPr wrap="none" rtlCol="0">
                <a:spAutoFit/>
              </a:bodyPr>
              <a:lstStyle/>
              <a:p>
                <a:pPr algn="ctr"/>
                <a:r>
                  <a:rPr lang="en-US" sz="1400"/>
                  <a:t>Compute</a:t>
                </a:r>
              </a:p>
            </p:txBody>
          </p:sp>
        </p:grpSp>
        <p:grpSp>
          <p:nvGrpSpPr>
            <p:cNvPr id="1033" name="Group 1032">
              <a:extLst>
                <a:ext uri="{FF2B5EF4-FFF2-40B4-BE49-F238E27FC236}">
                  <a16:creationId xmlns:a16="http://schemas.microsoft.com/office/drawing/2014/main" id="{8DBCF6EF-3FA6-3517-50F5-D620FB495D4D}"/>
                </a:ext>
              </a:extLst>
            </p:cNvPr>
            <p:cNvGrpSpPr/>
            <p:nvPr/>
          </p:nvGrpSpPr>
          <p:grpSpPr>
            <a:xfrm>
              <a:off x="7645080" y="3483789"/>
              <a:ext cx="885622" cy="866818"/>
              <a:chOff x="6380842" y="2483572"/>
              <a:chExt cx="885622" cy="866818"/>
            </a:xfrm>
          </p:grpSpPr>
          <p:pic>
            <p:nvPicPr>
              <p:cNvPr id="1034" name="Graphic 1033" descr="Server with solid fill">
                <a:extLst>
                  <a:ext uri="{FF2B5EF4-FFF2-40B4-BE49-F238E27FC236}">
                    <a16:creationId xmlns:a16="http://schemas.microsoft.com/office/drawing/2014/main" id="{CA2E8716-94FF-022D-AC4A-04EACD86F1A5}"/>
                  </a:ext>
                </a:extLst>
              </p:cNvPr>
              <p:cNvPicPr>
                <a:picLocks noChangeAspect="1"/>
              </p:cNvPicPr>
              <p:nvPr/>
            </p:nvPicPr>
            <p:blipFill>
              <a:blip r:embed="rId16">
                <a:extLst>
                  <a:ext uri="{96DAC541-7B7A-43D3-8B79-37D633B846F1}">
                    <asvg:svgBlip xmlns:asvg="http://schemas.microsoft.com/office/drawing/2016/SVG/main" r:embed="rId17"/>
                  </a:ext>
                </a:extLst>
              </a:blip>
              <a:srcRect b="30417"/>
              <a:stretch/>
            </p:blipFill>
            <p:spPr>
              <a:xfrm>
                <a:off x="6397363" y="2483572"/>
                <a:ext cx="869101" cy="604741"/>
              </a:xfrm>
              <a:prstGeom prst="rect">
                <a:avLst/>
              </a:prstGeom>
            </p:spPr>
          </p:pic>
          <p:sp>
            <p:nvSpPr>
              <p:cNvPr id="1035" name="TextBox 1034">
                <a:extLst>
                  <a:ext uri="{FF2B5EF4-FFF2-40B4-BE49-F238E27FC236}">
                    <a16:creationId xmlns:a16="http://schemas.microsoft.com/office/drawing/2014/main" id="{1D0EA6E5-6394-9FDC-B89D-9C2BD50D682B}"/>
                  </a:ext>
                </a:extLst>
              </p:cNvPr>
              <p:cNvSpPr txBox="1"/>
              <p:nvPr/>
            </p:nvSpPr>
            <p:spPr>
              <a:xfrm>
                <a:off x="6380842" y="3042613"/>
                <a:ext cx="856004" cy="307777"/>
              </a:xfrm>
              <a:prstGeom prst="rect">
                <a:avLst/>
              </a:prstGeom>
              <a:noFill/>
            </p:spPr>
            <p:txBody>
              <a:bodyPr wrap="none" rtlCol="0">
                <a:spAutoFit/>
              </a:bodyPr>
              <a:lstStyle/>
              <a:p>
                <a:pPr algn="ctr"/>
                <a:r>
                  <a:rPr lang="en-US" sz="1400"/>
                  <a:t>Compute</a:t>
                </a:r>
              </a:p>
            </p:txBody>
          </p:sp>
        </p:grpSp>
        <p:grpSp>
          <p:nvGrpSpPr>
            <p:cNvPr id="1036" name="Group 1035">
              <a:extLst>
                <a:ext uri="{FF2B5EF4-FFF2-40B4-BE49-F238E27FC236}">
                  <a16:creationId xmlns:a16="http://schemas.microsoft.com/office/drawing/2014/main" id="{B36CC2AF-5379-50C4-CCBF-B360EC021DB8}"/>
                </a:ext>
              </a:extLst>
            </p:cNvPr>
            <p:cNvGrpSpPr/>
            <p:nvPr/>
          </p:nvGrpSpPr>
          <p:grpSpPr>
            <a:xfrm>
              <a:off x="8431254" y="4478201"/>
              <a:ext cx="885622" cy="866818"/>
              <a:chOff x="6380842" y="2483572"/>
              <a:chExt cx="885622" cy="866818"/>
            </a:xfrm>
          </p:grpSpPr>
          <p:pic>
            <p:nvPicPr>
              <p:cNvPr id="1037" name="Graphic 1036" descr="Server with solid fill">
                <a:extLst>
                  <a:ext uri="{FF2B5EF4-FFF2-40B4-BE49-F238E27FC236}">
                    <a16:creationId xmlns:a16="http://schemas.microsoft.com/office/drawing/2014/main" id="{BE933F34-689C-DEBB-CA64-8E50DF9E00FB}"/>
                  </a:ext>
                </a:extLst>
              </p:cNvPr>
              <p:cNvPicPr>
                <a:picLocks noChangeAspect="1"/>
              </p:cNvPicPr>
              <p:nvPr/>
            </p:nvPicPr>
            <p:blipFill>
              <a:blip r:embed="rId16">
                <a:extLst>
                  <a:ext uri="{96DAC541-7B7A-43D3-8B79-37D633B846F1}">
                    <asvg:svgBlip xmlns:asvg="http://schemas.microsoft.com/office/drawing/2016/SVG/main" r:embed="rId17"/>
                  </a:ext>
                </a:extLst>
              </a:blip>
              <a:srcRect b="30417"/>
              <a:stretch/>
            </p:blipFill>
            <p:spPr>
              <a:xfrm>
                <a:off x="6397363" y="2483572"/>
                <a:ext cx="869101" cy="604741"/>
              </a:xfrm>
              <a:prstGeom prst="rect">
                <a:avLst/>
              </a:prstGeom>
            </p:spPr>
          </p:pic>
          <p:sp>
            <p:nvSpPr>
              <p:cNvPr id="1038" name="TextBox 1037">
                <a:extLst>
                  <a:ext uri="{FF2B5EF4-FFF2-40B4-BE49-F238E27FC236}">
                    <a16:creationId xmlns:a16="http://schemas.microsoft.com/office/drawing/2014/main" id="{1CB58A2E-E251-0AFC-1DE3-10BB66AFE5F0}"/>
                  </a:ext>
                </a:extLst>
              </p:cNvPr>
              <p:cNvSpPr txBox="1"/>
              <p:nvPr/>
            </p:nvSpPr>
            <p:spPr>
              <a:xfrm>
                <a:off x="6380842" y="3042613"/>
                <a:ext cx="856004" cy="307777"/>
              </a:xfrm>
              <a:prstGeom prst="rect">
                <a:avLst/>
              </a:prstGeom>
              <a:noFill/>
            </p:spPr>
            <p:txBody>
              <a:bodyPr wrap="none" rtlCol="0">
                <a:spAutoFit/>
              </a:bodyPr>
              <a:lstStyle/>
              <a:p>
                <a:pPr algn="ctr"/>
                <a:r>
                  <a:rPr lang="en-US" sz="1400"/>
                  <a:t>Compute</a:t>
                </a:r>
              </a:p>
            </p:txBody>
          </p:sp>
        </p:grpSp>
        <p:grpSp>
          <p:nvGrpSpPr>
            <p:cNvPr id="1039" name="Group 1038">
              <a:extLst>
                <a:ext uri="{FF2B5EF4-FFF2-40B4-BE49-F238E27FC236}">
                  <a16:creationId xmlns:a16="http://schemas.microsoft.com/office/drawing/2014/main" id="{0553DE81-942C-1EF9-9863-4490F6DB787F}"/>
                </a:ext>
              </a:extLst>
            </p:cNvPr>
            <p:cNvGrpSpPr/>
            <p:nvPr/>
          </p:nvGrpSpPr>
          <p:grpSpPr>
            <a:xfrm>
              <a:off x="10181760" y="3933222"/>
              <a:ext cx="885622" cy="866818"/>
              <a:chOff x="6380842" y="2483572"/>
              <a:chExt cx="885622" cy="866818"/>
            </a:xfrm>
          </p:grpSpPr>
          <p:pic>
            <p:nvPicPr>
              <p:cNvPr id="1040" name="Graphic 1039" descr="Server with solid fill">
                <a:extLst>
                  <a:ext uri="{FF2B5EF4-FFF2-40B4-BE49-F238E27FC236}">
                    <a16:creationId xmlns:a16="http://schemas.microsoft.com/office/drawing/2014/main" id="{3716065F-3E1F-463F-DC84-9C2A811D55FE}"/>
                  </a:ext>
                </a:extLst>
              </p:cNvPr>
              <p:cNvPicPr>
                <a:picLocks noChangeAspect="1"/>
              </p:cNvPicPr>
              <p:nvPr/>
            </p:nvPicPr>
            <p:blipFill>
              <a:blip r:embed="rId16">
                <a:extLst>
                  <a:ext uri="{96DAC541-7B7A-43D3-8B79-37D633B846F1}">
                    <asvg:svgBlip xmlns:asvg="http://schemas.microsoft.com/office/drawing/2016/SVG/main" r:embed="rId17"/>
                  </a:ext>
                </a:extLst>
              </a:blip>
              <a:srcRect b="30417"/>
              <a:stretch/>
            </p:blipFill>
            <p:spPr>
              <a:xfrm>
                <a:off x="6397363" y="2483572"/>
                <a:ext cx="869101" cy="604741"/>
              </a:xfrm>
              <a:prstGeom prst="rect">
                <a:avLst/>
              </a:prstGeom>
            </p:spPr>
          </p:pic>
          <p:sp>
            <p:nvSpPr>
              <p:cNvPr id="1041" name="TextBox 1040">
                <a:extLst>
                  <a:ext uri="{FF2B5EF4-FFF2-40B4-BE49-F238E27FC236}">
                    <a16:creationId xmlns:a16="http://schemas.microsoft.com/office/drawing/2014/main" id="{EB8E1719-6D00-02DD-008B-CD0846C116D9}"/>
                  </a:ext>
                </a:extLst>
              </p:cNvPr>
              <p:cNvSpPr txBox="1"/>
              <p:nvPr/>
            </p:nvSpPr>
            <p:spPr>
              <a:xfrm>
                <a:off x="6380842" y="3042613"/>
                <a:ext cx="856004" cy="307777"/>
              </a:xfrm>
              <a:prstGeom prst="rect">
                <a:avLst/>
              </a:prstGeom>
              <a:noFill/>
            </p:spPr>
            <p:txBody>
              <a:bodyPr wrap="none" rtlCol="0">
                <a:spAutoFit/>
              </a:bodyPr>
              <a:lstStyle/>
              <a:p>
                <a:pPr algn="ctr"/>
                <a:r>
                  <a:rPr lang="en-US" sz="1400"/>
                  <a:t>Compute</a:t>
                </a:r>
              </a:p>
            </p:txBody>
          </p:sp>
        </p:grpSp>
        <p:grpSp>
          <p:nvGrpSpPr>
            <p:cNvPr id="1042" name="Group 1041">
              <a:extLst>
                <a:ext uri="{FF2B5EF4-FFF2-40B4-BE49-F238E27FC236}">
                  <a16:creationId xmlns:a16="http://schemas.microsoft.com/office/drawing/2014/main" id="{7575C98B-571E-4548-7036-1F62F52FE1CD}"/>
                </a:ext>
              </a:extLst>
            </p:cNvPr>
            <p:cNvGrpSpPr/>
            <p:nvPr/>
          </p:nvGrpSpPr>
          <p:grpSpPr>
            <a:xfrm>
              <a:off x="10610186" y="2786824"/>
              <a:ext cx="885622" cy="866818"/>
              <a:chOff x="6380842" y="2483572"/>
              <a:chExt cx="885622" cy="866818"/>
            </a:xfrm>
          </p:grpSpPr>
          <p:pic>
            <p:nvPicPr>
              <p:cNvPr id="1043" name="Graphic 1042" descr="Server with solid fill">
                <a:extLst>
                  <a:ext uri="{FF2B5EF4-FFF2-40B4-BE49-F238E27FC236}">
                    <a16:creationId xmlns:a16="http://schemas.microsoft.com/office/drawing/2014/main" id="{1D26BA93-27F3-4D04-6125-9FACA9C00C5A}"/>
                  </a:ext>
                </a:extLst>
              </p:cNvPr>
              <p:cNvPicPr>
                <a:picLocks noChangeAspect="1"/>
              </p:cNvPicPr>
              <p:nvPr/>
            </p:nvPicPr>
            <p:blipFill>
              <a:blip r:embed="rId16">
                <a:extLst>
                  <a:ext uri="{96DAC541-7B7A-43D3-8B79-37D633B846F1}">
                    <asvg:svgBlip xmlns:asvg="http://schemas.microsoft.com/office/drawing/2016/SVG/main" r:embed="rId17"/>
                  </a:ext>
                </a:extLst>
              </a:blip>
              <a:srcRect b="30417"/>
              <a:stretch/>
            </p:blipFill>
            <p:spPr>
              <a:xfrm>
                <a:off x="6397363" y="2483572"/>
                <a:ext cx="869101" cy="604741"/>
              </a:xfrm>
              <a:prstGeom prst="rect">
                <a:avLst/>
              </a:prstGeom>
            </p:spPr>
          </p:pic>
          <p:sp>
            <p:nvSpPr>
              <p:cNvPr id="1044" name="TextBox 1043">
                <a:extLst>
                  <a:ext uri="{FF2B5EF4-FFF2-40B4-BE49-F238E27FC236}">
                    <a16:creationId xmlns:a16="http://schemas.microsoft.com/office/drawing/2014/main" id="{1AE91F03-98A4-5D92-A84E-315209130C65}"/>
                  </a:ext>
                </a:extLst>
              </p:cNvPr>
              <p:cNvSpPr txBox="1"/>
              <p:nvPr/>
            </p:nvSpPr>
            <p:spPr>
              <a:xfrm>
                <a:off x="6380842" y="3042613"/>
                <a:ext cx="856004" cy="307777"/>
              </a:xfrm>
              <a:prstGeom prst="rect">
                <a:avLst/>
              </a:prstGeom>
              <a:noFill/>
            </p:spPr>
            <p:txBody>
              <a:bodyPr wrap="none" rtlCol="0">
                <a:spAutoFit/>
              </a:bodyPr>
              <a:lstStyle/>
              <a:p>
                <a:pPr algn="ctr"/>
                <a:r>
                  <a:rPr lang="en-US" sz="1400"/>
                  <a:t>Compute</a:t>
                </a:r>
              </a:p>
            </p:txBody>
          </p:sp>
        </p:grpSp>
        <p:grpSp>
          <p:nvGrpSpPr>
            <p:cNvPr id="1045" name="Group 1044">
              <a:extLst>
                <a:ext uri="{FF2B5EF4-FFF2-40B4-BE49-F238E27FC236}">
                  <a16:creationId xmlns:a16="http://schemas.microsoft.com/office/drawing/2014/main" id="{3B54DD71-7FE8-A572-7639-74EE18526C51}"/>
                </a:ext>
              </a:extLst>
            </p:cNvPr>
            <p:cNvGrpSpPr/>
            <p:nvPr/>
          </p:nvGrpSpPr>
          <p:grpSpPr>
            <a:xfrm>
              <a:off x="6994185" y="3091873"/>
              <a:ext cx="659155" cy="852911"/>
              <a:chOff x="8952282" y="1418718"/>
              <a:chExt cx="659155" cy="852911"/>
            </a:xfrm>
          </p:grpSpPr>
          <p:pic>
            <p:nvPicPr>
              <p:cNvPr id="1046" name="Picture 1045">
                <a:extLst>
                  <a:ext uri="{FF2B5EF4-FFF2-40B4-BE49-F238E27FC236}">
                    <a16:creationId xmlns:a16="http://schemas.microsoft.com/office/drawing/2014/main" id="{878DE60C-488F-4547-BDA6-F60AEEA4A9D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952282" y="1418718"/>
                <a:ext cx="659155" cy="659155"/>
              </a:xfrm>
              <a:prstGeom prst="rect">
                <a:avLst/>
              </a:prstGeom>
            </p:spPr>
          </p:pic>
          <p:sp>
            <p:nvSpPr>
              <p:cNvPr id="1047" name="TextBox 1046">
                <a:extLst>
                  <a:ext uri="{FF2B5EF4-FFF2-40B4-BE49-F238E27FC236}">
                    <a16:creationId xmlns:a16="http://schemas.microsoft.com/office/drawing/2014/main" id="{EBC3EA40-8ACF-3995-5F07-A8CB9AFEBBF2}"/>
                  </a:ext>
                </a:extLst>
              </p:cNvPr>
              <p:cNvSpPr txBox="1"/>
              <p:nvPr/>
            </p:nvSpPr>
            <p:spPr>
              <a:xfrm>
                <a:off x="9022616" y="1963852"/>
                <a:ext cx="525465" cy="307777"/>
              </a:xfrm>
              <a:prstGeom prst="rect">
                <a:avLst/>
              </a:prstGeom>
              <a:noFill/>
            </p:spPr>
            <p:txBody>
              <a:bodyPr wrap="none" rtlCol="0">
                <a:spAutoFit/>
              </a:bodyPr>
              <a:lstStyle/>
              <a:p>
                <a:r>
                  <a:rPr lang="en-US" sz="1400"/>
                  <a:t>Data</a:t>
                </a:r>
              </a:p>
            </p:txBody>
          </p:sp>
        </p:grpSp>
        <p:grpSp>
          <p:nvGrpSpPr>
            <p:cNvPr id="1048" name="Group 1047">
              <a:extLst>
                <a:ext uri="{FF2B5EF4-FFF2-40B4-BE49-F238E27FC236}">
                  <a16:creationId xmlns:a16="http://schemas.microsoft.com/office/drawing/2014/main" id="{FCAEAB89-A142-0052-839B-37DB6AECF95F}"/>
                </a:ext>
              </a:extLst>
            </p:cNvPr>
            <p:cNvGrpSpPr/>
            <p:nvPr/>
          </p:nvGrpSpPr>
          <p:grpSpPr>
            <a:xfrm>
              <a:off x="9215763" y="3926817"/>
              <a:ext cx="660736" cy="816818"/>
              <a:chOff x="9770407" y="1442450"/>
              <a:chExt cx="660736" cy="816818"/>
            </a:xfrm>
          </p:grpSpPr>
          <p:pic>
            <p:nvPicPr>
              <p:cNvPr id="1049" name="Picture 1048">
                <a:extLst>
                  <a:ext uri="{FF2B5EF4-FFF2-40B4-BE49-F238E27FC236}">
                    <a16:creationId xmlns:a16="http://schemas.microsoft.com/office/drawing/2014/main" id="{B12522FE-5ED3-FFEE-9428-B102165AE4B0}"/>
                  </a:ext>
                </a:extLst>
              </p:cNvPr>
              <p:cNvPicPr>
                <a:picLocks noChangeAspect="1"/>
              </p:cNvPicPr>
              <p:nvPr/>
            </p:nvPicPr>
            <p:blipFill>
              <a:blip r:embed="rId15">
                <a:clrChange>
                  <a:clrFrom>
                    <a:srgbClr val="FFFFFF"/>
                  </a:clrFrom>
                  <a:clrTo>
                    <a:srgbClr val="FFFFFF">
                      <a:alpha val="0"/>
                    </a:srgbClr>
                  </a:clrTo>
                </a:clrChange>
                <a:duotone>
                  <a:prstClr val="black"/>
                  <a:schemeClr val="tx1">
                    <a:lumMod val="65000"/>
                    <a:lumOff val="35000"/>
                    <a:tint val="45000"/>
                    <a:satMod val="400000"/>
                  </a:schemeClr>
                </a:duotone>
              </a:blip>
              <a:srcRect l="5055" t="9435" r="3631" b="5138"/>
              <a:stretch/>
            </p:blipFill>
            <p:spPr>
              <a:xfrm>
                <a:off x="9770407" y="1442450"/>
                <a:ext cx="659155" cy="579547"/>
              </a:xfrm>
              <a:prstGeom prst="rect">
                <a:avLst/>
              </a:prstGeom>
            </p:spPr>
          </p:pic>
          <p:sp>
            <p:nvSpPr>
              <p:cNvPr id="1050" name="TextBox 1049">
                <a:extLst>
                  <a:ext uri="{FF2B5EF4-FFF2-40B4-BE49-F238E27FC236}">
                    <a16:creationId xmlns:a16="http://schemas.microsoft.com/office/drawing/2014/main" id="{416E3E66-B975-CD6E-D711-5E992DD33580}"/>
                  </a:ext>
                </a:extLst>
              </p:cNvPr>
              <p:cNvSpPr txBox="1"/>
              <p:nvPr/>
            </p:nvSpPr>
            <p:spPr>
              <a:xfrm>
                <a:off x="9771988" y="1951491"/>
                <a:ext cx="659155" cy="307777"/>
              </a:xfrm>
              <a:prstGeom prst="rect">
                <a:avLst/>
              </a:prstGeom>
              <a:noFill/>
            </p:spPr>
            <p:txBody>
              <a:bodyPr wrap="none" rtlCol="0">
                <a:spAutoFit/>
              </a:bodyPr>
              <a:lstStyle/>
              <a:p>
                <a:r>
                  <a:rPr lang="en-US" sz="1400"/>
                  <a:t>Model</a:t>
                </a:r>
              </a:p>
            </p:txBody>
          </p:sp>
        </p:grpSp>
        <p:grpSp>
          <p:nvGrpSpPr>
            <p:cNvPr id="1054" name="Group 1053">
              <a:extLst>
                <a:ext uri="{FF2B5EF4-FFF2-40B4-BE49-F238E27FC236}">
                  <a16:creationId xmlns:a16="http://schemas.microsoft.com/office/drawing/2014/main" id="{518A0DE1-4C8A-67D9-A6BA-8002BF070652}"/>
                </a:ext>
              </a:extLst>
            </p:cNvPr>
            <p:cNvGrpSpPr/>
            <p:nvPr/>
          </p:nvGrpSpPr>
          <p:grpSpPr>
            <a:xfrm>
              <a:off x="9767294" y="3099718"/>
              <a:ext cx="659155" cy="852911"/>
              <a:chOff x="8952282" y="1418718"/>
              <a:chExt cx="659155" cy="852911"/>
            </a:xfrm>
          </p:grpSpPr>
          <p:pic>
            <p:nvPicPr>
              <p:cNvPr id="1055" name="Picture 1054">
                <a:extLst>
                  <a:ext uri="{FF2B5EF4-FFF2-40B4-BE49-F238E27FC236}">
                    <a16:creationId xmlns:a16="http://schemas.microsoft.com/office/drawing/2014/main" id="{4FF3DE62-40E9-FBF7-4950-08119F314964}"/>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952282" y="1418718"/>
                <a:ext cx="659155" cy="659155"/>
              </a:xfrm>
              <a:prstGeom prst="rect">
                <a:avLst/>
              </a:prstGeom>
            </p:spPr>
          </p:pic>
          <p:sp>
            <p:nvSpPr>
              <p:cNvPr id="1056" name="TextBox 1055">
                <a:extLst>
                  <a:ext uri="{FF2B5EF4-FFF2-40B4-BE49-F238E27FC236}">
                    <a16:creationId xmlns:a16="http://schemas.microsoft.com/office/drawing/2014/main" id="{81CFC449-76A9-60DE-D754-DF3951C2903D}"/>
                  </a:ext>
                </a:extLst>
              </p:cNvPr>
              <p:cNvSpPr txBox="1"/>
              <p:nvPr/>
            </p:nvSpPr>
            <p:spPr>
              <a:xfrm>
                <a:off x="9022616" y="1963852"/>
                <a:ext cx="525465" cy="307777"/>
              </a:xfrm>
              <a:prstGeom prst="rect">
                <a:avLst/>
              </a:prstGeom>
              <a:noFill/>
            </p:spPr>
            <p:txBody>
              <a:bodyPr wrap="none" rtlCol="0">
                <a:spAutoFit/>
              </a:bodyPr>
              <a:lstStyle/>
              <a:p>
                <a:r>
                  <a:rPr lang="en-US" sz="1400"/>
                  <a:t>Data</a:t>
                </a:r>
              </a:p>
            </p:txBody>
          </p:sp>
        </p:grpSp>
        <p:grpSp>
          <p:nvGrpSpPr>
            <p:cNvPr id="1057" name="Group 1056">
              <a:extLst>
                <a:ext uri="{FF2B5EF4-FFF2-40B4-BE49-F238E27FC236}">
                  <a16:creationId xmlns:a16="http://schemas.microsoft.com/office/drawing/2014/main" id="{11D12DCB-83A4-72D3-77E7-3ED3E36F8153}"/>
                </a:ext>
              </a:extLst>
            </p:cNvPr>
            <p:cNvGrpSpPr/>
            <p:nvPr/>
          </p:nvGrpSpPr>
          <p:grpSpPr>
            <a:xfrm>
              <a:off x="6370525" y="3309884"/>
              <a:ext cx="660736" cy="816818"/>
              <a:chOff x="9770407" y="1442450"/>
              <a:chExt cx="660736" cy="816818"/>
            </a:xfrm>
          </p:grpSpPr>
          <p:pic>
            <p:nvPicPr>
              <p:cNvPr id="1058" name="Picture 1057">
                <a:extLst>
                  <a:ext uri="{FF2B5EF4-FFF2-40B4-BE49-F238E27FC236}">
                    <a16:creationId xmlns:a16="http://schemas.microsoft.com/office/drawing/2014/main" id="{51688423-9F5F-D03A-2EEC-A31309FD5679}"/>
                  </a:ext>
                </a:extLst>
              </p:cNvPr>
              <p:cNvPicPr>
                <a:picLocks noChangeAspect="1"/>
              </p:cNvPicPr>
              <p:nvPr/>
            </p:nvPicPr>
            <p:blipFill>
              <a:blip r:embed="rId15">
                <a:clrChange>
                  <a:clrFrom>
                    <a:srgbClr val="FFFFFF"/>
                  </a:clrFrom>
                  <a:clrTo>
                    <a:srgbClr val="FFFFFF">
                      <a:alpha val="0"/>
                    </a:srgbClr>
                  </a:clrTo>
                </a:clrChange>
                <a:duotone>
                  <a:prstClr val="black"/>
                  <a:schemeClr val="tx1">
                    <a:lumMod val="65000"/>
                    <a:lumOff val="35000"/>
                    <a:tint val="45000"/>
                    <a:satMod val="400000"/>
                  </a:schemeClr>
                </a:duotone>
              </a:blip>
              <a:srcRect l="5055" t="9435" r="3631" b="5138"/>
              <a:stretch/>
            </p:blipFill>
            <p:spPr>
              <a:xfrm>
                <a:off x="9770407" y="1442450"/>
                <a:ext cx="659155" cy="579547"/>
              </a:xfrm>
              <a:prstGeom prst="rect">
                <a:avLst/>
              </a:prstGeom>
            </p:spPr>
          </p:pic>
          <p:sp>
            <p:nvSpPr>
              <p:cNvPr id="1059" name="TextBox 1058">
                <a:extLst>
                  <a:ext uri="{FF2B5EF4-FFF2-40B4-BE49-F238E27FC236}">
                    <a16:creationId xmlns:a16="http://schemas.microsoft.com/office/drawing/2014/main" id="{3E13246B-F7E7-78ED-8D37-56427CDA43B6}"/>
                  </a:ext>
                </a:extLst>
              </p:cNvPr>
              <p:cNvSpPr txBox="1"/>
              <p:nvPr/>
            </p:nvSpPr>
            <p:spPr>
              <a:xfrm>
                <a:off x="9771988" y="1951491"/>
                <a:ext cx="659155" cy="307777"/>
              </a:xfrm>
              <a:prstGeom prst="rect">
                <a:avLst/>
              </a:prstGeom>
              <a:noFill/>
            </p:spPr>
            <p:txBody>
              <a:bodyPr wrap="none" rtlCol="0">
                <a:spAutoFit/>
              </a:bodyPr>
              <a:lstStyle/>
              <a:p>
                <a:r>
                  <a:rPr lang="en-US" sz="1400"/>
                  <a:t>Model</a:t>
                </a:r>
              </a:p>
            </p:txBody>
          </p:sp>
        </p:grpSp>
        <p:grpSp>
          <p:nvGrpSpPr>
            <p:cNvPr id="1060" name="Group 1059">
              <a:extLst>
                <a:ext uri="{FF2B5EF4-FFF2-40B4-BE49-F238E27FC236}">
                  <a16:creationId xmlns:a16="http://schemas.microsoft.com/office/drawing/2014/main" id="{90E43BB1-7881-561B-C42D-53EB7F12C490}"/>
                </a:ext>
              </a:extLst>
            </p:cNvPr>
            <p:cNvGrpSpPr/>
            <p:nvPr/>
          </p:nvGrpSpPr>
          <p:grpSpPr>
            <a:xfrm>
              <a:off x="8576246" y="3345633"/>
              <a:ext cx="659155" cy="852911"/>
              <a:chOff x="8952282" y="1418718"/>
              <a:chExt cx="659155" cy="852911"/>
            </a:xfrm>
          </p:grpSpPr>
          <p:pic>
            <p:nvPicPr>
              <p:cNvPr id="1061" name="Picture 1060">
                <a:extLst>
                  <a:ext uri="{FF2B5EF4-FFF2-40B4-BE49-F238E27FC236}">
                    <a16:creationId xmlns:a16="http://schemas.microsoft.com/office/drawing/2014/main" id="{0142F352-44FF-BBFF-6EF7-C23FD5319FF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952282" y="1418718"/>
                <a:ext cx="659155" cy="659155"/>
              </a:xfrm>
              <a:prstGeom prst="rect">
                <a:avLst/>
              </a:prstGeom>
            </p:spPr>
          </p:pic>
          <p:sp>
            <p:nvSpPr>
              <p:cNvPr id="1062" name="TextBox 1061">
                <a:extLst>
                  <a:ext uri="{FF2B5EF4-FFF2-40B4-BE49-F238E27FC236}">
                    <a16:creationId xmlns:a16="http://schemas.microsoft.com/office/drawing/2014/main" id="{A719F28B-24AA-8D85-339A-63ADC631B89C}"/>
                  </a:ext>
                </a:extLst>
              </p:cNvPr>
              <p:cNvSpPr txBox="1"/>
              <p:nvPr/>
            </p:nvSpPr>
            <p:spPr>
              <a:xfrm>
                <a:off x="9022616" y="1963852"/>
                <a:ext cx="525465" cy="307777"/>
              </a:xfrm>
              <a:prstGeom prst="rect">
                <a:avLst/>
              </a:prstGeom>
              <a:noFill/>
            </p:spPr>
            <p:txBody>
              <a:bodyPr wrap="none" rtlCol="0">
                <a:spAutoFit/>
              </a:bodyPr>
              <a:lstStyle/>
              <a:p>
                <a:r>
                  <a:rPr lang="en-US" sz="1400"/>
                  <a:t>Data</a:t>
                </a:r>
              </a:p>
            </p:txBody>
          </p:sp>
        </p:grpSp>
        <p:grpSp>
          <p:nvGrpSpPr>
            <p:cNvPr id="1063" name="Group 1062">
              <a:extLst>
                <a:ext uri="{FF2B5EF4-FFF2-40B4-BE49-F238E27FC236}">
                  <a16:creationId xmlns:a16="http://schemas.microsoft.com/office/drawing/2014/main" id="{55E9E573-DFB0-1A6E-BF59-1652ADA7D3EA}"/>
                </a:ext>
              </a:extLst>
            </p:cNvPr>
            <p:cNvGrpSpPr/>
            <p:nvPr/>
          </p:nvGrpSpPr>
          <p:grpSpPr>
            <a:xfrm>
              <a:off x="6952592" y="4042830"/>
              <a:ext cx="659155" cy="852911"/>
              <a:chOff x="8964293" y="1326725"/>
              <a:chExt cx="659155" cy="852911"/>
            </a:xfrm>
          </p:grpSpPr>
          <p:pic>
            <p:nvPicPr>
              <p:cNvPr id="1064" name="Picture 1063">
                <a:extLst>
                  <a:ext uri="{FF2B5EF4-FFF2-40B4-BE49-F238E27FC236}">
                    <a16:creationId xmlns:a16="http://schemas.microsoft.com/office/drawing/2014/main" id="{55FA18AE-6EC5-2204-5B01-9D21D9B64106}"/>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964293" y="1326725"/>
                <a:ext cx="659155" cy="659155"/>
              </a:xfrm>
              <a:prstGeom prst="rect">
                <a:avLst/>
              </a:prstGeom>
            </p:spPr>
          </p:pic>
          <p:sp>
            <p:nvSpPr>
              <p:cNvPr id="1065" name="TextBox 1064">
                <a:extLst>
                  <a:ext uri="{FF2B5EF4-FFF2-40B4-BE49-F238E27FC236}">
                    <a16:creationId xmlns:a16="http://schemas.microsoft.com/office/drawing/2014/main" id="{86BC9488-B4E6-6563-722E-4B8D8F8EB46D}"/>
                  </a:ext>
                </a:extLst>
              </p:cNvPr>
              <p:cNvSpPr txBox="1"/>
              <p:nvPr/>
            </p:nvSpPr>
            <p:spPr>
              <a:xfrm>
                <a:off x="9034627" y="1871859"/>
                <a:ext cx="525465" cy="307777"/>
              </a:xfrm>
              <a:prstGeom prst="rect">
                <a:avLst/>
              </a:prstGeom>
              <a:noFill/>
            </p:spPr>
            <p:txBody>
              <a:bodyPr wrap="none" rtlCol="0">
                <a:spAutoFit/>
              </a:bodyPr>
              <a:lstStyle/>
              <a:p>
                <a:r>
                  <a:rPr lang="en-US" sz="1400"/>
                  <a:t>Data</a:t>
                </a:r>
              </a:p>
            </p:txBody>
          </p:sp>
        </p:grpSp>
        <p:grpSp>
          <p:nvGrpSpPr>
            <p:cNvPr id="1066" name="Group 1065">
              <a:extLst>
                <a:ext uri="{FF2B5EF4-FFF2-40B4-BE49-F238E27FC236}">
                  <a16:creationId xmlns:a16="http://schemas.microsoft.com/office/drawing/2014/main" id="{4566DE93-ABC8-BE5A-CF2E-A71D67218912}"/>
                </a:ext>
              </a:extLst>
            </p:cNvPr>
            <p:cNvGrpSpPr/>
            <p:nvPr/>
          </p:nvGrpSpPr>
          <p:grpSpPr>
            <a:xfrm>
              <a:off x="6623015" y="1622450"/>
              <a:ext cx="660736" cy="816818"/>
              <a:chOff x="9770407" y="1442450"/>
              <a:chExt cx="660736" cy="816818"/>
            </a:xfrm>
          </p:grpSpPr>
          <p:pic>
            <p:nvPicPr>
              <p:cNvPr id="1067" name="Picture 1066">
                <a:extLst>
                  <a:ext uri="{FF2B5EF4-FFF2-40B4-BE49-F238E27FC236}">
                    <a16:creationId xmlns:a16="http://schemas.microsoft.com/office/drawing/2014/main" id="{2510FBF0-9C09-838C-137B-CD4AFDEE81D6}"/>
                  </a:ext>
                </a:extLst>
              </p:cNvPr>
              <p:cNvPicPr>
                <a:picLocks noChangeAspect="1"/>
              </p:cNvPicPr>
              <p:nvPr/>
            </p:nvPicPr>
            <p:blipFill>
              <a:blip r:embed="rId15">
                <a:clrChange>
                  <a:clrFrom>
                    <a:srgbClr val="FFFFFF"/>
                  </a:clrFrom>
                  <a:clrTo>
                    <a:srgbClr val="FFFFFF">
                      <a:alpha val="0"/>
                    </a:srgbClr>
                  </a:clrTo>
                </a:clrChange>
                <a:duotone>
                  <a:prstClr val="black"/>
                  <a:schemeClr val="tx1">
                    <a:lumMod val="65000"/>
                    <a:lumOff val="35000"/>
                    <a:tint val="45000"/>
                    <a:satMod val="400000"/>
                  </a:schemeClr>
                </a:duotone>
              </a:blip>
              <a:srcRect l="5055" t="9435" r="3631" b="5138"/>
              <a:stretch/>
            </p:blipFill>
            <p:spPr>
              <a:xfrm>
                <a:off x="9770407" y="1442450"/>
                <a:ext cx="659155" cy="579547"/>
              </a:xfrm>
              <a:prstGeom prst="rect">
                <a:avLst/>
              </a:prstGeom>
            </p:spPr>
          </p:pic>
          <p:sp>
            <p:nvSpPr>
              <p:cNvPr id="1068" name="TextBox 1067">
                <a:extLst>
                  <a:ext uri="{FF2B5EF4-FFF2-40B4-BE49-F238E27FC236}">
                    <a16:creationId xmlns:a16="http://schemas.microsoft.com/office/drawing/2014/main" id="{D92E1A12-CC05-C209-7932-7A7972673668}"/>
                  </a:ext>
                </a:extLst>
              </p:cNvPr>
              <p:cNvSpPr txBox="1"/>
              <p:nvPr/>
            </p:nvSpPr>
            <p:spPr>
              <a:xfrm>
                <a:off x="9771988" y="1951491"/>
                <a:ext cx="659155" cy="307777"/>
              </a:xfrm>
              <a:prstGeom prst="rect">
                <a:avLst/>
              </a:prstGeom>
              <a:noFill/>
            </p:spPr>
            <p:txBody>
              <a:bodyPr wrap="none" rtlCol="0">
                <a:spAutoFit/>
              </a:bodyPr>
              <a:lstStyle/>
              <a:p>
                <a:r>
                  <a:rPr lang="en-US" sz="1400"/>
                  <a:t>Model</a:t>
                </a:r>
              </a:p>
            </p:txBody>
          </p:sp>
        </p:grpSp>
      </p:grpSp>
      <p:sp>
        <p:nvSpPr>
          <p:cNvPr id="1070" name="Rectangle 1069">
            <a:extLst>
              <a:ext uri="{FF2B5EF4-FFF2-40B4-BE49-F238E27FC236}">
                <a16:creationId xmlns:a16="http://schemas.microsoft.com/office/drawing/2014/main" id="{5F3E8402-58B6-80EA-70C6-67D28FD0EC5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260486" y="782320"/>
            <a:ext cx="11606394" cy="1623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72" name="Graphic 1071">
            <a:extLst>
              <a:ext uri="{FF2B5EF4-FFF2-40B4-BE49-F238E27FC236}">
                <a16:creationId xmlns:a16="http://schemas.microsoft.com/office/drawing/2014/main" id="{75137A2C-BB22-44A0-04B1-9C4DB312837A}"/>
              </a:ext>
              <a:ext uri="{C183D7F6-B498-43B3-948B-1728B52AA6E4}">
                <adec:decorative xmlns:adec="http://schemas.microsoft.com/office/drawing/2017/decorative" val="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252518" y="1236626"/>
            <a:ext cx="311191" cy="311191"/>
          </a:xfrm>
          <a:prstGeom prst="rect">
            <a:avLst/>
          </a:prstGeom>
        </p:spPr>
      </p:pic>
      <p:pic>
        <p:nvPicPr>
          <p:cNvPr id="1076" name="Graphic 1075">
            <a:extLst>
              <a:ext uri="{FF2B5EF4-FFF2-40B4-BE49-F238E27FC236}">
                <a16:creationId xmlns:a16="http://schemas.microsoft.com/office/drawing/2014/main" id="{83BE20A9-343E-41CD-AFA5-98066C4F2977}"/>
              </a:ext>
              <a:ext uri="{C183D7F6-B498-43B3-948B-1728B52AA6E4}">
                <adec:decorative xmlns:adec="http://schemas.microsoft.com/office/drawing/2017/decorative" val="1"/>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9807153" y="1368108"/>
            <a:ext cx="756556" cy="756556"/>
          </a:xfrm>
          <a:prstGeom prst="rect">
            <a:avLst/>
          </a:prstGeom>
        </p:spPr>
      </p:pic>
      <p:sp>
        <p:nvSpPr>
          <p:cNvPr id="1077" name="Rectangle 1076">
            <a:extLst>
              <a:ext uri="{FF2B5EF4-FFF2-40B4-BE49-F238E27FC236}">
                <a16:creationId xmlns:a16="http://schemas.microsoft.com/office/drawing/2014/main" id="{F264CD1F-516B-8AF7-A15A-11F3635634C4}"/>
              </a:ext>
            </a:extLst>
          </p:cNvPr>
          <p:cNvSpPr/>
          <p:nvPr/>
        </p:nvSpPr>
        <p:spPr>
          <a:xfrm>
            <a:off x="5901150" y="5441465"/>
            <a:ext cx="5815354" cy="1631216"/>
          </a:xfrm>
          <a:prstGeom prst="rect">
            <a:avLst/>
          </a:prstGeom>
          <a:solidFill>
            <a:schemeClr val="accent3">
              <a:lumMod val="20000"/>
              <a:lumOff val="80000"/>
            </a:schemeClr>
          </a:solidFill>
          <a:ln w="19050">
            <a:solidFill>
              <a:schemeClr val="accent2"/>
            </a:solidFill>
          </a:ln>
        </p:spPr>
        <p:txBody>
          <a:bodyPr wrap="square" lIns="91440" tIns="45720" rIns="91440" bIns="45720" anchor="t">
            <a:spAutoFit/>
          </a:bodyPr>
          <a:lstStyle/>
          <a:p>
            <a:pPr algn="ctr"/>
            <a:r>
              <a:rPr lang="en-US" sz="3600" b="1" cap="none" spc="0">
                <a:ln w="0"/>
                <a:solidFill>
                  <a:schemeClr val="tx2">
                    <a:lumMod val="75000"/>
                  </a:schemeClr>
                </a:solidFill>
                <a:effectLst>
                  <a:outerShdw blurRad="38100" dist="25400" dir="5400000" algn="ctr" rotWithShape="0">
                    <a:srgbClr val="6E747A">
                      <a:alpha val="43000"/>
                    </a:srgbClr>
                  </a:outerShdw>
                </a:effectLst>
              </a:rPr>
              <a:t>NAIRR</a:t>
            </a:r>
            <a:r>
              <a:rPr lang="en-US" sz="3600" b="0" cap="none" spc="0">
                <a:ln w="0"/>
                <a:solidFill>
                  <a:schemeClr val="accent1">
                    <a:lumMod val="75000"/>
                  </a:schemeClr>
                </a:solidFill>
                <a:effectLst>
                  <a:outerShdw blurRad="38100" dist="25400" dir="5400000" algn="ctr" rotWithShape="0">
                    <a:srgbClr val="6E747A">
                      <a:alpha val="43000"/>
                    </a:srgbClr>
                  </a:outerShdw>
                </a:effectLst>
              </a:rPr>
              <a:t> </a:t>
            </a:r>
            <a:r>
              <a:rPr lang="en-US" sz="3200">
                <a:ln w="0"/>
                <a:solidFill>
                  <a:schemeClr val="accent1">
                    <a:lumMod val="75000"/>
                  </a:schemeClr>
                </a:solidFill>
                <a:effectLst>
                  <a:outerShdw blurRad="38100" dist="25400" dir="5400000" algn="ctr" rotWithShape="0">
                    <a:srgbClr val="6E747A">
                      <a:alpha val="43000"/>
                    </a:srgbClr>
                  </a:outerShdw>
                </a:effectLst>
              </a:rPr>
              <a:t>is a</a:t>
            </a:r>
            <a:r>
              <a:rPr lang="en-US" sz="3200" b="0" cap="none" spc="0">
                <a:ln w="0"/>
                <a:solidFill>
                  <a:schemeClr val="accent1">
                    <a:lumMod val="75000"/>
                  </a:schemeClr>
                </a:solidFill>
                <a:effectLst>
                  <a:outerShdw blurRad="38100" dist="25400" dir="5400000" algn="ctr" rotWithShape="0">
                    <a:srgbClr val="6E747A">
                      <a:alpha val="43000"/>
                    </a:srgbClr>
                  </a:outerShdw>
                </a:effectLst>
              </a:rPr>
              <a:t> </a:t>
            </a:r>
            <a:r>
              <a:rPr lang="en-US" sz="3200">
                <a:ln w="0"/>
                <a:solidFill>
                  <a:schemeClr val="accent1">
                    <a:lumMod val="75000"/>
                  </a:schemeClr>
                </a:solidFill>
                <a:effectLst>
                  <a:outerShdw blurRad="38100" dist="25400" dir="5400000" algn="ctr" rotWithShape="0">
                    <a:srgbClr val="6E747A">
                      <a:alpha val="43000"/>
                    </a:srgbClr>
                  </a:outerShdw>
                </a:effectLst>
              </a:rPr>
              <a:t>concept to coordinate</a:t>
            </a:r>
            <a:r>
              <a:rPr lang="en-US" sz="3200" b="0" cap="none" spc="0">
                <a:ln w="0"/>
                <a:solidFill>
                  <a:schemeClr val="accent1">
                    <a:lumMod val="75000"/>
                  </a:schemeClr>
                </a:solidFill>
                <a:effectLst>
                  <a:outerShdw blurRad="38100" dist="25400" dir="5400000" algn="ctr" rotWithShape="0">
                    <a:srgbClr val="6E747A">
                      <a:alpha val="43000"/>
                    </a:srgbClr>
                  </a:outerShdw>
                </a:effectLst>
              </a:rPr>
              <a:t> this </a:t>
            </a:r>
            <a:r>
              <a:rPr lang="en-US" sz="3200">
                <a:ln w="0"/>
                <a:solidFill>
                  <a:schemeClr val="accent1">
                    <a:lumMod val="75000"/>
                  </a:schemeClr>
                </a:solidFill>
                <a:effectLst>
                  <a:outerShdw blurRad="38100" dist="25400" dir="5400000" algn="ctr" rotWithShape="0">
                    <a:srgbClr val="6E747A">
                      <a:alpha val="43000"/>
                    </a:srgbClr>
                  </a:outerShdw>
                </a:effectLst>
              </a:rPr>
              <a:t>navigation process for</a:t>
            </a:r>
            <a:r>
              <a:rPr lang="en-US" sz="3200" b="0" cap="none" spc="0">
                <a:ln w="0"/>
                <a:solidFill>
                  <a:schemeClr val="accent1">
                    <a:lumMod val="75000"/>
                  </a:schemeClr>
                </a:solidFill>
                <a:effectLst>
                  <a:outerShdw blurRad="38100" dist="25400" dir="5400000" algn="ctr" rotWithShape="0">
                    <a:srgbClr val="6E747A">
                      <a:alpha val="43000"/>
                    </a:srgbClr>
                  </a:outerShdw>
                </a:effectLst>
              </a:rPr>
              <a:t> U.S. researchers and educators</a:t>
            </a:r>
            <a:endParaRPr lang="en-US" sz="3600" b="0" cap="none" spc="0">
              <a:ln w="0"/>
              <a:solidFill>
                <a:schemeClr val="accent1">
                  <a:lumMod val="75000"/>
                </a:schemeClr>
              </a:solidFill>
              <a:effectLst>
                <a:outerShdw blurRad="38100" dist="25400" dir="5400000" algn="ctr" rotWithShape="0">
                  <a:srgbClr val="6E747A">
                    <a:alpha val="43000"/>
                  </a:srgbClr>
                </a:outerShdw>
              </a:effectLst>
            </a:endParaRPr>
          </a:p>
        </p:txBody>
      </p:sp>
      <p:sp>
        <p:nvSpPr>
          <p:cNvPr id="5" name="Slide Number Placeholder 4">
            <a:extLst>
              <a:ext uri="{FF2B5EF4-FFF2-40B4-BE49-F238E27FC236}">
                <a16:creationId xmlns:a16="http://schemas.microsoft.com/office/drawing/2014/main" id="{423340E2-EBA3-49BA-A2BA-EAFFAEC30A73}"/>
              </a:ext>
            </a:extLst>
          </p:cNvPr>
          <p:cNvSpPr>
            <a:spLocks noGrp="1"/>
          </p:cNvSpPr>
          <p:nvPr>
            <p:ph type="sldNum" sz="quarter" idx="12"/>
          </p:nvPr>
        </p:nvSpPr>
        <p:spPr/>
        <p:txBody>
          <a:bodyPr/>
          <a:lstStyle/>
          <a:p>
            <a:fld id="{9EC3CDA6-F0C0-4704-96A9-77DA34971165}" type="slidenum">
              <a:rPr lang="en-US" smtClean="0"/>
              <a:t>4</a:t>
            </a:fld>
            <a:endParaRPr lang="en-US"/>
          </a:p>
        </p:txBody>
      </p:sp>
    </p:spTree>
    <p:extLst>
      <p:ext uri="{BB962C8B-B14F-4D97-AF65-F5344CB8AC3E}">
        <p14:creationId xmlns:p14="http://schemas.microsoft.com/office/powerpoint/2010/main" val="4160525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E07E6-5E72-DE5F-E3EB-C6D84386E016}"/>
              </a:ext>
            </a:extLst>
          </p:cNvPr>
          <p:cNvSpPr>
            <a:spLocks noGrp="1"/>
          </p:cNvSpPr>
          <p:nvPr>
            <p:ph type="title"/>
          </p:nvPr>
        </p:nvSpPr>
        <p:spPr/>
        <p:txBody>
          <a:bodyPr/>
          <a:lstStyle/>
          <a:p>
            <a:r>
              <a:rPr lang="en-US">
                <a:latin typeface="Open Sans "/>
                <a:ea typeface="Open Sans Light"/>
                <a:cs typeface="Open Sans Light"/>
              </a:rPr>
              <a:t>NAIRR Pilot: history and timeline to date</a:t>
            </a:r>
            <a:endParaRPr lang="en-US">
              <a:latin typeface="Open Sans "/>
            </a:endParaRPr>
          </a:p>
        </p:txBody>
      </p:sp>
      <p:pic>
        <p:nvPicPr>
          <p:cNvPr id="6" name="Picture 5">
            <a:extLst>
              <a:ext uri="{FF2B5EF4-FFF2-40B4-BE49-F238E27FC236}">
                <a16:creationId xmlns:a16="http://schemas.microsoft.com/office/drawing/2014/main" id="{FAB259C4-6083-6BE1-60FC-DF9BCF5239E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446926" y="780429"/>
            <a:ext cx="2290841" cy="2875745"/>
          </a:xfrm>
          <a:prstGeom prst="rect">
            <a:avLst/>
          </a:prstGeom>
        </p:spPr>
      </p:pic>
      <p:graphicFrame>
        <p:nvGraphicFramePr>
          <p:cNvPr id="7" name="Table 6">
            <a:extLst>
              <a:ext uri="{FF2B5EF4-FFF2-40B4-BE49-F238E27FC236}">
                <a16:creationId xmlns:a16="http://schemas.microsoft.com/office/drawing/2014/main" id="{93DD2DCD-587C-7FEF-CD60-AC1AA8FFEED9}"/>
              </a:ext>
            </a:extLst>
          </p:cNvPr>
          <p:cNvGraphicFramePr>
            <a:graphicFrameLocks noGrp="1"/>
          </p:cNvGraphicFramePr>
          <p:nvPr>
            <p:extLst>
              <p:ext uri="{D42A27DB-BD31-4B8C-83A1-F6EECF244321}">
                <p14:modId xmlns:p14="http://schemas.microsoft.com/office/powerpoint/2010/main" val="1409818809"/>
              </p:ext>
            </p:extLst>
          </p:nvPr>
        </p:nvGraphicFramePr>
        <p:xfrm>
          <a:off x="450204" y="1147097"/>
          <a:ext cx="8460656" cy="4908503"/>
        </p:xfrm>
        <a:graphic>
          <a:graphicData uri="http://schemas.openxmlformats.org/drawingml/2006/table">
            <a:tbl>
              <a:tblPr firstRow="1" bandRow="1">
                <a:tableStyleId>{2D5ABB26-0587-4C30-8999-92F81FD0307C}</a:tableStyleId>
              </a:tblPr>
              <a:tblGrid>
                <a:gridCol w="1441009">
                  <a:extLst>
                    <a:ext uri="{9D8B030D-6E8A-4147-A177-3AD203B41FA5}">
                      <a16:colId xmlns:a16="http://schemas.microsoft.com/office/drawing/2014/main" val="2399823937"/>
                    </a:ext>
                  </a:extLst>
                </a:gridCol>
                <a:gridCol w="7019647">
                  <a:extLst>
                    <a:ext uri="{9D8B030D-6E8A-4147-A177-3AD203B41FA5}">
                      <a16:colId xmlns:a16="http://schemas.microsoft.com/office/drawing/2014/main" val="288143452"/>
                    </a:ext>
                  </a:extLst>
                </a:gridCol>
              </a:tblGrid>
              <a:tr h="1236688">
                <a:tc>
                  <a:txBody>
                    <a:bodyPr/>
                    <a:lstStyle/>
                    <a:p>
                      <a:pPr lvl="0">
                        <a:buNone/>
                      </a:pPr>
                      <a:r>
                        <a:rPr lang="en-US" sz="2200" b="0" i="0" u="none" strike="noStrike" noProof="0">
                          <a:latin typeface="Open Sans "/>
                        </a:rPr>
                        <a:t>Jan 2021</a:t>
                      </a:r>
                      <a:endParaRPr lang="en-US" sz="2200">
                        <a:latin typeface="Open Sans "/>
                      </a:endParaRPr>
                    </a:p>
                  </a:txBody>
                  <a:tcPr/>
                </a:tc>
                <a:tc>
                  <a:txBody>
                    <a:bodyPr/>
                    <a:lstStyle/>
                    <a:p>
                      <a:pPr lvl="0">
                        <a:buNone/>
                      </a:pPr>
                      <a:r>
                        <a:rPr lang="en-US" sz="2200" b="0" i="0" u="none" strike="noStrike" noProof="0">
                          <a:latin typeface="Open Sans "/>
                        </a:rPr>
                        <a:t>National Artificial Intelligence Initiative Act of 2020</a:t>
                      </a:r>
                      <a:r>
                        <a:rPr lang="en-US" sz="2200" b="0" i="0" u="none" strike="noStrike" noProof="0">
                          <a:solidFill>
                            <a:schemeClr val="accent1"/>
                          </a:solidFill>
                          <a:latin typeface="Open Sans "/>
                        </a:rPr>
                        <a:t>*</a:t>
                      </a:r>
                      <a:r>
                        <a:rPr lang="en-US" sz="2200" b="0" i="0" u="none" strike="noStrike" noProof="0">
                          <a:latin typeface="Open Sans "/>
                        </a:rPr>
                        <a:t> directs NSF and OSTP to convene a </a:t>
                      </a:r>
                      <a:r>
                        <a:rPr lang="en-US" sz="2200" b="1" i="0" u="none" strike="noStrike" noProof="0">
                          <a:latin typeface="Open Sans "/>
                        </a:rPr>
                        <a:t>Task Force</a:t>
                      </a:r>
                      <a:r>
                        <a:rPr lang="en-US" sz="2200" b="0" i="0" u="none" strike="noStrike" noProof="0">
                          <a:latin typeface="Open Sans "/>
                        </a:rPr>
                        <a:t> on the feasibility of a National AI Research Resource. </a:t>
                      </a:r>
                      <a:endParaRPr lang="en-US" sz="2200">
                        <a:latin typeface="Open Sans "/>
                      </a:endParaRPr>
                    </a:p>
                  </a:txBody>
                  <a:tcPr/>
                </a:tc>
                <a:extLst>
                  <a:ext uri="{0D108BD9-81ED-4DB2-BD59-A6C34878D82A}">
                    <a16:rowId xmlns:a16="http://schemas.microsoft.com/office/drawing/2014/main" val="2167844021"/>
                  </a:ext>
                </a:extLst>
              </a:tr>
              <a:tr h="961868">
                <a:tc>
                  <a:txBody>
                    <a:bodyPr/>
                    <a:lstStyle/>
                    <a:p>
                      <a:pPr lvl="0">
                        <a:buNone/>
                      </a:pPr>
                      <a:r>
                        <a:rPr lang="en-US" sz="2200" b="0" i="0" u="none" strike="noStrike" noProof="0">
                          <a:latin typeface="Open Sans "/>
                        </a:rPr>
                        <a:t>Jan 2023</a:t>
                      </a:r>
                      <a:endParaRPr lang="en-US" sz="2200">
                        <a:latin typeface="Open Sans "/>
                      </a:endParaRPr>
                    </a:p>
                  </a:txBody>
                  <a:tcPr/>
                </a:tc>
                <a:tc>
                  <a:txBody>
                    <a:bodyPr/>
                    <a:lstStyle/>
                    <a:p>
                      <a:pPr lvl="0">
                        <a:buNone/>
                      </a:pPr>
                      <a:r>
                        <a:rPr lang="en-US" sz="2200" b="0" i="0" u="none" strike="noStrike" noProof="0">
                          <a:latin typeface="Open Sans "/>
                        </a:rPr>
                        <a:t>The NAIRR Task Force delivers an ambitious </a:t>
                      </a:r>
                      <a:r>
                        <a:rPr lang="en-US" sz="2200" b="1" i="0" u="none" strike="noStrike" noProof="0">
                          <a:latin typeface="Open Sans "/>
                        </a:rPr>
                        <a:t>implementation plan </a:t>
                      </a:r>
                      <a:r>
                        <a:rPr lang="en-US" sz="2200" b="0" i="0" u="none" strike="noStrike" noProof="0">
                          <a:latin typeface="Open Sans "/>
                        </a:rPr>
                        <a:t>and suggests starting </a:t>
                      </a:r>
                      <a:r>
                        <a:rPr lang="en-US" sz="2200" b="0" i="0" u="sng" strike="noStrike" noProof="0">
                          <a:latin typeface="Open Sans "/>
                        </a:rPr>
                        <a:t>a pilot</a:t>
                      </a:r>
                      <a:r>
                        <a:rPr lang="en-US" sz="2200" b="0" i="0" u="none" strike="noStrike" noProof="0">
                          <a:latin typeface="Open Sans "/>
                        </a:rPr>
                        <a:t>.</a:t>
                      </a:r>
                      <a:endParaRPr lang="en-US" sz="2200">
                        <a:latin typeface="Open Sans "/>
                      </a:endParaRPr>
                    </a:p>
                  </a:txBody>
                  <a:tcPr/>
                </a:tc>
                <a:extLst>
                  <a:ext uri="{0D108BD9-81ED-4DB2-BD59-A6C34878D82A}">
                    <a16:rowId xmlns:a16="http://schemas.microsoft.com/office/drawing/2014/main" val="2318296576"/>
                  </a:ext>
                </a:extLst>
              </a:tr>
              <a:tr h="1300774">
                <a:tc>
                  <a:txBody>
                    <a:bodyPr/>
                    <a:lstStyle/>
                    <a:p>
                      <a:pPr lvl="0">
                        <a:buNone/>
                      </a:pPr>
                      <a:r>
                        <a:rPr lang="en-US" sz="2200" b="0" i="0" u="none" strike="noStrike" noProof="0">
                          <a:latin typeface="Open Sans "/>
                        </a:rPr>
                        <a:t>Jan 2024</a:t>
                      </a:r>
                      <a:endParaRPr lang="en-US" sz="2200">
                        <a:latin typeface="Open Sans "/>
                      </a:endParaRPr>
                    </a:p>
                  </a:txBody>
                  <a:tcPr/>
                </a:tc>
                <a:tc>
                  <a:txBody>
                    <a:bodyPr/>
                    <a:lstStyle/>
                    <a:p>
                      <a:pPr lvl="0">
                        <a:buNone/>
                      </a:pPr>
                      <a:r>
                        <a:rPr lang="en-US" sz="2200" b="0" i="0" u="none" strike="noStrike" noProof="0">
                          <a:latin typeface="Open Sans "/>
                        </a:rPr>
                        <a:t>NSF and OSTP launch the </a:t>
                      </a:r>
                      <a:r>
                        <a:rPr lang="en-US" sz="2200" b="1" i="0" u="none" strike="noStrike" noProof="0">
                          <a:latin typeface="Open Sans "/>
                        </a:rPr>
                        <a:t>NAIRR Pilot</a:t>
                      </a:r>
                      <a:r>
                        <a:rPr lang="en-US" sz="2200" b="0" i="0" u="none" strike="noStrike" noProof="0">
                          <a:latin typeface="Open Sans "/>
                        </a:rPr>
                        <a:t> with </a:t>
                      </a:r>
                      <a:r>
                        <a:rPr lang="en-US" sz="2200" b="1" i="0" u="none" strike="noStrike" noProof="0">
                          <a:latin typeface="Open Sans "/>
                        </a:rPr>
                        <a:t>12</a:t>
                      </a:r>
                      <a:r>
                        <a:rPr lang="en-US" sz="2200" b="0" i="0" u="none" strike="noStrike" noProof="0">
                          <a:latin typeface="Open Sans "/>
                        </a:rPr>
                        <a:t> S&amp;T agencies and </a:t>
                      </a:r>
                      <a:r>
                        <a:rPr lang="en-US" sz="2200" b="1" i="0" u="none" strike="noStrike" noProof="0">
                          <a:latin typeface="Open Sans "/>
                        </a:rPr>
                        <a:t>26</a:t>
                      </a:r>
                      <a:r>
                        <a:rPr lang="en-US" sz="2200" b="0" i="0" u="none" strike="noStrike" noProof="0">
                          <a:latin typeface="Open Sans "/>
                        </a:rPr>
                        <a:t> industry and non-profit partners broadly representing the U.S. AI enterprise. </a:t>
                      </a:r>
                      <a:endParaRPr lang="en-US" sz="2200">
                        <a:latin typeface="Open Sans "/>
                      </a:endParaRPr>
                    </a:p>
                  </a:txBody>
                  <a:tcPr/>
                </a:tc>
                <a:extLst>
                  <a:ext uri="{0D108BD9-81ED-4DB2-BD59-A6C34878D82A}">
                    <a16:rowId xmlns:a16="http://schemas.microsoft.com/office/drawing/2014/main" val="972465884"/>
                  </a:ext>
                </a:extLst>
              </a:tr>
              <a:tr h="1409173">
                <a:tc>
                  <a:txBody>
                    <a:bodyPr/>
                    <a:lstStyle/>
                    <a:p>
                      <a:r>
                        <a:rPr lang="en-US" sz="2200">
                          <a:latin typeface="Open Sans "/>
                        </a:rPr>
                        <a:t>Dec 2024</a:t>
                      </a:r>
                    </a:p>
                    <a:p>
                      <a:pPr lvl="0">
                        <a:buNone/>
                      </a:pPr>
                      <a:r>
                        <a:rPr lang="en-US" sz="2200">
                          <a:latin typeface="Open Sans "/>
                        </a:rPr>
                        <a:t> (Year 1)</a:t>
                      </a:r>
                    </a:p>
                  </a:txBody>
                  <a:tcPr/>
                </a:tc>
                <a:tc>
                  <a:txBody>
                    <a:bodyPr/>
                    <a:lstStyle/>
                    <a:p>
                      <a:r>
                        <a:rPr lang="en-US" sz="2200" dirty="0">
                          <a:latin typeface="Open Sans "/>
                        </a:rPr>
                        <a:t>The </a:t>
                      </a:r>
                      <a:r>
                        <a:rPr lang="en-US" sz="2200" b="0" dirty="0">
                          <a:latin typeface="Open Sans "/>
                        </a:rPr>
                        <a:t>NAIRR Pilot </a:t>
                      </a:r>
                      <a:r>
                        <a:rPr lang="en-US" sz="2200" dirty="0">
                          <a:latin typeface="Open Sans "/>
                        </a:rPr>
                        <a:t>is now serving </a:t>
                      </a:r>
                      <a:r>
                        <a:rPr lang="en-US" sz="2200" b="1" dirty="0">
                          <a:latin typeface="Open Sans "/>
                        </a:rPr>
                        <a:t>hundreds of researchers and educators</a:t>
                      </a:r>
                      <a:r>
                        <a:rPr lang="en-US" sz="2200" dirty="0">
                          <a:latin typeface="Open Sans "/>
                        </a:rPr>
                        <a:t> with compute, data, model, and educational resources at all scales.</a:t>
                      </a:r>
                    </a:p>
                  </a:txBody>
                  <a:tcPr/>
                </a:tc>
                <a:extLst>
                  <a:ext uri="{0D108BD9-81ED-4DB2-BD59-A6C34878D82A}">
                    <a16:rowId xmlns:a16="http://schemas.microsoft.com/office/drawing/2014/main" val="3518842833"/>
                  </a:ext>
                </a:extLst>
              </a:tr>
            </a:tbl>
          </a:graphicData>
        </a:graphic>
      </p:graphicFrame>
      <p:sp>
        <p:nvSpPr>
          <p:cNvPr id="11" name="TextBox 10">
            <a:extLst>
              <a:ext uri="{FF2B5EF4-FFF2-40B4-BE49-F238E27FC236}">
                <a16:creationId xmlns:a16="http://schemas.microsoft.com/office/drawing/2014/main" id="{192686C0-724C-8EE1-E9A1-FC3380423327}"/>
              </a:ext>
            </a:extLst>
          </p:cNvPr>
          <p:cNvSpPr txBox="1"/>
          <p:nvPr/>
        </p:nvSpPr>
        <p:spPr>
          <a:xfrm>
            <a:off x="8946629" y="3725055"/>
            <a:ext cx="191874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latin typeface="Open Sans "/>
                <a:hlinkClick r:id="rId3"/>
              </a:rPr>
              <a:t>Summary Website for NAIRR and NAIRR Pilot</a:t>
            </a:r>
            <a:r>
              <a:rPr lang="en-US" sz="1600">
                <a:latin typeface="Open Sans "/>
              </a:rPr>
              <a:t> </a:t>
            </a:r>
            <a:endParaRPr lang="en-US" sz="1600">
              <a:latin typeface="Open Sans "/>
              <a:ea typeface="Calibri"/>
              <a:cs typeface="Calibri"/>
            </a:endParaRPr>
          </a:p>
        </p:txBody>
      </p:sp>
      <p:pic>
        <p:nvPicPr>
          <p:cNvPr id="12" name="Picture 11">
            <a:extLst>
              <a:ext uri="{FF2B5EF4-FFF2-40B4-BE49-F238E27FC236}">
                <a16:creationId xmlns:a16="http://schemas.microsoft.com/office/drawing/2014/main" id="{F4D7F116-8D9B-DC98-3769-569F926965A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595657" y="4893664"/>
            <a:ext cx="2407016" cy="955623"/>
          </a:xfrm>
          <a:prstGeom prst="rect">
            <a:avLst/>
          </a:prstGeom>
        </p:spPr>
      </p:pic>
      <p:pic>
        <p:nvPicPr>
          <p:cNvPr id="13" name="Picture 12">
            <a:extLst>
              <a:ext uri="{FF2B5EF4-FFF2-40B4-BE49-F238E27FC236}">
                <a16:creationId xmlns:a16="http://schemas.microsoft.com/office/drawing/2014/main" id="{1BFB610D-7BE3-9A19-7B6F-50313AD4D49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872553" y="3546110"/>
            <a:ext cx="1177354" cy="1202335"/>
          </a:xfrm>
          <a:prstGeom prst="rect">
            <a:avLst/>
          </a:prstGeom>
        </p:spPr>
      </p:pic>
      <p:sp>
        <p:nvSpPr>
          <p:cNvPr id="5" name="TextBox 4">
            <a:extLst>
              <a:ext uri="{FF2B5EF4-FFF2-40B4-BE49-F238E27FC236}">
                <a16:creationId xmlns:a16="http://schemas.microsoft.com/office/drawing/2014/main" id="{5DF6C373-84E5-AB45-4190-764A6BD9CCC9}"/>
              </a:ext>
            </a:extLst>
          </p:cNvPr>
          <p:cNvSpPr txBox="1"/>
          <p:nvPr/>
        </p:nvSpPr>
        <p:spPr>
          <a:xfrm>
            <a:off x="389745" y="5886137"/>
            <a:ext cx="85768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accent1"/>
                </a:solidFill>
                <a:latin typeface="Open Sans "/>
              </a:rPr>
              <a:t>*</a:t>
            </a:r>
            <a:r>
              <a:rPr lang="en-US" sz="1600">
                <a:latin typeface="Open Sans "/>
              </a:rPr>
              <a:t>PL 116-283, National Defense Authorization Act for FY 2021, Division E, Sec. 5106</a:t>
            </a:r>
          </a:p>
        </p:txBody>
      </p:sp>
      <p:sp>
        <p:nvSpPr>
          <p:cNvPr id="14" name="TextBox 13">
            <a:extLst>
              <a:ext uri="{FF2B5EF4-FFF2-40B4-BE49-F238E27FC236}">
                <a16:creationId xmlns:a16="http://schemas.microsoft.com/office/drawing/2014/main" id="{3B02C929-EC28-EC81-7EB6-D9F33B5D0214}"/>
              </a:ext>
            </a:extLst>
          </p:cNvPr>
          <p:cNvSpPr txBox="1"/>
          <p:nvPr/>
        </p:nvSpPr>
        <p:spPr>
          <a:xfrm>
            <a:off x="9446926" y="5857094"/>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Open Sans "/>
                <a:ea typeface="Calibri"/>
                <a:cs typeface="Calibri"/>
              </a:rPr>
              <a:t>User portal: </a:t>
            </a:r>
            <a:r>
              <a:rPr lang="en-US" sz="1600">
                <a:latin typeface="Open Sans "/>
                <a:ea typeface="Calibri"/>
                <a:cs typeface="Calibri"/>
                <a:hlinkClick r:id="rId6"/>
              </a:rPr>
              <a:t>nairrpilot.org</a:t>
            </a:r>
            <a:endParaRPr lang="en-US" sz="1600">
              <a:latin typeface="Open Sans "/>
            </a:endParaRPr>
          </a:p>
        </p:txBody>
      </p:sp>
      <p:sp>
        <p:nvSpPr>
          <p:cNvPr id="3" name="Slide Number Placeholder 2">
            <a:extLst>
              <a:ext uri="{FF2B5EF4-FFF2-40B4-BE49-F238E27FC236}">
                <a16:creationId xmlns:a16="http://schemas.microsoft.com/office/drawing/2014/main" id="{DC7D7105-BD58-50D2-673F-581834807A91}"/>
              </a:ext>
            </a:extLst>
          </p:cNvPr>
          <p:cNvSpPr>
            <a:spLocks noGrp="1"/>
          </p:cNvSpPr>
          <p:nvPr>
            <p:ph type="sldNum" sz="quarter" idx="12"/>
          </p:nvPr>
        </p:nvSpPr>
        <p:spPr/>
        <p:txBody>
          <a:bodyPr/>
          <a:lstStyle/>
          <a:p>
            <a:fld id="{F384092C-9B9C-9748-AC6A-F06C9D03AD52}" type="slidenum">
              <a:rPr lang="en-US" smtClean="0"/>
              <a:t>5</a:t>
            </a:fld>
            <a:endParaRPr lang="en-US"/>
          </a:p>
        </p:txBody>
      </p:sp>
    </p:spTree>
    <p:extLst>
      <p:ext uri="{BB962C8B-B14F-4D97-AF65-F5344CB8AC3E}">
        <p14:creationId xmlns:p14="http://schemas.microsoft.com/office/powerpoint/2010/main" val="6139333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00A80-A8C8-7D7D-DAF1-082808793245}"/>
              </a:ext>
            </a:extLst>
          </p:cNvPr>
          <p:cNvSpPr>
            <a:spLocks noGrp="1"/>
          </p:cNvSpPr>
          <p:nvPr>
            <p:ph type="ctrTitle"/>
          </p:nvPr>
        </p:nvSpPr>
        <p:spPr/>
        <p:txBody>
          <a:bodyPr/>
          <a:lstStyle/>
          <a:p>
            <a:r>
              <a:rPr lang="en-US">
                <a:ea typeface="Calibri Light"/>
                <a:cs typeface="Calibri Light"/>
              </a:rPr>
              <a:t>NAIRR Pilot Background</a:t>
            </a:r>
            <a:endParaRPr lang="en-US"/>
          </a:p>
        </p:txBody>
      </p:sp>
      <p:sp>
        <p:nvSpPr>
          <p:cNvPr id="3" name="Slide Number Placeholder 2">
            <a:extLst>
              <a:ext uri="{FF2B5EF4-FFF2-40B4-BE49-F238E27FC236}">
                <a16:creationId xmlns:a16="http://schemas.microsoft.com/office/drawing/2014/main" id="{21688797-DBDD-D25B-BCF6-F2B827E43823}"/>
              </a:ext>
            </a:extLst>
          </p:cNvPr>
          <p:cNvSpPr>
            <a:spLocks noGrp="1"/>
          </p:cNvSpPr>
          <p:nvPr>
            <p:ph type="sldNum" sz="quarter" idx="12"/>
          </p:nvPr>
        </p:nvSpPr>
        <p:spPr/>
        <p:txBody>
          <a:bodyPr/>
          <a:lstStyle/>
          <a:p>
            <a:fld id="{F384092C-9B9C-9748-AC6A-F06C9D03AD52}" type="slidenum">
              <a:rPr lang="en-US" smtClean="0"/>
              <a:t>6</a:t>
            </a:fld>
            <a:endParaRPr lang="en-US"/>
          </a:p>
        </p:txBody>
      </p:sp>
    </p:spTree>
    <p:extLst>
      <p:ext uri="{BB962C8B-B14F-4D97-AF65-F5344CB8AC3E}">
        <p14:creationId xmlns:p14="http://schemas.microsoft.com/office/powerpoint/2010/main" val="24797628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D2E62-0C1D-32B2-33A2-84C83E8D6DF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303F025-365F-D697-1E89-72119B6FE8AB}"/>
              </a:ext>
            </a:extLst>
          </p:cNvPr>
          <p:cNvSpPr>
            <a:spLocks noGrp="1"/>
          </p:cNvSpPr>
          <p:nvPr>
            <p:ph type="title"/>
          </p:nvPr>
        </p:nvSpPr>
        <p:spPr>
          <a:xfrm>
            <a:off x="444161" y="130627"/>
            <a:ext cx="11317853" cy="631372"/>
          </a:xfrm>
          <a:solidFill>
            <a:schemeClr val="bg1"/>
          </a:solidFill>
        </p:spPr>
        <p:txBody>
          <a:bodyPr>
            <a:normAutofit fontScale="90000"/>
          </a:bodyPr>
          <a:lstStyle/>
          <a:p>
            <a:r>
              <a:rPr lang="en-US" b="1">
                <a:latin typeface="Open Sans Light"/>
                <a:ea typeface="Open Sans Light"/>
                <a:cs typeface="Open Sans Light"/>
              </a:rPr>
              <a:t>NAIRR Pilot by the Numbers (since the Jan 2024 launch)</a:t>
            </a:r>
            <a:endParaRPr lang="en-US" b="1"/>
          </a:p>
        </p:txBody>
      </p:sp>
      <p:pic>
        <p:nvPicPr>
          <p:cNvPr id="8" name="Picture 7">
            <a:extLst>
              <a:ext uri="{FF2B5EF4-FFF2-40B4-BE49-F238E27FC236}">
                <a16:creationId xmlns:a16="http://schemas.microsoft.com/office/drawing/2014/main" id="{907D9842-010E-A92F-4649-849E448437C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t="13205" r="2398"/>
          <a:stretch/>
        </p:blipFill>
        <p:spPr>
          <a:xfrm>
            <a:off x="5395176" y="1385087"/>
            <a:ext cx="6807326" cy="3618496"/>
          </a:xfrm>
          <a:prstGeom prst="rect">
            <a:avLst/>
          </a:prstGeom>
        </p:spPr>
      </p:pic>
      <p:sp>
        <p:nvSpPr>
          <p:cNvPr id="14" name="TextBox 13">
            <a:extLst>
              <a:ext uri="{FF2B5EF4-FFF2-40B4-BE49-F238E27FC236}">
                <a16:creationId xmlns:a16="http://schemas.microsoft.com/office/drawing/2014/main" id="{E7B3DA59-7BA5-94F6-46DB-144B70181451}"/>
              </a:ext>
            </a:extLst>
          </p:cNvPr>
          <p:cNvSpPr txBox="1"/>
          <p:nvPr/>
        </p:nvSpPr>
        <p:spPr>
          <a:xfrm>
            <a:off x="-293" y="761578"/>
            <a:ext cx="6309932" cy="830997"/>
          </a:xfrm>
          <a:prstGeom prst="rect">
            <a:avLst/>
          </a:prstGeom>
          <a:noFill/>
        </p:spPr>
        <p:txBody>
          <a:bodyPr wrap="none" rtlCol="0">
            <a:spAutoFit/>
          </a:bodyPr>
          <a:lstStyle/>
          <a:p>
            <a:r>
              <a:rPr lang="en-US" sz="4800" b="1">
                <a:solidFill>
                  <a:schemeClr val="accent2"/>
                </a:solidFill>
                <a:latin typeface="Arial" panose="020B0604020202020204" pitchFamily="34" charset="0"/>
                <a:cs typeface="Arial" panose="020B0604020202020204" pitchFamily="34" charset="0"/>
              </a:rPr>
              <a:t>&gt; 225 </a:t>
            </a:r>
            <a:r>
              <a:rPr lang="en-US" sz="2800">
                <a:latin typeface="Arial" panose="020B0604020202020204" pitchFamily="34" charset="0"/>
                <a:cs typeface="Arial" panose="020B0604020202020204" pitchFamily="34" charset="0"/>
              </a:rPr>
              <a:t>Research teams supported</a:t>
            </a:r>
          </a:p>
        </p:txBody>
      </p:sp>
      <p:sp>
        <p:nvSpPr>
          <p:cNvPr id="15" name="TextBox 14">
            <a:extLst>
              <a:ext uri="{FF2B5EF4-FFF2-40B4-BE49-F238E27FC236}">
                <a16:creationId xmlns:a16="http://schemas.microsoft.com/office/drawing/2014/main" id="{90807426-2C92-AE73-EFA5-9B2F8AD7BBFF}"/>
              </a:ext>
            </a:extLst>
          </p:cNvPr>
          <p:cNvSpPr txBox="1"/>
          <p:nvPr/>
        </p:nvSpPr>
        <p:spPr>
          <a:xfrm>
            <a:off x="619050" y="1858365"/>
            <a:ext cx="4052713" cy="830997"/>
          </a:xfrm>
          <a:prstGeom prst="rect">
            <a:avLst/>
          </a:prstGeom>
          <a:noFill/>
        </p:spPr>
        <p:txBody>
          <a:bodyPr wrap="none" rtlCol="0">
            <a:spAutoFit/>
          </a:bodyPr>
          <a:lstStyle/>
          <a:p>
            <a:r>
              <a:rPr lang="en-US" sz="4800" b="1">
                <a:solidFill>
                  <a:schemeClr val="accent6"/>
                </a:solidFill>
                <a:latin typeface="Arial" panose="020B0604020202020204" pitchFamily="34" charset="0"/>
                <a:cs typeface="Arial" panose="020B0604020202020204" pitchFamily="34" charset="0"/>
              </a:rPr>
              <a:t>40</a:t>
            </a:r>
            <a:r>
              <a:rPr lang="en-US" sz="4000" b="1">
                <a:latin typeface="Arial" panose="020B0604020202020204" pitchFamily="34" charset="0"/>
                <a:cs typeface="Arial" panose="020B0604020202020204" pitchFamily="34" charset="0"/>
              </a:rPr>
              <a:t> </a:t>
            </a:r>
            <a:r>
              <a:rPr lang="en-US" sz="2800">
                <a:latin typeface="Arial" panose="020B0604020202020204" pitchFamily="34" charset="0"/>
                <a:cs typeface="Arial" panose="020B0604020202020204" pitchFamily="34" charset="0"/>
              </a:rPr>
              <a:t>States represented</a:t>
            </a:r>
            <a:endParaRPr lang="en-US">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ADB86AAD-C489-F901-78EE-3E581CEDC3FC}"/>
              </a:ext>
            </a:extLst>
          </p:cNvPr>
          <p:cNvSpPr txBox="1"/>
          <p:nvPr/>
        </p:nvSpPr>
        <p:spPr>
          <a:xfrm>
            <a:off x="244428" y="2966339"/>
            <a:ext cx="4881465" cy="830997"/>
          </a:xfrm>
          <a:prstGeom prst="rect">
            <a:avLst/>
          </a:prstGeom>
          <a:noFill/>
        </p:spPr>
        <p:txBody>
          <a:bodyPr wrap="none" rtlCol="0">
            <a:spAutoFit/>
          </a:bodyPr>
          <a:lstStyle/>
          <a:p>
            <a:r>
              <a:rPr lang="en-US" sz="4800" b="1">
                <a:solidFill>
                  <a:schemeClr val="accent1"/>
                </a:solidFill>
                <a:latin typeface="Arial" panose="020B0604020202020204" pitchFamily="34" charset="0"/>
                <a:cs typeface="Arial" panose="020B0604020202020204" pitchFamily="34" charset="0"/>
              </a:rPr>
              <a:t>9</a:t>
            </a:r>
            <a:r>
              <a:rPr lang="en-US" sz="4400" b="1">
                <a:solidFill>
                  <a:schemeClr val="accent1"/>
                </a:solidFill>
                <a:latin typeface="Arial" panose="020B0604020202020204" pitchFamily="34" charset="0"/>
                <a:cs typeface="Arial" panose="020B0604020202020204" pitchFamily="34" charset="0"/>
              </a:rPr>
              <a:t> </a:t>
            </a:r>
            <a:r>
              <a:rPr lang="en-US" sz="2800">
                <a:latin typeface="Arial" panose="020B0604020202020204" pitchFamily="34" charset="0"/>
                <a:cs typeface="Arial" panose="020B0604020202020204" pitchFamily="34" charset="0"/>
              </a:rPr>
              <a:t>NAIRR Classroom awards</a:t>
            </a:r>
            <a:endParaRPr lang="en-US">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F39F2FA-F895-7C9E-FC5B-3A7924041A2E}"/>
              </a:ext>
            </a:extLst>
          </p:cNvPr>
          <p:cNvSpPr txBox="1"/>
          <p:nvPr/>
        </p:nvSpPr>
        <p:spPr>
          <a:xfrm>
            <a:off x="445976" y="4074313"/>
            <a:ext cx="6309932" cy="1261884"/>
          </a:xfrm>
          <a:prstGeom prst="rect">
            <a:avLst/>
          </a:prstGeom>
          <a:noFill/>
        </p:spPr>
        <p:txBody>
          <a:bodyPr wrap="square" rtlCol="0">
            <a:spAutoFit/>
          </a:bodyPr>
          <a:lstStyle/>
          <a:p>
            <a:r>
              <a:rPr lang="en-US" sz="4800" b="1">
                <a:solidFill>
                  <a:schemeClr val="tx2"/>
                </a:solidFill>
                <a:latin typeface="Arial" panose="020B0604020202020204" pitchFamily="34" charset="0"/>
                <a:cs typeface="Arial" panose="020B0604020202020204" pitchFamily="34" charset="0"/>
              </a:rPr>
              <a:t>15</a:t>
            </a:r>
            <a:r>
              <a:rPr lang="en-US" sz="2800">
                <a:latin typeface="Arial" panose="020B0604020202020204" pitchFamily="34" charset="0"/>
                <a:cs typeface="Arial" panose="020B0604020202020204" pitchFamily="34" charset="0"/>
              </a:rPr>
              <a:t> Infrastructure and data demonstration projects</a:t>
            </a:r>
          </a:p>
        </p:txBody>
      </p:sp>
      <p:sp>
        <p:nvSpPr>
          <p:cNvPr id="24" name="TextBox 23">
            <a:extLst>
              <a:ext uri="{FF2B5EF4-FFF2-40B4-BE49-F238E27FC236}">
                <a16:creationId xmlns:a16="http://schemas.microsoft.com/office/drawing/2014/main" id="{BFCF3818-8FE6-F701-1E9C-49FD9BBB5EBE}"/>
              </a:ext>
            </a:extLst>
          </p:cNvPr>
          <p:cNvSpPr txBox="1"/>
          <p:nvPr/>
        </p:nvSpPr>
        <p:spPr>
          <a:xfrm>
            <a:off x="244428" y="5312911"/>
            <a:ext cx="4265911" cy="830997"/>
          </a:xfrm>
          <a:prstGeom prst="rect">
            <a:avLst/>
          </a:prstGeom>
          <a:noFill/>
        </p:spPr>
        <p:txBody>
          <a:bodyPr wrap="none" rtlCol="0">
            <a:spAutoFit/>
          </a:bodyPr>
          <a:lstStyle/>
          <a:p>
            <a:r>
              <a:rPr lang="en-US" sz="4800" b="1">
                <a:solidFill>
                  <a:schemeClr val="accent4"/>
                </a:solidFill>
                <a:latin typeface="Arial" panose="020B0604020202020204" pitchFamily="34" charset="0"/>
                <a:cs typeface="Arial" panose="020B0604020202020204" pitchFamily="34" charset="0"/>
              </a:rPr>
              <a:t>2</a:t>
            </a:r>
            <a:r>
              <a:rPr lang="en-US" sz="2800">
                <a:latin typeface="Arial" panose="020B0604020202020204" pitchFamily="34" charset="0"/>
                <a:cs typeface="Arial" panose="020B0604020202020204" pitchFamily="34" charset="0"/>
              </a:rPr>
              <a:t> Community workshops</a:t>
            </a:r>
          </a:p>
        </p:txBody>
      </p:sp>
      <p:sp>
        <p:nvSpPr>
          <p:cNvPr id="25" name="Rectangle 24">
            <a:extLst>
              <a:ext uri="{FF2B5EF4-FFF2-40B4-BE49-F238E27FC236}">
                <a16:creationId xmlns:a16="http://schemas.microsoft.com/office/drawing/2014/main" id="{EFBBA376-2A90-B906-8BE1-13418355AC8B}"/>
              </a:ext>
              <a:ext uri="{C183D7F6-B498-43B3-948B-1728B52AA6E4}">
                <adec:decorative xmlns:adec="http://schemas.microsoft.com/office/drawing/2017/decorative" val="1"/>
              </a:ext>
            </a:extLst>
          </p:cNvPr>
          <p:cNvSpPr/>
          <p:nvPr/>
        </p:nvSpPr>
        <p:spPr>
          <a:xfrm>
            <a:off x="8340065" y="4717352"/>
            <a:ext cx="3741005" cy="141816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6" name="Group 25">
            <a:extLst>
              <a:ext uri="{FF2B5EF4-FFF2-40B4-BE49-F238E27FC236}">
                <a16:creationId xmlns:a16="http://schemas.microsoft.com/office/drawing/2014/main" id="{F14420A2-5AF9-3A2F-251E-5DC9A447C210}"/>
              </a:ext>
              <a:ext uri="{C183D7F6-B498-43B3-948B-1728B52AA6E4}">
                <adec:decorative xmlns:adec="http://schemas.microsoft.com/office/drawing/2017/decorative" val="1"/>
              </a:ext>
            </a:extLst>
          </p:cNvPr>
          <p:cNvGrpSpPr/>
          <p:nvPr/>
        </p:nvGrpSpPr>
        <p:grpSpPr>
          <a:xfrm>
            <a:off x="8340065" y="4717352"/>
            <a:ext cx="4034330" cy="1418166"/>
            <a:chOff x="8310072" y="4541573"/>
            <a:chExt cx="4034330" cy="1418166"/>
          </a:xfrm>
        </p:grpSpPr>
        <p:sp>
          <p:nvSpPr>
            <p:cNvPr id="27" name="Rectangle 26">
              <a:extLst>
                <a:ext uri="{FF2B5EF4-FFF2-40B4-BE49-F238E27FC236}">
                  <a16:creationId xmlns:a16="http://schemas.microsoft.com/office/drawing/2014/main" id="{E2AB875E-D049-8F02-A841-3691E8E39FA4}"/>
                </a:ext>
              </a:extLst>
            </p:cNvPr>
            <p:cNvSpPr/>
            <p:nvPr/>
          </p:nvSpPr>
          <p:spPr>
            <a:xfrm>
              <a:off x="8310072" y="4541573"/>
              <a:ext cx="3741005" cy="141816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8" name="Group 27">
              <a:extLst>
                <a:ext uri="{FF2B5EF4-FFF2-40B4-BE49-F238E27FC236}">
                  <a16:creationId xmlns:a16="http://schemas.microsoft.com/office/drawing/2014/main" id="{593B5C91-6FD0-F5A3-CA73-C1A4F2841D5C}"/>
                </a:ext>
              </a:extLst>
            </p:cNvPr>
            <p:cNvGrpSpPr/>
            <p:nvPr/>
          </p:nvGrpSpPr>
          <p:grpSpPr>
            <a:xfrm>
              <a:off x="8475785" y="4698999"/>
              <a:ext cx="3868617" cy="1099581"/>
              <a:chOff x="8584021" y="4275665"/>
              <a:chExt cx="3769824" cy="1099581"/>
            </a:xfrm>
          </p:grpSpPr>
          <p:sp>
            <p:nvSpPr>
              <p:cNvPr id="29" name="TextBox 28">
                <a:extLst>
                  <a:ext uri="{FF2B5EF4-FFF2-40B4-BE49-F238E27FC236}">
                    <a16:creationId xmlns:a16="http://schemas.microsoft.com/office/drawing/2014/main" id="{924276CA-A070-B507-1781-C0AB2C49DF9F}"/>
                  </a:ext>
                </a:extLst>
              </p:cNvPr>
              <p:cNvSpPr txBox="1"/>
              <p:nvPr/>
            </p:nvSpPr>
            <p:spPr>
              <a:xfrm>
                <a:off x="8708375" y="4275665"/>
                <a:ext cx="271991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Calibri" panose="020F0502020204030204"/>
                    <a:ea typeface="+mn-ea"/>
                    <a:cs typeface="Calibri"/>
                  </a:rPr>
                  <a:t>Allocated projects</a:t>
                </a:r>
              </a:p>
            </p:txBody>
          </p:sp>
          <p:sp>
            <p:nvSpPr>
              <p:cNvPr id="30" name="Oval 29">
                <a:extLst>
                  <a:ext uri="{FF2B5EF4-FFF2-40B4-BE49-F238E27FC236}">
                    <a16:creationId xmlns:a16="http://schemas.microsoft.com/office/drawing/2014/main" id="{AED71806-34CE-E2EA-4FF3-648536DD0DB3}"/>
                  </a:ext>
                </a:extLst>
              </p:cNvPr>
              <p:cNvSpPr/>
              <p:nvPr/>
            </p:nvSpPr>
            <p:spPr>
              <a:xfrm>
                <a:off x="8584021" y="4389436"/>
                <a:ext cx="148167" cy="14816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E6249FD5-F741-953F-AF3A-A252D1D23309}"/>
                  </a:ext>
                </a:extLst>
              </p:cNvPr>
              <p:cNvSpPr/>
              <p:nvPr/>
            </p:nvSpPr>
            <p:spPr>
              <a:xfrm>
                <a:off x="8584021" y="4749269"/>
                <a:ext cx="148167" cy="148167"/>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FE35CB27-8222-53A4-7AD5-1C1D72A31909}"/>
                  </a:ext>
                </a:extLst>
              </p:cNvPr>
              <p:cNvSpPr/>
              <p:nvPr/>
            </p:nvSpPr>
            <p:spPr>
              <a:xfrm>
                <a:off x="8584021" y="5109102"/>
                <a:ext cx="148167" cy="148167"/>
              </a:xfrm>
              <a:prstGeom prst="ellipse">
                <a:avLst/>
              </a:prstGeom>
              <a:solidFill>
                <a:srgbClr val="FFFF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22D66923-FFFB-495B-F8B5-679688CD0CEE}"/>
                  </a:ext>
                </a:extLst>
              </p:cNvPr>
              <p:cNvSpPr txBox="1"/>
              <p:nvPr/>
            </p:nvSpPr>
            <p:spPr>
              <a:xfrm>
                <a:off x="8708374" y="4667248"/>
                <a:ext cx="36454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Calibri" panose="020F0502020204030204"/>
                    <a:ea typeface="+mn-lt"/>
                    <a:cs typeface="Calibri" panose="020F0502020204030204"/>
                  </a:rPr>
                  <a:t>Demo/Education/Training projects</a:t>
                </a:r>
                <a:endParaRPr kumimoji="0" lang="en-US"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9929C86D-96BD-3824-E1C3-0D4709D76FB9}"/>
                  </a:ext>
                </a:extLst>
              </p:cNvPr>
              <p:cNvSpPr txBox="1"/>
              <p:nvPr/>
            </p:nvSpPr>
            <p:spPr>
              <a:xfrm>
                <a:off x="8708375" y="5005914"/>
                <a:ext cx="273049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Calibri" panose="020F0502020204030204"/>
                    <a:ea typeface="+mn-ea"/>
                    <a:cs typeface="Calibri"/>
                  </a:rPr>
                  <a:t>Resources</a:t>
                </a:r>
              </a:p>
            </p:txBody>
          </p:sp>
        </p:grpSp>
      </p:grpSp>
      <p:sp>
        <p:nvSpPr>
          <p:cNvPr id="3" name="Slide Number Placeholder 2">
            <a:extLst>
              <a:ext uri="{FF2B5EF4-FFF2-40B4-BE49-F238E27FC236}">
                <a16:creationId xmlns:a16="http://schemas.microsoft.com/office/drawing/2014/main" id="{4F0BEC5B-D27D-E386-E017-B7F593303EEA}"/>
              </a:ext>
            </a:extLst>
          </p:cNvPr>
          <p:cNvSpPr>
            <a:spLocks noGrp="1"/>
          </p:cNvSpPr>
          <p:nvPr>
            <p:ph type="sldNum" sz="quarter" idx="12"/>
          </p:nvPr>
        </p:nvSpPr>
        <p:spPr/>
        <p:txBody>
          <a:bodyPr/>
          <a:lstStyle/>
          <a:p>
            <a:fld id="{F384092C-9B9C-9748-AC6A-F06C9D03AD52}" type="slidenum">
              <a:rPr lang="en-US" smtClean="0"/>
              <a:t>7</a:t>
            </a:fld>
            <a:endParaRPr lang="en-US"/>
          </a:p>
        </p:txBody>
      </p:sp>
    </p:spTree>
    <p:extLst>
      <p:ext uri="{BB962C8B-B14F-4D97-AF65-F5344CB8AC3E}">
        <p14:creationId xmlns:p14="http://schemas.microsoft.com/office/powerpoint/2010/main" val="5043414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85240-28BB-B4A2-91EE-50115AF7CF6D}"/>
              </a:ext>
            </a:extLst>
          </p:cNvPr>
          <p:cNvSpPr>
            <a:spLocks noGrp="1"/>
          </p:cNvSpPr>
          <p:nvPr>
            <p:ph type="title"/>
          </p:nvPr>
        </p:nvSpPr>
        <p:spPr>
          <a:xfrm>
            <a:off x="3203648" y="-1548"/>
            <a:ext cx="8728847" cy="898210"/>
          </a:xfrm>
        </p:spPr>
        <p:txBody>
          <a:bodyPr>
            <a:normAutofit/>
          </a:bodyPr>
          <a:lstStyle/>
          <a:p>
            <a:r>
              <a:rPr lang="en-US" b="1">
                <a:latin typeface="Open Sans Light"/>
                <a:ea typeface="Open Sans Light"/>
                <a:cs typeface="Open Sans Light"/>
              </a:rPr>
              <a:t>Scope and Goals</a:t>
            </a:r>
            <a:endParaRPr lang="en-US" b="1"/>
          </a:p>
        </p:txBody>
      </p:sp>
      <p:sp>
        <p:nvSpPr>
          <p:cNvPr id="4" name="Slide Number Placeholder 3">
            <a:extLst>
              <a:ext uri="{FF2B5EF4-FFF2-40B4-BE49-F238E27FC236}">
                <a16:creationId xmlns:a16="http://schemas.microsoft.com/office/drawing/2014/main" id="{0CA90CCD-7872-E634-A91E-EB64B664ED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0E8EA-57F6-764C-8914-AEEABF058192}" type="slidenum">
              <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D91715A2-BC12-B7D0-91B6-0FDC3FA3FE57}"/>
              </a:ext>
            </a:extLst>
          </p:cNvPr>
          <p:cNvSpPr>
            <a:spLocks noGrp="1"/>
          </p:cNvSpPr>
          <p:nvPr>
            <p:ph type="body" sz="quarter" idx="13"/>
          </p:nvPr>
        </p:nvSpPr>
        <p:spPr>
          <a:xfrm>
            <a:off x="403382" y="1155699"/>
            <a:ext cx="11261880" cy="5068119"/>
          </a:xfrm>
        </p:spPr>
        <p:txBody>
          <a:bodyPr vert="horz" lIns="91440" tIns="45720" rIns="91440" bIns="45720" rtlCol="0" anchor="t">
            <a:normAutofit/>
          </a:bodyPr>
          <a:lstStyle/>
          <a:p>
            <a:pPr marL="0" indent="0">
              <a:buNone/>
            </a:pPr>
            <a:r>
              <a:rPr lang="en-US" sz="3200">
                <a:solidFill>
                  <a:schemeClr val="accent1">
                    <a:lumMod val="76000"/>
                  </a:schemeClr>
                </a:solidFill>
                <a:latin typeface="Open Sans Light"/>
                <a:ea typeface="Verdana"/>
                <a:cs typeface="Open Sans Light"/>
              </a:rPr>
              <a:t>A two-year effort by 12 agencies and 26 non-gov partners who are contributing </a:t>
            </a:r>
            <a:r>
              <a:rPr lang="en-US" sz="3200" i="1">
                <a:solidFill>
                  <a:schemeClr val="accent1">
                    <a:lumMod val="76000"/>
                  </a:schemeClr>
                </a:solidFill>
                <a:latin typeface="Open Sans ExtraBold"/>
                <a:ea typeface="Verdana"/>
                <a:cs typeface="Open Sans Light"/>
              </a:rPr>
              <a:t>in-kind</a:t>
            </a:r>
            <a:r>
              <a:rPr lang="en-US" sz="3200">
                <a:solidFill>
                  <a:schemeClr val="accent1">
                    <a:lumMod val="76000"/>
                  </a:schemeClr>
                </a:solidFill>
                <a:latin typeface="Open Sans Light"/>
                <a:ea typeface="Verdana"/>
                <a:cs typeface="Open Sans Light"/>
              </a:rPr>
              <a:t> resources and expertise.</a:t>
            </a:r>
            <a:endParaRPr lang="en-US">
              <a:solidFill>
                <a:schemeClr val="accent1">
                  <a:lumMod val="76000"/>
                </a:schemeClr>
              </a:solidFill>
              <a:latin typeface="Open Sans Light"/>
            </a:endParaRPr>
          </a:p>
          <a:p>
            <a:pPr marL="0" indent="0">
              <a:spcBef>
                <a:spcPts val="1800"/>
              </a:spcBef>
              <a:buNone/>
            </a:pPr>
            <a:r>
              <a:rPr lang="en-US" sz="3200" b="1">
                <a:latin typeface="Open Sans ExtraBold"/>
                <a:ea typeface="Verdana"/>
                <a:cs typeface="Open Sans Light"/>
              </a:rPr>
              <a:t>Goals:</a:t>
            </a:r>
            <a:r>
              <a:rPr lang="en-US" sz="3200">
                <a:latin typeface="Open Sans Light"/>
                <a:ea typeface="Verdana"/>
                <a:cs typeface="Open Sans Light"/>
              </a:rPr>
              <a:t> Demonstrate value and impact of the NAIRR concept   </a:t>
            </a:r>
            <a:endParaRPr lang="en-US">
              <a:latin typeface="Open Sans Light"/>
            </a:endParaRPr>
          </a:p>
          <a:p>
            <a:pPr marL="951865" lvl="2">
              <a:spcBef>
                <a:spcPts val="1000"/>
              </a:spcBef>
            </a:pPr>
            <a:r>
              <a:rPr lang="en-US" sz="2800" b="1">
                <a:latin typeface="Open Sans ExtraBold"/>
                <a:ea typeface="Verdana"/>
                <a:cs typeface="Open Sans Light"/>
              </a:rPr>
              <a:t>Support</a:t>
            </a:r>
            <a:r>
              <a:rPr lang="en-US" sz="2800">
                <a:latin typeface="Open Sans Light"/>
                <a:ea typeface="Verdana"/>
                <a:cs typeface="Open Sans Light"/>
              </a:rPr>
              <a:t> novel AI research and innovation </a:t>
            </a:r>
            <a:endParaRPr lang="en-US" sz="2800">
              <a:latin typeface="Verdana"/>
              <a:ea typeface="Verdana"/>
              <a:cs typeface="Open Sans Light"/>
            </a:endParaRPr>
          </a:p>
          <a:p>
            <a:pPr marL="951865" lvl="2">
              <a:spcBef>
                <a:spcPts val="1000"/>
              </a:spcBef>
            </a:pPr>
            <a:r>
              <a:rPr lang="en-US" sz="2800" b="1">
                <a:latin typeface="Open Sans ExtraBold"/>
                <a:ea typeface="Verdana"/>
                <a:cs typeface="Open Sans Light"/>
              </a:rPr>
              <a:t>Expand</a:t>
            </a:r>
            <a:r>
              <a:rPr lang="en-US" sz="2800">
                <a:latin typeface="Open Sans Light"/>
                <a:ea typeface="Verdana"/>
                <a:cs typeface="Open Sans Light"/>
              </a:rPr>
              <a:t> access to AI resources for a diverse set of researchers across the United States</a:t>
            </a:r>
            <a:endParaRPr lang="en-US" sz="2800">
              <a:latin typeface="Open Sans Light"/>
              <a:cs typeface="Open Sans Light"/>
            </a:endParaRPr>
          </a:p>
          <a:p>
            <a:pPr marL="951865" lvl="2">
              <a:spcBef>
                <a:spcPts val="1000"/>
              </a:spcBef>
            </a:pPr>
            <a:r>
              <a:rPr lang="en-US" sz="2800" b="1">
                <a:latin typeface="Open Sans ExtraBold"/>
                <a:ea typeface="Verdana"/>
                <a:cs typeface="Open Sans Light"/>
              </a:rPr>
              <a:t>Demonstrate</a:t>
            </a:r>
            <a:r>
              <a:rPr lang="en-US" sz="2800">
                <a:latin typeface="Open Sans Light"/>
                <a:ea typeface="Verdana"/>
                <a:cs typeface="Open Sans Light"/>
              </a:rPr>
              <a:t> collaborations across agencies and the private sector that are supporting an AI innovation ecosystem</a:t>
            </a:r>
          </a:p>
          <a:p>
            <a:pPr marL="951865" lvl="2">
              <a:spcBef>
                <a:spcPts val="1000"/>
              </a:spcBef>
            </a:pPr>
            <a:r>
              <a:rPr lang="en-US" sz="2800" b="1">
                <a:latin typeface="Open Sans ExtraBold"/>
                <a:ea typeface="Verdana"/>
                <a:cs typeface="Open Sans Light"/>
              </a:rPr>
              <a:t>Gain Experience</a:t>
            </a:r>
            <a:r>
              <a:rPr lang="en-US" sz="2800">
                <a:latin typeface="Open Sans Light"/>
                <a:ea typeface="Verdana"/>
                <a:cs typeface="Open Sans Light"/>
              </a:rPr>
              <a:t> advancing and refining the NAIRR design</a:t>
            </a:r>
            <a:endParaRPr lang="en-US" sz="2800">
              <a:latin typeface="Open Sans Light"/>
              <a:cs typeface="Open Sans Light"/>
            </a:endParaRPr>
          </a:p>
        </p:txBody>
      </p:sp>
      <p:pic>
        <p:nvPicPr>
          <p:cNvPr id="6" name="Picture 5">
            <a:extLst>
              <a:ext uri="{FF2B5EF4-FFF2-40B4-BE49-F238E27FC236}">
                <a16:creationId xmlns:a16="http://schemas.microsoft.com/office/drawing/2014/main" id="{2E67A5FF-A54D-3609-0E50-33BF5C265C9A}"/>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402" y="-4763"/>
            <a:ext cx="3168012" cy="898051"/>
          </a:xfrm>
          <a:prstGeom prst="rect">
            <a:avLst/>
          </a:prstGeom>
        </p:spPr>
      </p:pic>
    </p:spTree>
    <p:extLst>
      <p:ext uri="{BB962C8B-B14F-4D97-AF65-F5344CB8AC3E}">
        <p14:creationId xmlns:p14="http://schemas.microsoft.com/office/powerpoint/2010/main" val="30829033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4DA76-CB62-7AC2-9101-62C5877040FF}"/>
              </a:ext>
            </a:extLst>
          </p:cNvPr>
          <p:cNvSpPr>
            <a:spLocks noGrp="1"/>
          </p:cNvSpPr>
          <p:nvPr>
            <p:ph type="title"/>
          </p:nvPr>
        </p:nvSpPr>
        <p:spPr>
          <a:xfrm>
            <a:off x="3205864" y="96713"/>
            <a:ext cx="8923104" cy="754343"/>
          </a:xfrm>
        </p:spPr>
        <p:txBody>
          <a:bodyPr>
            <a:normAutofit/>
          </a:bodyPr>
          <a:lstStyle/>
          <a:p>
            <a:r>
              <a:rPr lang="en-US" sz="2800">
                <a:latin typeface="+mn-lt"/>
                <a:ea typeface="Open Sans Light"/>
                <a:cs typeface="Open Sans Light"/>
              </a:rPr>
              <a:t>12 agencies are contributing and collaborating with NSF</a:t>
            </a:r>
            <a:endParaRPr lang="en-US" sz="2800">
              <a:latin typeface="+mn-lt"/>
            </a:endParaRPr>
          </a:p>
        </p:txBody>
      </p:sp>
      <p:sp>
        <p:nvSpPr>
          <p:cNvPr id="32" name="flSlide2147483262Footer">
            <a:extLst>
              <a:ext uri="{FF2B5EF4-FFF2-40B4-BE49-F238E27FC236}">
                <a16:creationId xmlns:a16="http://schemas.microsoft.com/office/drawing/2014/main" id="{EDB4C970-3DF6-4DAD-AA0C-6724074F16B2}"/>
              </a:ext>
              <a:ext uri="{C183D7F6-B498-43B3-948B-1728B52AA6E4}">
                <adec:decorative xmlns:adec="http://schemas.microsoft.com/office/drawing/2017/decorative" val="1"/>
              </a:ext>
            </a:extLst>
          </p:cNvPr>
          <p:cNvSpPr txBox="1"/>
          <p:nvPr/>
        </p:nvSpPr>
        <p:spPr>
          <a:xfrm>
            <a:off x="0" y="6537960"/>
            <a:ext cx="242374" cy="223138"/>
          </a:xfrm>
          <a:prstGeom prst="rect">
            <a:avLst/>
          </a:prstGeom>
          <a:noFill/>
        </p:spPr>
        <p:txBody>
          <a:bodyPr vert="horz"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a:ln>
                  <a:noFill/>
                </a:ln>
                <a:solidFill>
                  <a:srgbClr val="000000"/>
                </a:solidFill>
                <a:effectLst/>
                <a:uLnTx/>
                <a:uFillTx/>
                <a:latin typeface="Microsoft Sans Serif" panose="020B0604020202020204" pitchFamily="34" charset="0"/>
                <a:ea typeface="+mn-ea"/>
                <a:cs typeface="+mn-cs"/>
              </a:rPr>
              <a:t>  </a:t>
            </a:r>
          </a:p>
        </p:txBody>
      </p:sp>
      <p:sp>
        <p:nvSpPr>
          <p:cNvPr id="5" name="TextBox 6">
            <a:extLst>
              <a:ext uri="{FF2B5EF4-FFF2-40B4-BE49-F238E27FC236}">
                <a16:creationId xmlns:a16="http://schemas.microsoft.com/office/drawing/2014/main" id="{53CC1663-4860-E8D8-9DEB-1D00861327A1}"/>
              </a:ext>
            </a:extLst>
          </p:cNvPr>
          <p:cNvSpPr txBox="1"/>
          <p:nvPr/>
        </p:nvSpPr>
        <p:spPr>
          <a:xfrm>
            <a:off x="65789" y="1165154"/>
            <a:ext cx="1241434" cy="4854342"/>
          </a:xfrm>
          <a:prstGeom prst="rect">
            <a:avLst/>
          </a:prstGeom>
          <a:noFill/>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E2841">
                    <a:lumMod val="75000"/>
                    <a:lumOff val="25000"/>
                  </a:srgbClr>
                </a:solidFill>
                <a:effectLst/>
                <a:uLnTx/>
                <a:uFillTx/>
                <a:latin typeface="Open Sans "/>
                <a:ea typeface="Open Sans Light"/>
                <a:cs typeface="Open Sans Light"/>
              </a:rPr>
              <a:t>DARPA</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E2841">
                    <a:lumMod val="75000"/>
                    <a:lumOff val="25000"/>
                  </a:srgbClr>
                </a:solidFill>
                <a:effectLst/>
                <a:uLnTx/>
                <a:uFillTx/>
                <a:latin typeface="Open Sans "/>
                <a:ea typeface="Open Sans Light"/>
                <a:cs typeface="Open Sans Light"/>
              </a:rPr>
              <a:t>DOD</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E2841">
                    <a:lumMod val="75000"/>
                    <a:lumOff val="25000"/>
                  </a:srgbClr>
                </a:solidFill>
                <a:effectLst/>
                <a:uLnTx/>
                <a:uFillTx/>
                <a:latin typeface="Open Sans "/>
                <a:ea typeface="Open Sans Light"/>
                <a:cs typeface="Open Sans Light"/>
              </a:rPr>
              <a:t>DOE</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err="1">
                <a:ln>
                  <a:noFill/>
                </a:ln>
                <a:solidFill>
                  <a:srgbClr val="0E2841">
                    <a:lumMod val="75000"/>
                    <a:lumOff val="25000"/>
                  </a:srgbClr>
                </a:solidFill>
                <a:effectLst/>
                <a:uLnTx/>
                <a:uFillTx/>
                <a:latin typeface="Open Sans "/>
                <a:ea typeface="Open Sans Light"/>
                <a:cs typeface="Open Sans Light"/>
              </a:rPr>
              <a:t>DoEd</a:t>
            </a:r>
            <a:endParaRPr kumimoji="0" lang="en-US" sz="1600" b="0" i="0" u="none" strike="noStrike" kern="1200" cap="none" spc="0" normalizeH="0" baseline="0" noProof="0">
              <a:ln>
                <a:noFill/>
              </a:ln>
              <a:solidFill>
                <a:srgbClr val="0E2841">
                  <a:lumMod val="75000"/>
                  <a:lumOff val="25000"/>
                </a:srgbClr>
              </a:solidFill>
              <a:effectLst/>
              <a:uLnTx/>
              <a:uFillTx/>
              <a:latin typeface="Open Sans "/>
              <a:ea typeface="Open Sans Light"/>
              <a:cs typeface="Open Sans Light"/>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E2841">
                    <a:lumMod val="75000"/>
                    <a:lumOff val="25000"/>
                  </a:srgbClr>
                </a:solidFill>
                <a:effectLst/>
                <a:uLnTx/>
                <a:uFillTx/>
                <a:latin typeface="Open Sans "/>
                <a:ea typeface="Open Sans Light"/>
                <a:cs typeface="Open Sans Light"/>
              </a:rPr>
              <a:t>NASA</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E2841">
                    <a:lumMod val="75000"/>
                    <a:lumOff val="25000"/>
                  </a:srgbClr>
                </a:solidFill>
                <a:effectLst/>
                <a:uLnTx/>
                <a:uFillTx/>
                <a:latin typeface="Open Sans "/>
                <a:ea typeface="Open Sans Light"/>
                <a:cs typeface="Open Sans Light"/>
              </a:rPr>
              <a:t>NIH</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E2841">
                    <a:lumMod val="75000"/>
                    <a:lumOff val="25000"/>
                  </a:srgbClr>
                </a:solidFill>
                <a:effectLst/>
                <a:uLnTx/>
                <a:uFillTx/>
                <a:latin typeface="Open Sans "/>
                <a:ea typeface="Open Sans Light"/>
                <a:cs typeface="Open Sans Light"/>
              </a:rPr>
              <a:t>NIST</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E2841">
                    <a:lumMod val="75000"/>
                    <a:lumOff val="25000"/>
                  </a:srgbClr>
                </a:solidFill>
                <a:effectLst/>
                <a:uLnTx/>
                <a:uFillTx/>
                <a:latin typeface="Open Sans "/>
                <a:ea typeface="Open Sans Light"/>
                <a:cs typeface="Open Sans Light"/>
              </a:rPr>
              <a:t>NOAA</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E2841">
                    <a:lumMod val="75000"/>
                    <a:lumOff val="25000"/>
                  </a:srgbClr>
                </a:solidFill>
                <a:effectLst/>
                <a:uLnTx/>
                <a:uFillTx/>
                <a:latin typeface="Open Sans "/>
                <a:ea typeface="Open Sans Light"/>
                <a:cs typeface="Open Sans Light"/>
              </a:rPr>
              <a:t>NSF</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E2841">
                    <a:lumMod val="75000"/>
                    <a:lumOff val="25000"/>
                  </a:srgbClr>
                </a:solidFill>
                <a:effectLst/>
                <a:uLnTx/>
                <a:uFillTx/>
                <a:latin typeface="Open Sans "/>
                <a:ea typeface="Open Sans Light"/>
                <a:cs typeface="Open Sans Light"/>
              </a:rPr>
              <a:t>USDA</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E2841">
                    <a:lumMod val="75000"/>
                    <a:lumOff val="25000"/>
                  </a:srgbClr>
                </a:solidFill>
                <a:effectLst/>
                <a:uLnTx/>
                <a:uFillTx/>
                <a:latin typeface="Open Sans "/>
                <a:ea typeface="Open Sans Light"/>
                <a:cs typeface="Open Sans Light"/>
              </a:rPr>
              <a:t>USGS</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E2841">
                    <a:lumMod val="75000"/>
                    <a:lumOff val="25000"/>
                  </a:srgbClr>
                </a:solidFill>
                <a:effectLst/>
                <a:uLnTx/>
                <a:uFillTx/>
                <a:latin typeface="Open Sans "/>
                <a:ea typeface="Open Sans Light"/>
                <a:cs typeface="Open Sans Light"/>
              </a:rPr>
              <a:t>USPTO</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E2841">
                    <a:lumMod val="75000"/>
                    <a:lumOff val="25000"/>
                  </a:srgbClr>
                </a:solidFill>
                <a:effectLst/>
                <a:uLnTx/>
                <a:uFillTx/>
                <a:latin typeface="Open Sans "/>
                <a:ea typeface="Open Sans Light"/>
                <a:cs typeface="Open Sans Light"/>
              </a:rPr>
              <a:t>VA</a:t>
            </a:r>
          </a:p>
        </p:txBody>
      </p:sp>
      <p:sp>
        <p:nvSpPr>
          <p:cNvPr id="39" name="TextBox 38">
            <a:extLst>
              <a:ext uri="{FF2B5EF4-FFF2-40B4-BE49-F238E27FC236}">
                <a16:creationId xmlns:a16="http://schemas.microsoft.com/office/drawing/2014/main" id="{F4ECB1B1-4F51-7FE9-7110-FBB13EBA45B8}"/>
              </a:ext>
            </a:extLst>
          </p:cNvPr>
          <p:cNvSpPr txBox="1"/>
          <p:nvPr/>
        </p:nvSpPr>
        <p:spPr>
          <a:xfrm>
            <a:off x="2090742" y="1099389"/>
            <a:ext cx="2127249" cy="461665"/>
          </a:xfrm>
          <a:prstGeom prst="rect">
            <a:avLst/>
          </a:prstGeom>
          <a:noFill/>
        </p:spPr>
        <p:txBody>
          <a:bodyPr wrap="non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ptos" panose="02110004020202020204"/>
                <a:ea typeface="+mn-ea"/>
                <a:cs typeface="+mn-cs"/>
              </a:rPr>
              <a:t>NAIRR Secure</a:t>
            </a:r>
          </a:p>
        </p:txBody>
      </p:sp>
      <p:sp>
        <p:nvSpPr>
          <p:cNvPr id="77" name="TextBox 76">
            <a:extLst>
              <a:ext uri="{FF2B5EF4-FFF2-40B4-BE49-F238E27FC236}">
                <a16:creationId xmlns:a16="http://schemas.microsoft.com/office/drawing/2014/main" id="{3ED053FD-463D-C0D8-1A2E-E78F9759DE44}"/>
              </a:ext>
            </a:extLst>
          </p:cNvPr>
          <p:cNvSpPr txBox="1"/>
          <p:nvPr/>
        </p:nvSpPr>
        <p:spPr>
          <a:xfrm>
            <a:off x="1531533" y="1447964"/>
            <a:ext cx="32348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Leads: DOE and NIH</a:t>
            </a:r>
          </a:p>
        </p:txBody>
      </p:sp>
      <p:sp>
        <p:nvSpPr>
          <p:cNvPr id="49" name="TextBox 48">
            <a:extLst>
              <a:ext uri="{FF2B5EF4-FFF2-40B4-BE49-F238E27FC236}">
                <a16:creationId xmlns:a16="http://schemas.microsoft.com/office/drawing/2014/main" id="{B53D4F84-FD69-4B53-9919-741EDC5DA9B0}"/>
              </a:ext>
            </a:extLst>
          </p:cNvPr>
          <p:cNvSpPr txBox="1"/>
          <p:nvPr/>
        </p:nvSpPr>
        <p:spPr>
          <a:xfrm>
            <a:off x="1752758" y="1992961"/>
            <a:ext cx="2811347" cy="461665"/>
          </a:xfrm>
          <a:prstGeom prst="rect">
            <a:avLst/>
          </a:prstGeom>
          <a:noFill/>
        </p:spPr>
        <p:txBody>
          <a:bodyPr wrap="non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ptos" panose="02110004020202020204"/>
                <a:ea typeface="+mn-ea"/>
                <a:cs typeface="+mn-cs"/>
              </a:rPr>
              <a:t>Datasets &amp; Models</a:t>
            </a:r>
          </a:p>
        </p:txBody>
      </p:sp>
      <p:sp>
        <p:nvSpPr>
          <p:cNvPr id="76" name="TextBox 75">
            <a:extLst>
              <a:ext uri="{FF2B5EF4-FFF2-40B4-BE49-F238E27FC236}">
                <a16:creationId xmlns:a16="http://schemas.microsoft.com/office/drawing/2014/main" id="{C31B6329-04C3-06B5-73E0-B22A7A18F360}"/>
              </a:ext>
            </a:extLst>
          </p:cNvPr>
          <p:cNvSpPr txBox="1"/>
          <p:nvPr/>
        </p:nvSpPr>
        <p:spPr>
          <a:xfrm>
            <a:off x="1531533" y="2382029"/>
            <a:ext cx="323481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DoD  DOE  NASA  NIH  NOAA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USDA  USGS USPTO</a:t>
            </a:r>
          </a:p>
        </p:txBody>
      </p:sp>
      <p:sp>
        <p:nvSpPr>
          <p:cNvPr id="55" name="TextBox 54">
            <a:extLst>
              <a:ext uri="{FF2B5EF4-FFF2-40B4-BE49-F238E27FC236}">
                <a16:creationId xmlns:a16="http://schemas.microsoft.com/office/drawing/2014/main" id="{12893D8E-2345-E246-B581-C5A667784866}"/>
              </a:ext>
            </a:extLst>
          </p:cNvPr>
          <p:cNvSpPr txBox="1"/>
          <p:nvPr/>
        </p:nvSpPr>
        <p:spPr>
          <a:xfrm>
            <a:off x="2281242" y="3130660"/>
            <a:ext cx="1923934" cy="46166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ptos" panose="02110004020202020204"/>
                <a:ea typeface="+mn-ea"/>
                <a:cs typeface="+mn-cs"/>
              </a:rPr>
              <a:t>Computing</a:t>
            </a:r>
          </a:p>
        </p:txBody>
      </p:sp>
      <p:sp>
        <p:nvSpPr>
          <p:cNvPr id="78" name="TextBox 77">
            <a:extLst>
              <a:ext uri="{FF2B5EF4-FFF2-40B4-BE49-F238E27FC236}">
                <a16:creationId xmlns:a16="http://schemas.microsoft.com/office/drawing/2014/main" id="{26A10575-C574-4EBD-E90B-F75481E79AAD}"/>
              </a:ext>
            </a:extLst>
          </p:cNvPr>
          <p:cNvSpPr txBox="1"/>
          <p:nvPr/>
        </p:nvSpPr>
        <p:spPr>
          <a:xfrm>
            <a:off x="1531533" y="3463576"/>
            <a:ext cx="32348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NSF and DOE</a:t>
            </a:r>
          </a:p>
        </p:txBody>
      </p:sp>
      <p:sp>
        <p:nvSpPr>
          <p:cNvPr id="73" name="TextBox 72">
            <a:extLst>
              <a:ext uri="{FF2B5EF4-FFF2-40B4-BE49-F238E27FC236}">
                <a16:creationId xmlns:a16="http://schemas.microsoft.com/office/drawing/2014/main" id="{74EB4BA8-D5AF-F7E3-E479-B95CAC61F87A}"/>
              </a:ext>
            </a:extLst>
          </p:cNvPr>
          <p:cNvSpPr txBox="1"/>
          <p:nvPr/>
        </p:nvSpPr>
        <p:spPr>
          <a:xfrm>
            <a:off x="1279581" y="4045339"/>
            <a:ext cx="3729157" cy="84328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ptos" panose="02110004020202020204"/>
                <a:ea typeface="+mn-ea"/>
                <a:cs typeface="+mn-cs"/>
              </a:rPr>
              <a:t>Platforms, Software, Educational materials</a:t>
            </a:r>
          </a:p>
        </p:txBody>
      </p:sp>
      <p:sp>
        <p:nvSpPr>
          <p:cNvPr id="81" name="TextBox 80">
            <a:extLst>
              <a:ext uri="{FF2B5EF4-FFF2-40B4-BE49-F238E27FC236}">
                <a16:creationId xmlns:a16="http://schemas.microsoft.com/office/drawing/2014/main" id="{87747DFD-C520-ADCD-397F-DC727A59C9D6}"/>
              </a:ext>
            </a:extLst>
          </p:cNvPr>
          <p:cNvSpPr txBox="1"/>
          <p:nvPr/>
        </p:nvSpPr>
        <p:spPr>
          <a:xfrm>
            <a:off x="1617565" y="4754059"/>
            <a:ext cx="32348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Multiple agencies</a:t>
            </a:r>
          </a:p>
        </p:txBody>
      </p:sp>
      <p:sp>
        <p:nvSpPr>
          <p:cNvPr id="63" name="TextBox 62">
            <a:extLst>
              <a:ext uri="{FF2B5EF4-FFF2-40B4-BE49-F238E27FC236}">
                <a16:creationId xmlns:a16="http://schemas.microsoft.com/office/drawing/2014/main" id="{1D666651-582B-9D36-6162-D1B83FCCEC61}"/>
              </a:ext>
            </a:extLst>
          </p:cNvPr>
          <p:cNvSpPr txBox="1"/>
          <p:nvPr/>
        </p:nvSpPr>
        <p:spPr>
          <a:xfrm>
            <a:off x="1623710" y="5324140"/>
            <a:ext cx="3052294" cy="46166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ptos" panose="02110004020202020204"/>
                <a:ea typeface="+mn-ea"/>
                <a:cs typeface="+mn-cs"/>
              </a:rPr>
              <a:t>Governance</a:t>
            </a:r>
          </a:p>
        </p:txBody>
      </p:sp>
      <p:sp>
        <p:nvSpPr>
          <p:cNvPr id="80" name="TextBox 79">
            <a:extLst>
              <a:ext uri="{FF2B5EF4-FFF2-40B4-BE49-F238E27FC236}">
                <a16:creationId xmlns:a16="http://schemas.microsoft.com/office/drawing/2014/main" id="{1FE07352-7C66-03C2-2269-8CD51AE9A549}"/>
              </a:ext>
            </a:extLst>
          </p:cNvPr>
          <p:cNvSpPr txBox="1"/>
          <p:nvPr/>
        </p:nvSpPr>
        <p:spPr>
          <a:xfrm>
            <a:off x="1531533" y="5651253"/>
            <a:ext cx="32348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All contributing agencies</a:t>
            </a:r>
          </a:p>
        </p:txBody>
      </p:sp>
      <p:grpSp>
        <p:nvGrpSpPr>
          <p:cNvPr id="6" name="Group 5">
            <a:extLst>
              <a:ext uri="{FF2B5EF4-FFF2-40B4-BE49-F238E27FC236}">
                <a16:creationId xmlns:a16="http://schemas.microsoft.com/office/drawing/2014/main" id="{BF8C59AC-B0B6-F828-1B31-A9CC9CE9B99D}"/>
              </a:ext>
              <a:ext uri="{C183D7F6-B498-43B3-948B-1728B52AA6E4}">
                <adec:decorative xmlns:adec="http://schemas.microsoft.com/office/drawing/2017/decorative" val="1"/>
              </a:ext>
            </a:extLst>
          </p:cNvPr>
          <p:cNvGrpSpPr/>
          <p:nvPr/>
        </p:nvGrpSpPr>
        <p:grpSpPr>
          <a:xfrm>
            <a:off x="5124645" y="1100784"/>
            <a:ext cx="6757494" cy="4946916"/>
            <a:chOff x="5124645" y="1100784"/>
            <a:chExt cx="6757494" cy="4946916"/>
          </a:xfrm>
        </p:grpSpPr>
        <p:sp>
          <p:nvSpPr>
            <p:cNvPr id="45" name="Right Arrow 7">
              <a:extLst>
                <a:ext uri="{FF2B5EF4-FFF2-40B4-BE49-F238E27FC236}">
                  <a16:creationId xmlns:a16="http://schemas.microsoft.com/office/drawing/2014/main" id="{AB26FD84-B7DD-5609-D36C-D6FE74938310}"/>
                </a:ext>
              </a:extLst>
            </p:cNvPr>
            <p:cNvSpPr/>
            <p:nvPr/>
          </p:nvSpPr>
          <p:spPr>
            <a:xfrm>
              <a:off x="5124820" y="1165810"/>
              <a:ext cx="822960" cy="502418"/>
            </a:xfrm>
            <a:prstGeom prst="rightArrow">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1" name="Right Arrow 10">
              <a:extLst>
                <a:ext uri="{FF2B5EF4-FFF2-40B4-BE49-F238E27FC236}">
                  <a16:creationId xmlns:a16="http://schemas.microsoft.com/office/drawing/2014/main" id="{4256BA92-A4B3-D717-2625-3F45D84C836B}"/>
                </a:ext>
              </a:extLst>
            </p:cNvPr>
            <p:cNvSpPr/>
            <p:nvPr/>
          </p:nvSpPr>
          <p:spPr>
            <a:xfrm>
              <a:off x="5124820" y="2210304"/>
              <a:ext cx="822960" cy="502418"/>
            </a:xfrm>
            <a:prstGeom prst="rightArrow">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3" name="TextBox 52">
              <a:extLst>
                <a:ext uri="{FF2B5EF4-FFF2-40B4-BE49-F238E27FC236}">
                  <a16:creationId xmlns:a16="http://schemas.microsoft.com/office/drawing/2014/main" id="{898C0DD3-970F-A512-E9C4-1CC8E4BDA564}"/>
                </a:ext>
              </a:extLst>
            </p:cNvPr>
            <p:cNvSpPr txBox="1"/>
            <p:nvPr/>
          </p:nvSpPr>
          <p:spPr>
            <a:xfrm>
              <a:off x="6354701" y="1997979"/>
              <a:ext cx="5367664" cy="646331"/>
            </a:xfrm>
            <a:prstGeom prst="rect">
              <a:avLst/>
            </a:prstGeom>
            <a:noFill/>
          </p:spPr>
          <p:txBody>
            <a:bodyPr wrap="square" lIns="91440" tIns="45720" rIns="91440" bIns="45720" rtlCol="0" anchor="t">
              <a:spAutoFit/>
            </a:bodyPr>
            <a:lstStyle/>
            <a:p>
              <a:pPr>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25 open datasets, models, platforms </a:t>
              </a:r>
              <a:r>
                <a:rPr lang="en-US">
                  <a:solidFill>
                    <a:prstClr val="black"/>
                  </a:solidFill>
                  <a:latin typeface="Aptos" panose="02110004020202020204"/>
                </a:rPr>
                <a:t>are </a:t>
              </a: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available on NAIRR Pilot </a:t>
              </a:r>
              <a:r>
                <a:rPr lang="en-US">
                  <a:solidFill>
                    <a:prstClr val="black"/>
                  </a:solidFill>
                  <a:latin typeface="Aptos" panose="02110004020202020204"/>
                </a:rPr>
                <a:t>Portal. </a:t>
              </a: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1" name="Right Arrow 16">
              <a:extLst>
                <a:ext uri="{FF2B5EF4-FFF2-40B4-BE49-F238E27FC236}">
                  <a16:creationId xmlns:a16="http://schemas.microsoft.com/office/drawing/2014/main" id="{87A16CC9-F59A-7A81-AA6B-51A83179D3C4}"/>
                </a:ext>
              </a:extLst>
            </p:cNvPr>
            <p:cNvSpPr/>
            <p:nvPr/>
          </p:nvSpPr>
          <p:spPr>
            <a:xfrm>
              <a:off x="5124820" y="3210903"/>
              <a:ext cx="822960" cy="502418"/>
            </a:xfrm>
            <a:prstGeom prst="rightArrow">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5" name="TextBox 64">
              <a:extLst>
                <a:ext uri="{FF2B5EF4-FFF2-40B4-BE49-F238E27FC236}">
                  <a16:creationId xmlns:a16="http://schemas.microsoft.com/office/drawing/2014/main" id="{951816A6-4A85-7354-EE33-EDEE1EF18E8A}"/>
                </a:ext>
              </a:extLst>
            </p:cNvPr>
            <p:cNvSpPr txBox="1"/>
            <p:nvPr/>
          </p:nvSpPr>
          <p:spPr>
            <a:xfrm>
              <a:off x="6366991" y="3134400"/>
              <a:ext cx="4962083" cy="369332"/>
            </a:xfrm>
            <a:prstGeom prst="rect">
              <a:avLst/>
            </a:prstGeom>
            <a:noFill/>
          </p:spPr>
          <p:txBody>
            <a:bodyPr wrap="square" lIns="91440" tIns="45720" rIns="91440" bIns="45720" rtlCol="0" anchor="t">
              <a:spAutoFit/>
            </a:bodyPr>
            <a:lstStyle/>
            <a:p>
              <a:pPr>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10+ advanced computing systems </a:t>
              </a:r>
              <a:r>
                <a:rPr lang="en-US">
                  <a:solidFill>
                    <a:prstClr val="black"/>
                  </a:solidFill>
                  <a:latin typeface="Aptos" panose="02110004020202020204"/>
                </a:rPr>
                <a:t>are available</a:t>
              </a: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a:t>
              </a:r>
            </a:p>
          </p:txBody>
        </p:sp>
        <p:sp>
          <p:nvSpPr>
            <p:cNvPr id="67" name="Right Arrow 19">
              <a:extLst>
                <a:ext uri="{FF2B5EF4-FFF2-40B4-BE49-F238E27FC236}">
                  <a16:creationId xmlns:a16="http://schemas.microsoft.com/office/drawing/2014/main" id="{8DCA49A9-4E27-EE5A-EE27-063F536432FE}"/>
                </a:ext>
              </a:extLst>
            </p:cNvPr>
            <p:cNvSpPr/>
            <p:nvPr/>
          </p:nvSpPr>
          <p:spPr>
            <a:xfrm>
              <a:off x="5126793" y="4217431"/>
              <a:ext cx="822960" cy="502418"/>
            </a:xfrm>
            <a:prstGeom prst="rightArrow">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9" name="Right Arrow 20">
              <a:extLst>
                <a:ext uri="{FF2B5EF4-FFF2-40B4-BE49-F238E27FC236}">
                  <a16:creationId xmlns:a16="http://schemas.microsoft.com/office/drawing/2014/main" id="{7B78DEB4-DEB8-EB7A-AB0C-85C57FC2BCAA}"/>
                </a:ext>
              </a:extLst>
            </p:cNvPr>
            <p:cNvSpPr/>
            <p:nvPr/>
          </p:nvSpPr>
          <p:spPr>
            <a:xfrm>
              <a:off x="5124645" y="5334570"/>
              <a:ext cx="822960" cy="502418"/>
            </a:xfrm>
            <a:prstGeom prst="rightArrow">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1" name="TextBox 70">
              <a:extLst>
                <a:ext uri="{FF2B5EF4-FFF2-40B4-BE49-F238E27FC236}">
                  <a16:creationId xmlns:a16="http://schemas.microsoft.com/office/drawing/2014/main" id="{FA07B567-3E02-3B28-4579-F20EBC00FA8C}"/>
                </a:ext>
              </a:extLst>
            </p:cNvPr>
            <p:cNvSpPr txBox="1"/>
            <p:nvPr/>
          </p:nvSpPr>
          <p:spPr>
            <a:xfrm>
              <a:off x="6366991" y="5124370"/>
              <a:ext cx="5515148" cy="923330"/>
            </a:xfrm>
            <a:prstGeom prst="rect">
              <a:avLst/>
            </a:prstGeom>
            <a:noFill/>
          </p:spPr>
          <p:txBody>
            <a:bodyPr wrap="square" lIns="91440" tIns="45720" rIns="91440" bIns="45720" rtlCol="0" anchor="t">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Steering Committee</a:t>
              </a:r>
              <a:endParaRPr lang="en-US">
                <a:ea typeface="+mn-ea"/>
                <a:cs typeface="+mn-cs"/>
              </a:endParaRPr>
            </a:p>
            <a:p>
              <a:pPr>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Pilot Program Management Office</a:t>
              </a:r>
              <a:r>
                <a:rPr lang="en-US">
                  <a:solidFill>
                    <a:prstClr val="black"/>
                  </a:solidFill>
                  <a:latin typeface="Aptos" panose="02110004020202020204"/>
                </a:rPr>
                <a:t> (PPMO)</a:t>
              </a:r>
              <a:endParaRPr lang="en-US" sz="1800" b="0" i="0" u="none" strike="noStrike" kern="1200" cap="none" spc="0" normalizeH="0" baseline="0" noProof="0">
                <a:ln>
                  <a:noFill/>
                </a:ln>
                <a:solidFill>
                  <a:prstClr val="black"/>
                </a:solidFill>
                <a:effectLst/>
                <a:uLnTx/>
                <a:uFillTx/>
                <a:latin typeface="Aptos" panose="02110004020202020204"/>
              </a:endParaRPr>
            </a:p>
            <a:p>
              <a:pPr marR="0" lvl="0" algn="l" defTabSz="914400" rtl="0" eaLnBrk="1" fontAlgn="auto" latinLnBrk="0" hangingPunct="1">
                <a:lnSpc>
                  <a:spcPct val="100000"/>
                </a:lnSpc>
                <a:spcBef>
                  <a:spcPts val="0"/>
                </a:spcBef>
                <a:spcAft>
                  <a:spcPts val="0"/>
                </a:spcAft>
                <a:buClrTx/>
                <a:buSzTx/>
                <a:tabLst/>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Data/Models, Secure &amp; Education/Outreach WGs</a:t>
              </a:r>
              <a:endParaRPr lang="en-US" sz="1800" b="0" i="0" u="none" strike="noStrike" kern="1200" cap="none" spc="0" normalizeH="0" baseline="0" noProof="0">
                <a:ln>
                  <a:noFill/>
                </a:ln>
                <a:solidFill>
                  <a:prstClr val="black"/>
                </a:solidFill>
                <a:effectLst/>
                <a:uLnTx/>
                <a:uFillTx/>
                <a:latin typeface="Aptos" panose="02110004020202020204"/>
              </a:endParaRPr>
            </a:p>
          </p:txBody>
        </p:sp>
        <p:sp>
          <p:nvSpPr>
            <p:cNvPr id="75" name="TextBox 74">
              <a:extLst>
                <a:ext uri="{FF2B5EF4-FFF2-40B4-BE49-F238E27FC236}">
                  <a16:creationId xmlns:a16="http://schemas.microsoft.com/office/drawing/2014/main" id="{EF8C7941-8FB2-83C8-4A21-35A9EDDA647E}"/>
                </a:ext>
              </a:extLst>
            </p:cNvPr>
            <p:cNvSpPr txBox="1"/>
            <p:nvPr/>
          </p:nvSpPr>
          <p:spPr>
            <a:xfrm>
              <a:off x="6366991" y="4150274"/>
              <a:ext cx="5367663" cy="369332"/>
            </a:xfrm>
            <a:prstGeom prst="rect">
              <a:avLst/>
            </a:prstGeom>
            <a:noFill/>
          </p:spPr>
          <p:txBody>
            <a:bodyPr wrap="square" lIns="91440" tIns="45720" rIns="91440" bIns="45720" rtlCol="0" anchor="t">
              <a:spAutoFit/>
            </a:bodyPr>
            <a:lstStyle/>
            <a:p>
              <a:pPr>
                <a:defRPr/>
              </a:pPr>
              <a:r>
                <a:rPr lang="en-US">
                  <a:solidFill>
                    <a:prstClr val="black"/>
                  </a:solidFill>
                  <a:latin typeface="Aptos" panose="02110004020202020204"/>
                </a:rPr>
                <a:t>Various workshops</a:t>
              </a:r>
              <a:endParaRPr lang="en-US" sz="1800" b="0" i="0" u="none" strike="noStrike" kern="1200" cap="none" spc="0" normalizeH="0" baseline="0" noProof="0">
                <a:ln>
                  <a:noFill/>
                </a:ln>
                <a:solidFill>
                  <a:prstClr val="black"/>
                </a:solidFill>
                <a:effectLst/>
                <a:uLnTx/>
                <a:uFillTx/>
                <a:latin typeface="Aptos" panose="02110004020202020204"/>
              </a:endParaRPr>
            </a:p>
          </p:txBody>
        </p:sp>
        <p:sp>
          <p:nvSpPr>
            <p:cNvPr id="79" name="TextBox 78">
              <a:extLst>
                <a:ext uri="{FF2B5EF4-FFF2-40B4-BE49-F238E27FC236}">
                  <a16:creationId xmlns:a16="http://schemas.microsoft.com/office/drawing/2014/main" id="{9C415894-A6AB-CBF8-F2C7-81A53FFACF49}"/>
                </a:ext>
              </a:extLst>
            </p:cNvPr>
            <p:cNvSpPr txBox="1"/>
            <p:nvPr/>
          </p:nvSpPr>
          <p:spPr>
            <a:xfrm>
              <a:off x="6366991" y="1100784"/>
              <a:ext cx="5367664" cy="646331"/>
            </a:xfrm>
            <a:prstGeom prst="rect">
              <a:avLst/>
            </a:prstGeom>
            <a:noFill/>
          </p:spPr>
          <p:txBody>
            <a:bodyPr wrap="square" lIns="91440" tIns="45720" rIns="91440" bIns="45720" rtlCol="0" anchor="t">
              <a:spAutoFit/>
            </a:bodyPr>
            <a:lstStyle/>
            <a:p>
              <a:pPr>
                <a:defRPr/>
              </a:pPr>
              <a:r>
                <a:rPr lang="en-US">
                  <a:solidFill>
                    <a:prstClr val="black"/>
                  </a:solidFill>
                  <a:latin typeface="Aptos" panose="02110004020202020204"/>
                  <a:ea typeface="+mn-lt"/>
                  <a:cs typeface="+mn-lt"/>
                </a:rPr>
                <a:t>Three demonstration</a:t>
              </a:r>
              <a:r>
                <a:rPr kumimoji="0" lang="en-US" sz="1800" b="0" i="0" u="none" strike="noStrike" kern="1200" cap="none" spc="0" normalizeH="0" baseline="0" noProof="0">
                  <a:ln>
                    <a:noFill/>
                  </a:ln>
                  <a:solidFill>
                    <a:prstClr val="black"/>
                  </a:solidFill>
                  <a:effectLst/>
                  <a:uLnTx/>
                  <a:uFillTx/>
                  <a:latin typeface="Aptos" panose="02110004020202020204"/>
                  <a:ea typeface="+mn-lt"/>
                  <a:cs typeface="+mn-lt"/>
                </a:rPr>
                <a:t> projects </a:t>
              </a:r>
              <a:r>
                <a:rPr lang="en-US">
                  <a:solidFill>
                    <a:prstClr val="black"/>
                  </a:solidFill>
                  <a:latin typeface="Aptos" panose="02110004020202020204"/>
                  <a:ea typeface="+mn-lt"/>
                  <a:cs typeface="+mn-lt"/>
                </a:rPr>
                <a:t>are underway (coordinated through NAIRR Secure WG).</a:t>
              </a:r>
              <a:endParaRPr lang="en-US" sz="1800" b="0" i="0" u="none" strike="noStrike" kern="1200" cap="none" spc="0" normalizeH="0" baseline="0" noProof="0">
                <a:ln>
                  <a:noFill/>
                </a:ln>
                <a:solidFill>
                  <a:prstClr val="black"/>
                </a:solidFill>
                <a:effectLst/>
                <a:uLnTx/>
                <a:uFillTx/>
                <a:latin typeface="Aptos" panose="02110004020202020204"/>
                <a:ea typeface="Calibri"/>
                <a:cs typeface="Calibri"/>
              </a:endParaRPr>
            </a:p>
          </p:txBody>
        </p:sp>
      </p:grpSp>
      <p:pic>
        <p:nvPicPr>
          <p:cNvPr id="4" name="Picture 3">
            <a:extLst>
              <a:ext uri="{FF2B5EF4-FFF2-40B4-BE49-F238E27FC236}">
                <a16:creationId xmlns:a16="http://schemas.microsoft.com/office/drawing/2014/main" id="{8C5EDB78-CEC5-39FB-E64B-F64657E511D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02" y="-4763"/>
            <a:ext cx="3168012" cy="898051"/>
          </a:xfrm>
          <a:prstGeom prst="rect">
            <a:avLst/>
          </a:prstGeom>
        </p:spPr>
      </p:pic>
      <p:sp>
        <p:nvSpPr>
          <p:cNvPr id="3" name="Slide Number Placeholder 2">
            <a:extLst>
              <a:ext uri="{FF2B5EF4-FFF2-40B4-BE49-F238E27FC236}">
                <a16:creationId xmlns:a16="http://schemas.microsoft.com/office/drawing/2014/main" id="{C73A7D49-0B0D-C9D5-6A2E-B402DA8EA82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4092C-9B9C-9748-AC6A-F06C9D03AD52}"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938675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75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Custom 1">
      <a:dk1>
        <a:sysClr val="windowText" lastClr="000000"/>
      </a:dk1>
      <a:lt1>
        <a:sysClr val="window" lastClr="FFFFFF"/>
      </a:lt1>
      <a:dk2>
        <a:srgbClr val="44546A"/>
      </a:dk2>
      <a:lt2>
        <a:srgbClr val="E7E6E6"/>
      </a:lt2>
      <a:accent1>
        <a:srgbClr val="005699"/>
      </a:accent1>
      <a:accent2>
        <a:srgbClr val="DCC276"/>
      </a:accent2>
      <a:accent3>
        <a:srgbClr val="002554"/>
      </a:accent3>
      <a:accent4>
        <a:srgbClr val="00758D"/>
      </a:accent4>
      <a:accent5>
        <a:srgbClr val="473B70"/>
      </a:accent5>
      <a:accent6>
        <a:srgbClr val="4EC3E0"/>
      </a:accent6>
      <a:hlink>
        <a:srgbClr val="4EC3E0"/>
      </a:hlink>
      <a:folHlink>
        <a:srgbClr val="4EC3E0"/>
      </a:folHlink>
    </a:clrScheme>
    <a:fontScheme name="Custom 3">
      <a:majorFont>
        <a:latin typeface="Open Sans 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Custom Design">
  <a:themeElements>
    <a:clrScheme name="Custom 1">
      <a:dk1>
        <a:sysClr val="windowText" lastClr="000000"/>
      </a:dk1>
      <a:lt1>
        <a:sysClr val="window" lastClr="FFFFFF"/>
      </a:lt1>
      <a:dk2>
        <a:srgbClr val="44546A"/>
      </a:dk2>
      <a:lt2>
        <a:srgbClr val="E7E6E6"/>
      </a:lt2>
      <a:accent1>
        <a:srgbClr val="005699"/>
      </a:accent1>
      <a:accent2>
        <a:srgbClr val="DCC276"/>
      </a:accent2>
      <a:accent3>
        <a:srgbClr val="002554"/>
      </a:accent3>
      <a:accent4>
        <a:srgbClr val="00758D"/>
      </a:accent4>
      <a:accent5>
        <a:srgbClr val="473B70"/>
      </a:accent5>
      <a:accent6>
        <a:srgbClr val="4EC3E0"/>
      </a:accent6>
      <a:hlink>
        <a:srgbClr val="4EC3E0"/>
      </a:hlink>
      <a:folHlink>
        <a:srgbClr val="4EC3E0"/>
      </a:folHlink>
    </a:clrScheme>
    <a:fontScheme name="Custom 3">
      <a:majorFont>
        <a:latin typeface="Open Sans 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176FF569A72144925470ED9676DC30" ma:contentTypeVersion="15" ma:contentTypeDescription="Create a new document." ma:contentTypeScope="" ma:versionID="c393509bb9336b34a8ccd63139f9fa72">
  <xsd:schema xmlns:xsd="http://www.w3.org/2001/XMLSchema" xmlns:xs="http://www.w3.org/2001/XMLSchema" xmlns:p="http://schemas.microsoft.com/office/2006/metadata/properties" xmlns:ns2="0cf77daa-5445-4d26-ace6-97094430d631" xmlns:ns3="245fc62f-0511-40f7-8ebc-9507a7d0a481" targetNamespace="http://schemas.microsoft.com/office/2006/metadata/properties" ma:root="true" ma:fieldsID="e0a971ed6ffc65c7d83774c8fee655e0" ns2:_="" ns3:_="">
    <xsd:import namespace="0cf77daa-5445-4d26-ace6-97094430d631"/>
    <xsd:import namespace="245fc62f-0511-40f7-8ebc-9507a7d0a48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3:SharedWithUsers" minOccurs="0"/>
                <xsd:element ref="ns3:SharedWithDetails" minOccurs="0"/>
                <xsd:element ref="ns2:MediaServiceSearchProperties"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f77daa-5445-4d26-ace6-97094430d6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5fc62f-0511-40f7-8ebc-9507a7d0a48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e35f720-85f7-4ba1-a23e-6be291c9ea1f}" ma:internalName="TaxCatchAll" ma:showField="CatchAllData" ma:web="245fc62f-0511-40f7-8ebc-9507a7d0a4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45fc62f-0511-40f7-8ebc-9507a7d0a481" xsi:nil="true"/>
    <SharedWithUsers xmlns="245fc62f-0511-40f7-8ebc-9507a7d0a481">
      <UserInfo>
        <DisplayName>Miller, William L.</DisplayName>
        <AccountId>109</AccountId>
        <AccountType/>
      </UserInfo>
      <UserInfo>
        <DisplayName>Walton, Amy</DisplayName>
        <AccountId>20</AccountId>
        <AccountType/>
      </UserInfo>
      <UserInfo>
        <DisplayName>Chandola, Varun</DisplayName>
        <AccountId>27</AccountId>
        <AccountType/>
      </UserInfo>
      <UserInfo>
        <DisplayName>Thompson, Kevin L.</DisplayName>
        <AccountId>53</AccountId>
        <AccountType/>
      </UserInfo>
      <UserInfo>
        <DisplayName>Beverly, Robert</DisplayName>
        <AccountId>36</AccountId>
        <AccountType/>
      </UserInfo>
      <UserInfo>
        <DisplayName>Anderson, Carl N</DisplayName>
        <AccountId>6</AccountId>
        <AccountType/>
      </UserInfo>
      <UserInfo>
        <DisplayName>Walker, Edward</DisplayName>
        <AccountId>31</AccountId>
        <AccountType/>
      </UserInfo>
    </SharedWithUsers>
  </documentManagement>
</p:properties>
</file>

<file path=customXml/itemProps1.xml><?xml version="1.0" encoding="utf-8"?>
<ds:datastoreItem xmlns:ds="http://schemas.openxmlformats.org/officeDocument/2006/customXml" ds:itemID="{4EB1105D-D413-4592-96D3-B7E3A15808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f77daa-5445-4d26-ace6-97094430d631"/>
    <ds:schemaRef ds:uri="245fc62f-0511-40f7-8ebc-9507a7d0a4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A6D1310-1049-413F-B23B-42F6EFC860AE}">
  <ds:schemaRefs>
    <ds:schemaRef ds:uri="http://schemas.microsoft.com/sharepoint/v3/contenttype/forms"/>
  </ds:schemaRefs>
</ds:datastoreItem>
</file>

<file path=customXml/itemProps3.xml><?xml version="1.0" encoding="utf-8"?>
<ds:datastoreItem xmlns:ds="http://schemas.openxmlformats.org/officeDocument/2006/customXml" ds:itemID="{4C1CD1D3-AEC3-4ABD-ADEE-402C003C31BB}">
  <ds:schemaRefs>
    <ds:schemaRef ds:uri="13e14574-5c51-4083-a942-4884c724ef8a"/>
    <ds:schemaRef ds:uri="319f2fc6-22b0-4cd7-8987-5c94784af36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245fc62f-0511-40f7-8ebc-9507a7d0a481"/>
  </ds:schemaRefs>
</ds:datastoreItem>
</file>

<file path=docProps/app.xml><?xml version="1.0" encoding="utf-8"?>
<Properties xmlns="http://schemas.openxmlformats.org/officeDocument/2006/extended-properties" xmlns:vt="http://schemas.openxmlformats.org/officeDocument/2006/docPropsVTypes">
  <Template/>
  <TotalTime>110</TotalTime>
  <Words>2594</Words>
  <Application>Microsoft Office PowerPoint</Application>
  <PresentationFormat>Widescreen</PresentationFormat>
  <Paragraphs>305</Paragraphs>
  <Slides>23</Slides>
  <Notes>17</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23</vt:i4>
      </vt:variant>
    </vt:vector>
  </HeadingPairs>
  <TitlesOfParts>
    <vt:vector size="39" baseType="lpstr">
      <vt:lpstr>Aptos</vt:lpstr>
      <vt:lpstr>Arial</vt:lpstr>
      <vt:lpstr>Calibri</vt:lpstr>
      <vt:lpstr>Calibri Light</vt:lpstr>
      <vt:lpstr>Microsoft Sans Serif</vt:lpstr>
      <vt:lpstr>Open Sans</vt:lpstr>
      <vt:lpstr>Open Sans </vt:lpstr>
      <vt:lpstr>Open Sans ExtraBold</vt:lpstr>
      <vt:lpstr>Open Sans Light</vt:lpstr>
      <vt:lpstr>Verdana</vt:lpstr>
      <vt:lpstr>Wingdings</vt:lpstr>
      <vt:lpstr>Custom Design</vt:lpstr>
      <vt:lpstr>2_office theme</vt:lpstr>
      <vt:lpstr>5_office theme</vt:lpstr>
      <vt:lpstr>5_Custom Design</vt:lpstr>
      <vt:lpstr>6_Custom Design</vt:lpstr>
      <vt:lpstr>NSF 25-018 DCL NAIRR Pilot seeks datasets to facilitate AI education and researcher skill development</vt:lpstr>
      <vt:lpstr>NAIRR Dataset Dear Colleague Letter (NSF 25-018)</vt:lpstr>
      <vt:lpstr>Vision for the National AI Research Resource (NAIRR)</vt:lpstr>
      <vt:lpstr>AI can accelerate discovery and benefit society</vt:lpstr>
      <vt:lpstr>NAIRR Pilot: history and timeline to date</vt:lpstr>
      <vt:lpstr>NAIRR Pilot Background</vt:lpstr>
      <vt:lpstr>NAIRR Pilot by the Numbers (since the Jan 2024 launch)</vt:lpstr>
      <vt:lpstr>Scope and Goals</vt:lpstr>
      <vt:lpstr>12 agencies are contributing and collaborating with NSF</vt:lpstr>
      <vt:lpstr>26 non-government partners contributing in-kind resources and expertise</vt:lpstr>
      <vt:lpstr>Researchers and educators can apply for resources</vt:lpstr>
      <vt:lpstr>AI Resources available via the Portal </vt:lpstr>
      <vt:lpstr>Available Datasets </vt:lpstr>
      <vt:lpstr> NAIRR Pilot Dataset DCL</vt:lpstr>
      <vt:lpstr>NAIRR Dataset Dear Colleague Letter (NSF 25-018)</vt:lpstr>
      <vt:lpstr>NAIRR Dataset Dear Colleague Letter (NSF 25-018)</vt:lpstr>
      <vt:lpstr>NAIRR Dataset Dear Colleague Letter (NSF 25-018)</vt:lpstr>
      <vt:lpstr>NAIRR Dataset Dear Colleague Letter (NSF 25-018)</vt:lpstr>
      <vt:lpstr>NAIRR Dataset Dear Colleague Letter (NSF 25-018)</vt:lpstr>
      <vt:lpstr>NAIRR Dataset Dear Colleague Letter (NSF 25-018)</vt:lpstr>
      <vt:lpstr>NAIRR Dataset Dear Colleague Letter (NSF 25-018)</vt:lpstr>
      <vt:lpstr>NAIRR Dataset Dear Colleague Letter (NSF 25-018)</vt:lpstr>
      <vt:lpstr>NAIRR Dataset Dear Colleague Letter (NSF 25-018)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Kensill, Trinka (Contractor)</dc:creator>
  <cp:lastModifiedBy>Carlson, Paul L. (Contractor)</cp:lastModifiedBy>
  <cp:revision>3</cp:revision>
  <dcterms:created xsi:type="dcterms:W3CDTF">2017-05-04T14:12:29Z</dcterms:created>
  <dcterms:modified xsi:type="dcterms:W3CDTF">2025-01-13T20:31:30Z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1bbb14f3-14b5-4cbc-94e7-720ebe8eb0c8</vt:lpwstr>
  </property>
  <property fmtid="{D5CDD505-2E9C-101B-9397-08002B2CF9AE}" pid="3" name="ContainsCUI">
    <vt:lpwstr>No</vt:lpwstr>
  </property>
  <property fmtid="{D5CDD505-2E9C-101B-9397-08002B2CF9AE}" pid="4" name="MediaServiceImageTags">
    <vt:lpwstr/>
  </property>
  <property fmtid="{D5CDD505-2E9C-101B-9397-08002B2CF9AE}" pid="5" name="ContentTypeId">
    <vt:lpwstr>0x010100A1176FF569A72144925470ED9676DC30</vt:lpwstr>
  </property>
</Properties>
</file>