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9" r:id="rId5"/>
    <p:sldMasterId id="2147483670" r:id="rId6"/>
  </p:sldMasterIdLst>
  <p:notesMasterIdLst>
    <p:notesMasterId r:id="rId35"/>
  </p:notesMasterIdLst>
  <p:sldIdLst>
    <p:sldId id="276" r:id="rId7"/>
    <p:sldId id="2142534403" r:id="rId8"/>
    <p:sldId id="2145706376" r:id="rId9"/>
    <p:sldId id="2145706362" r:id="rId10"/>
    <p:sldId id="2145706300" r:id="rId11"/>
    <p:sldId id="458" r:id="rId12"/>
    <p:sldId id="539" r:id="rId13"/>
    <p:sldId id="2142534390" r:id="rId14"/>
    <p:sldId id="2145706369" r:id="rId15"/>
    <p:sldId id="2145706370" r:id="rId16"/>
    <p:sldId id="473" r:id="rId17"/>
    <p:sldId id="2142534395" r:id="rId18"/>
    <p:sldId id="2145706374" r:id="rId19"/>
    <p:sldId id="2145706375" r:id="rId20"/>
    <p:sldId id="2142534397" r:id="rId21"/>
    <p:sldId id="2142534399" r:id="rId22"/>
    <p:sldId id="2142534400" r:id="rId23"/>
    <p:sldId id="257" r:id="rId24"/>
    <p:sldId id="2145706306" r:id="rId25"/>
    <p:sldId id="2145706372" r:id="rId26"/>
    <p:sldId id="2145706297" r:id="rId27"/>
    <p:sldId id="2145706377" r:id="rId28"/>
    <p:sldId id="2145706365" r:id="rId29"/>
    <p:sldId id="2145706371" r:id="rId30"/>
    <p:sldId id="2145706295" r:id="rId31"/>
    <p:sldId id="2145706301" r:id="rId32"/>
    <p:sldId id="2145706302" r:id="rId33"/>
    <p:sldId id="543" r:id="rId34"/>
  </p:sldIdLst>
  <p:sldSz cx="12192000" cy="6858000"/>
  <p:notesSz cx="6858000" cy="9144000"/>
  <p:embeddedFontLst>
    <p:embeddedFont>
      <p:font typeface="Aptos Narrow" panose="020B0004020202020204" pitchFamily="34" charset="0"/>
      <p:regular r:id="rId36"/>
      <p:bold r:id="rId37"/>
      <p:italic r:id="rId38"/>
      <p:boldItalic r:id="rId39"/>
    </p:embeddedFont>
    <p:embeddedFont>
      <p:font typeface="Microsoft Sans Serif" panose="020B0604020202020204" pitchFamily="34" charset="0"/>
      <p:regular r:id="rId40"/>
    </p:embeddedFont>
    <p:embeddedFont>
      <p:font typeface="Open Sans ExtraBold" pitchFamily="2" charset="0"/>
      <p:bold r:id="rId41"/>
      <p:italic r:id="rId42"/>
      <p:boldItalic r:id="rId43"/>
    </p:embeddedFont>
    <p:embeddedFont>
      <p:font typeface="Open Sans Light" pitchFamily="2"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orient="horz" pos="768" userDrawn="1">
          <p15:clr>
            <a:srgbClr val="A4A3A4"/>
          </p15:clr>
        </p15:guide>
        <p15:guide id="12" pos="6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3747B-65DC-2787-1A54-14230D436E94}" name="Knoedler, Alicia J." initials="KAJ" userId="S::7212386509@nsf.gov::f8277541-380b-4489-b0c1-4607245c1c4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ssett, Cori" initials="BC" lastIdx="151" clrIdx="0"/>
  <p:cmAuthor id="2" name="adrian apodaca" initials="aa" lastIdx="5" clrIdx="1"/>
  <p:cmAuthor id="3" name="greg coll" initials="gc" lastIdx="5" clrIdx="2">
    <p:extLst>
      <p:ext uri="{19B8F6BF-5375-455C-9EA6-DF929625EA0E}">
        <p15:presenceInfo xmlns:p15="http://schemas.microsoft.com/office/powerpoint/2012/main" userId="df97e58f0adccbd2" providerId="Windows Live"/>
      </p:ext>
    </p:extLst>
  </p:cmAuthor>
  <p:cmAuthor id="4" name="Hughes, Catherine (Contractor)" initials="H(" lastIdx="3" clrIdx="3">
    <p:extLst>
      <p:ext uri="{19B8F6BF-5375-455C-9EA6-DF929625EA0E}">
        <p15:presenceInfo xmlns:p15="http://schemas.microsoft.com/office/powerpoint/2012/main" userId="S::7327633403@nsf.gov::63e037ed-f314-4299-b46e-d2a6ecc446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A6D0"/>
    <a:srgbClr val="A6C3DA"/>
    <a:srgbClr val="4EC3E0"/>
    <a:srgbClr val="D3B34E"/>
    <a:srgbClr val="00C37E"/>
    <a:srgbClr val="F0F0F0"/>
    <a:srgbClr val="002554"/>
    <a:srgbClr val="002454"/>
    <a:srgbClr val="473B70"/>
    <a:srgbClr val="0075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754BB4-E0E0-8D40-AF9E-D3DD1D24C133}" v="948" dt="2024-07-17T19:38:02.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74"/>
    <p:restoredTop sz="72816" autoAdjust="0"/>
  </p:normalViewPr>
  <p:slideViewPr>
    <p:cSldViewPr snapToGrid="0">
      <p:cViewPr>
        <p:scale>
          <a:sx n="70" d="100"/>
          <a:sy n="70" d="100"/>
        </p:scale>
        <p:origin x="1072" y="904"/>
      </p:cViewPr>
      <p:guideLst>
        <p:guide orient="horz" pos="768"/>
        <p:guide pos="63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9.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lawrenc\AppData\Local\Microsoft\Windows\INetCache\Content.Outlook\5M5ORKK0\Jurisdictional%20Websit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lawrenc\Desktop\Jurisdictional%20Websit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Sheet2!$J$1</c:f>
              <c:strCache>
                <c:ptCount val="1"/>
                <c:pt idx="0">
                  <c:v>Only NSF EPSCoR funding </c:v>
                </c:pt>
              </c:strCache>
            </c:strRef>
          </c:tx>
          <c:spPr>
            <a:solidFill>
              <a:schemeClr val="accent1"/>
            </a:solidFill>
            <a:ln>
              <a:noFill/>
            </a:ln>
            <a:effectLst/>
          </c:spPr>
          <c:invertIfNegative val="0"/>
          <c:cat>
            <c:strRef>
              <c:f>Sheet2!$I$2</c:f>
              <c:strCache>
                <c:ptCount val="1"/>
                <c:pt idx="0">
                  <c:v>EPSCoR State Office Funding Model</c:v>
                </c:pt>
              </c:strCache>
            </c:strRef>
          </c:cat>
          <c:val>
            <c:numRef>
              <c:f>Sheet2!$J$2</c:f>
              <c:numCache>
                <c:formatCode>General</c:formatCode>
                <c:ptCount val="1"/>
                <c:pt idx="0">
                  <c:v>5</c:v>
                </c:pt>
              </c:numCache>
            </c:numRef>
          </c:val>
          <c:extLst>
            <c:ext xmlns:c16="http://schemas.microsoft.com/office/drawing/2014/chart" uri="{C3380CC4-5D6E-409C-BE32-E72D297353CC}">
              <c16:uniqueId val="{00000000-380F-4FEB-884E-AA316E7EA2C0}"/>
            </c:ext>
          </c:extLst>
        </c:ser>
        <c:ser>
          <c:idx val="1"/>
          <c:order val="1"/>
          <c:tx>
            <c:strRef>
              <c:f>Sheet2!$K$1</c:f>
              <c:strCache>
                <c:ptCount val="1"/>
                <c:pt idx="0">
                  <c:v>NSF EPSCoR+  other NSF program funding</c:v>
                </c:pt>
              </c:strCache>
            </c:strRef>
          </c:tx>
          <c:spPr>
            <a:solidFill>
              <a:schemeClr val="accent2"/>
            </a:solidFill>
            <a:ln>
              <a:noFill/>
            </a:ln>
            <a:effectLst/>
          </c:spPr>
          <c:invertIfNegative val="0"/>
          <c:cat>
            <c:strRef>
              <c:f>Sheet2!$I$2</c:f>
              <c:strCache>
                <c:ptCount val="1"/>
                <c:pt idx="0">
                  <c:v>EPSCoR State Office Funding Model</c:v>
                </c:pt>
              </c:strCache>
            </c:strRef>
          </c:cat>
          <c:val>
            <c:numRef>
              <c:f>Sheet2!$K$2</c:f>
              <c:numCache>
                <c:formatCode>General</c:formatCode>
                <c:ptCount val="1"/>
                <c:pt idx="0">
                  <c:v>7</c:v>
                </c:pt>
              </c:numCache>
            </c:numRef>
          </c:val>
          <c:extLst>
            <c:ext xmlns:c16="http://schemas.microsoft.com/office/drawing/2014/chart" uri="{C3380CC4-5D6E-409C-BE32-E72D297353CC}">
              <c16:uniqueId val="{00000001-380F-4FEB-884E-AA316E7EA2C0}"/>
            </c:ext>
          </c:extLst>
        </c:ser>
        <c:ser>
          <c:idx val="2"/>
          <c:order val="2"/>
          <c:tx>
            <c:strRef>
              <c:f>Sheet2!$L$1</c:f>
              <c:strCache>
                <c:ptCount val="1"/>
                <c:pt idx="0">
                  <c:v>NSF EPSCoR funding + external funding</c:v>
                </c:pt>
              </c:strCache>
            </c:strRef>
          </c:tx>
          <c:spPr>
            <a:solidFill>
              <a:schemeClr val="accent3"/>
            </a:solidFill>
            <a:ln>
              <a:noFill/>
            </a:ln>
            <a:effectLst/>
          </c:spPr>
          <c:invertIfNegative val="0"/>
          <c:cat>
            <c:strRef>
              <c:f>Sheet2!$I$2</c:f>
              <c:strCache>
                <c:ptCount val="1"/>
                <c:pt idx="0">
                  <c:v>EPSCoR State Office Funding Model</c:v>
                </c:pt>
              </c:strCache>
            </c:strRef>
          </c:cat>
          <c:val>
            <c:numRef>
              <c:f>Sheet2!$L$2</c:f>
              <c:numCache>
                <c:formatCode>General</c:formatCode>
                <c:ptCount val="1"/>
                <c:pt idx="0">
                  <c:v>16</c:v>
                </c:pt>
              </c:numCache>
            </c:numRef>
          </c:val>
          <c:extLst>
            <c:ext xmlns:c16="http://schemas.microsoft.com/office/drawing/2014/chart" uri="{C3380CC4-5D6E-409C-BE32-E72D297353CC}">
              <c16:uniqueId val="{00000002-380F-4FEB-884E-AA316E7EA2C0}"/>
            </c:ext>
          </c:extLst>
        </c:ser>
        <c:dLbls>
          <c:showLegendKey val="0"/>
          <c:showVal val="0"/>
          <c:showCatName val="0"/>
          <c:showSerName val="0"/>
          <c:showPercent val="0"/>
          <c:showBubbleSize val="0"/>
        </c:dLbls>
        <c:gapWidth val="25"/>
        <c:axId val="774530784"/>
        <c:axId val="774535832"/>
      </c:barChart>
      <c:catAx>
        <c:axId val="774530784"/>
        <c:scaling>
          <c:orientation val="minMax"/>
        </c:scaling>
        <c:delete val="1"/>
        <c:axPos val="b"/>
        <c:numFmt formatCode="General" sourceLinked="1"/>
        <c:majorTickMark val="none"/>
        <c:minorTickMark val="none"/>
        <c:tickLblPos val="nextTo"/>
        <c:crossAx val="774535832"/>
        <c:crosses val="autoZero"/>
        <c:auto val="1"/>
        <c:lblAlgn val="ctr"/>
        <c:lblOffset val="100"/>
        <c:noMultiLvlLbl val="0"/>
      </c:catAx>
      <c:valAx>
        <c:axId val="774535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74530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Sheet2!$N$1</c:f>
              <c:strCache>
                <c:ptCount val="1"/>
                <c:pt idx="0">
                  <c:v>Funding from other federal agencies</c:v>
                </c:pt>
              </c:strCache>
            </c:strRef>
          </c:tx>
          <c:spPr>
            <a:solidFill>
              <a:schemeClr val="accent6">
                <a:lumMod val="50000"/>
              </a:schemeClr>
            </a:solidFill>
            <a:ln>
              <a:noFill/>
            </a:ln>
            <a:effectLst/>
          </c:spPr>
          <c:invertIfNegative val="0"/>
          <c:val>
            <c:numRef>
              <c:f>Sheet2!$N$2</c:f>
              <c:numCache>
                <c:formatCode>General</c:formatCode>
                <c:ptCount val="1"/>
                <c:pt idx="0">
                  <c:v>3</c:v>
                </c:pt>
              </c:numCache>
            </c:numRef>
          </c:val>
          <c:extLst>
            <c:ext xmlns:c16="http://schemas.microsoft.com/office/drawing/2014/chart" uri="{C3380CC4-5D6E-409C-BE32-E72D297353CC}">
              <c16:uniqueId val="{00000000-37DD-41D9-8FBF-8BB8FDC93A6C}"/>
            </c:ext>
          </c:extLst>
        </c:ser>
        <c:ser>
          <c:idx val="1"/>
          <c:order val="1"/>
          <c:tx>
            <c:strRef>
              <c:f>Sheet2!$O$1</c:f>
              <c:strCache>
                <c:ptCount val="1"/>
                <c:pt idx="0">
                  <c:v>Funding from involved universities or institutions   </c:v>
                </c:pt>
              </c:strCache>
            </c:strRef>
          </c:tx>
          <c:spPr>
            <a:solidFill>
              <a:schemeClr val="accent6">
                <a:lumMod val="40000"/>
                <a:lumOff val="60000"/>
              </a:schemeClr>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3-37DD-41D9-8FBF-8BB8FDC93A6C}"/>
              </c:ext>
            </c:extLst>
          </c:dPt>
          <c:val>
            <c:numRef>
              <c:f>Sheet2!$O$2</c:f>
              <c:numCache>
                <c:formatCode>General</c:formatCode>
                <c:ptCount val="1"/>
                <c:pt idx="0">
                  <c:v>9</c:v>
                </c:pt>
              </c:numCache>
            </c:numRef>
          </c:val>
          <c:extLst>
            <c:ext xmlns:c16="http://schemas.microsoft.com/office/drawing/2014/chart" uri="{C3380CC4-5D6E-409C-BE32-E72D297353CC}">
              <c16:uniqueId val="{00000001-37DD-41D9-8FBF-8BB8FDC93A6C}"/>
            </c:ext>
          </c:extLst>
        </c:ser>
        <c:ser>
          <c:idx val="2"/>
          <c:order val="2"/>
          <c:tx>
            <c:strRef>
              <c:f>Sheet2!$P$1</c:f>
              <c:strCache>
                <c:ptCount val="1"/>
                <c:pt idx="0">
                  <c:v>State Government</c:v>
                </c:pt>
              </c:strCache>
            </c:strRef>
          </c:tx>
          <c:spPr>
            <a:solidFill>
              <a:schemeClr val="accent6">
                <a:lumMod val="60000"/>
                <a:lumOff val="40000"/>
              </a:schemeClr>
            </a:solidFill>
            <a:ln>
              <a:noFill/>
            </a:ln>
            <a:effectLst/>
          </c:spPr>
          <c:invertIfNegative val="0"/>
          <c:val>
            <c:numRef>
              <c:f>Sheet2!$P$2</c:f>
              <c:numCache>
                <c:formatCode>General</c:formatCode>
                <c:ptCount val="1"/>
                <c:pt idx="0">
                  <c:v>14</c:v>
                </c:pt>
              </c:numCache>
            </c:numRef>
          </c:val>
          <c:extLst>
            <c:ext xmlns:c16="http://schemas.microsoft.com/office/drawing/2014/chart" uri="{C3380CC4-5D6E-409C-BE32-E72D297353CC}">
              <c16:uniqueId val="{00000002-37DD-41D9-8FBF-8BB8FDC93A6C}"/>
            </c:ext>
          </c:extLst>
        </c:ser>
        <c:dLbls>
          <c:showLegendKey val="0"/>
          <c:showVal val="0"/>
          <c:showCatName val="0"/>
          <c:showSerName val="0"/>
          <c:showPercent val="0"/>
          <c:showBubbleSize val="0"/>
        </c:dLbls>
        <c:gapWidth val="150"/>
        <c:overlap val="100"/>
        <c:axId val="930768072"/>
        <c:axId val="776246392"/>
      </c:barChart>
      <c:catAx>
        <c:axId val="930768072"/>
        <c:scaling>
          <c:orientation val="minMax"/>
        </c:scaling>
        <c:delete val="1"/>
        <c:axPos val="b"/>
        <c:numFmt formatCode="General" sourceLinked="1"/>
        <c:majorTickMark val="none"/>
        <c:minorTickMark val="none"/>
        <c:tickLblPos val="nextTo"/>
        <c:crossAx val="776246392"/>
        <c:crosses val="autoZero"/>
        <c:auto val="1"/>
        <c:lblAlgn val="ctr"/>
        <c:lblOffset val="100"/>
        <c:noMultiLvlLbl val="0"/>
      </c:catAx>
      <c:valAx>
        <c:axId val="77624639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930768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41EB9C-4DC7-8145-8D02-F238CF910D27}" type="doc">
      <dgm:prSet loTypeId="urn:microsoft.com/office/officeart/2005/8/layout/hProcess11" loCatId="" qsTypeId="urn:microsoft.com/office/officeart/2005/8/quickstyle/simple1" qsCatId="simple" csTypeId="urn:microsoft.com/office/officeart/2005/8/colors/accent1_2" csCatId="accent1" phldr="1"/>
      <dgm:spPr/>
    </dgm:pt>
    <dgm:pt modelId="{A9BABAB0-A279-9E46-847E-540810EBED8F}">
      <dgm:prSet phldrT="[Text]"/>
      <dgm:spPr/>
      <dgm:t>
        <a:bodyPr/>
        <a:lstStyle/>
        <a:p>
          <a:r>
            <a:rPr lang="en-US" dirty="0"/>
            <a:t>People</a:t>
          </a:r>
        </a:p>
      </dgm:t>
    </dgm:pt>
    <dgm:pt modelId="{A7708B4B-F35F-A742-AC4D-EE6C282ABFFB}" type="parTrans" cxnId="{2889B367-535F-7D4C-A79D-7FEB2314C83D}">
      <dgm:prSet/>
      <dgm:spPr/>
      <dgm:t>
        <a:bodyPr/>
        <a:lstStyle/>
        <a:p>
          <a:endParaRPr lang="en-US"/>
        </a:p>
      </dgm:t>
    </dgm:pt>
    <dgm:pt modelId="{AA7F3CCA-70A4-444E-9047-BAAD1CBA2834}" type="sibTrans" cxnId="{2889B367-535F-7D4C-A79D-7FEB2314C83D}">
      <dgm:prSet/>
      <dgm:spPr/>
      <dgm:t>
        <a:bodyPr/>
        <a:lstStyle/>
        <a:p>
          <a:endParaRPr lang="en-US"/>
        </a:p>
      </dgm:t>
    </dgm:pt>
    <dgm:pt modelId="{14999454-6337-4F47-BFC4-4AA8602D3621}">
      <dgm:prSet phldrT="[Text]"/>
      <dgm:spPr/>
      <dgm:t>
        <a:bodyPr/>
        <a:lstStyle/>
        <a:p>
          <a:r>
            <a:rPr lang="en-US" dirty="0"/>
            <a:t>Process</a:t>
          </a:r>
        </a:p>
      </dgm:t>
    </dgm:pt>
    <dgm:pt modelId="{79709A05-CB32-F943-8F5B-71A8B5B75BDD}" type="parTrans" cxnId="{080EE0CF-7E74-DF44-890B-9C56637FA284}">
      <dgm:prSet/>
      <dgm:spPr/>
      <dgm:t>
        <a:bodyPr/>
        <a:lstStyle/>
        <a:p>
          <a:endParaRPr lang="en-US"/>
        </a:p>
      </dgm:t>
    </dgm:pt>
    <dgm:pt modelId="{97AB52C3-7022-B743-8470-CE5E2682C2CD}" type="sibTrans" cxnId="{080EE0CF-7E74-DF44-890B-9C56637FA284}">
      <dgm:prSet/>
      <dgm:spPr/>
      <dgm:t>
        <a:bodyPr/>
        <a:lstStyle/>
        <a:p>
          <a:endParaRPr lang="en-US"/>
        </a:p>
      </dgm:t>
    </dgm:pt>
    <dgm:pt modelId="{3BE5D157-FCFE-8E4B-9DDF-F29898AA62E4}">
      <dgm:prSet phldrT="[Text]"/>
      <dgm:spPr/>
      <dgm:t>
        <a:bodyPr/>
        <a:lstStyle/>
        <a:p>
          <a:r>
            <a:rPr lang="en-US" dirty="0"/>
            <a:t>Culture</a:t>
          </a:r>
        </a:p>
      </dgm:t>
    </dgm:pt>
    <dgm:pt modelId="{E5E7D066-9BA1-724C-90AE-9D59558B91E5}" type="parTrans" cxnId="{7FD3F3DA-2870-6348-85B6-426BD329D772}">
      <dgm:prSet/>
      <dgm:spPr/>
      <dgm:t>
        <a:bodyPr/>
        <a:lstStyle/>
        <a:p>
          <a:endParaRPr lang="en-US"/>
        </a:p>
      </dgm:t>
    </dgm:pt>
    <dgm:pt modelId="{2619AFA2-91D1-0847-A48C-7EE1BC05851A}" type="sibTrans" cxnId="{7FD3F3DA-2870-6348-85B6-426BD329D772}">
      <dgm:prSet/>
      <dgm:spPr/>
      <dgm:t>
        <a:bodyPr/>
        <a:lstStyle/>
        <a:p>
          <a:endParaRPr lang="en-US"/>
        </a:p>
      </dgm:t>
    </dgm:pt>
    <dgm:pt modelId="{5FFE97CF-B535-C44A-B70F-897A3B1F6EA0}">
      <dgm:prSet phldrT="[Text]"/>
      <dgm:spPr/>
      <dgm:t>
        <a:bodyPr/>
        <a:lstStyle/>
        <a:p>
          <a:r>
            <a:rPr lang="en-US" dirty="0"/>
            <a:t>Strategy</a:t>
          </a:r>
        </a:p>
      </dgm:t>
    </dgm:pt>
    <dgm:pt modelId="{1A0C9CF2-A3CB-E243-BBCC-4D8085F0EECF}" type="parTrans" cxnId="{5BBD7EDD-1FEE-0344-A214-07F7F59897BC}">
      <dgm:prSet/>
      <dgm:spPr/>
      <dgm:t>
        <a:bodyPr/>
        <a:lstStyle/>
        <a:p>
          <a:endParaRPr lang="en-US"/>
        </a:p>
      </dgm:t>
    </dgm:pt>
    <dgm:pt modelId="{B3B810F2-65E6-694A-B9D5-D54A1A256B8C}" type="sibTrans" cxnId="{5BBD7EDD-1FEE-0344-A214-07F7F59897BC}">
      <dgm:prSet/>
      <dgm:spPr/>
      <dgm:t>
        <a:bodyPr/>
        <a:lstStyle/>
        <a:p>
          <a:endParaRPr lang="en-US"/>
        </a:p>
      </dgm:t>
    </dgm:pt>
    <dgm:pt modelId="{E494B9E7-D2BA-9948-AE32-EEEEBB0AAC60}" type="pres">
      <dgm:prSet presAssocID="{8641EB9C-4DC7-8145-8D02-F238CF910D27}" presName="Name0" presStyleCnt="0">
        <dgm:presLayoutVars>
          <dgm:dir/>
          <dgm:resizeHandles val="exact"/>
        </dgm:presLayoutVars>
      </dgm:prSet>
      <dgm:spPr/>
    </dgm:pt>
    <dgm:pt modelId="{2AAA57C7-BE75-5F40-8B71-F7BDDA7EF369}" type="pres">
      <dgm:prSet presAssocID="{8641EB9C-4DC7-8145-8D02-F238CF910D27}" presName="arrow" presStyleLbl="bgShp" presStyleIdx="0" presStyleCnt="1"/>
      <dgm:spPr/>
    </dgm:pt>
    <dgm:pt modelId="{6948B621-CBB2-6746-9788-FBAA8475FDBE}" type="pres">
      <dgm:prSet presAssocID="{8641EB9C-4DC7-8145-8D02-F238CF910D27}" presName="points" presStyleCnt="0"/>
      <dgm:spPr/>
    </dgm:pt>
    <dgm:pt modelId="{40B3D973-A9B0-5744-9510-A25A70850326}" type="pres">
      <dgm:prSet presAssocID="{A9BABAB0-A279-9E46-847E-540810EBED8F}" presName="compositeA" presStyleCnt="0"/>
      <dgm:spPr/>
    </dgm:pt>
    <dgm:pt modelId="{F866D74A-CC51-7943-84FA-68459F38E11A}" type="pres">
      <dgm:prSet presAssocID="{A9BABAB0-A279-9E46-847E-540810EBED8F}" presName="textA" presStyleLbl="revTx" presStyleIdx="0" presStyleCnt="4">
        <dgm:presLayoutVars>
          <dgm:bulletEnabled val="1"/>
        </dgm:presLayoutVars>
      </dgm:prSet>
      <dgm:spPr/>
    </dgm:pt>
    <dgm:pt modelId="{3FB80957-8C49-7B4B-97F1-38AD70431B31}" type="pres">
      <dgm:prSet presAssocID="{A9BABAB0-A279-9E46-847E-540810EBED8F}" presName="circleA" presStyleLbl="node1" presStyleIdx="0" presStyleCnt="4"/>
      <dgm:spPr/>
    </dgm:pt>
    <dgm:pt modelId="{0555A9CE-BE3D-8F48-BD0B-B4F8732D835E}" type="pres">
      <dgm:prSet presAssocID="{A9BABAB0-A279-9E46-847E-540810EBED8F}" presName="spaceA" presStyleCnt="0"/>
      <dgm:spPr/>
    </dgm:pt>
    <dgm:pt modelId="{DB1245C6-A603-5D48-8A35-696B73BC3592}" type="pres">
      <dgm:prSet presAssocID="{AA7F3CCA-70A4-444E-9047-BAAD1CBA2834}" presName="space" presStyleCnt="0"/>
      <dgm:spPr/>
    </dgm:pt>
    <dgm:pt modelId="{04276B37-5C7A-034A-A885-6BFC6EA2B2A1}" type="pres">
      <dgm:prSet presAssocID="{14999454-6337-4F47-BFC4-4AA8602D3621}" presName="compositeB" presStyleCnt="0"/>
      <dgm:spPr/>
    </dgm:pt>
    <dgm:pt modelId="{0D81D949-27CA-FA43-8FEF-F8B3850B25F7}" type="pres">
      <dgm:prSet presAssocID="{14999454-6337-4F47-BFC4-4AA8602D3621}" presName="textB" presStyleLbl="revTx" presStyleIdx="1" presStyleCnt="4">
        <dgm:presLayoutVars>
          <dgm:bulletEnabled val="1"/>
        </dgm:presLayoutVars>
      </dgm:prSet>
      <dgm:spPr/>
    </dgm:pt>
    <dgm:pt modelId="{4CE2A657-26F4-4642-B9B1-F790B596B82A}" type="pres">
      <dgm:prSet presAssocID="{14999454-6337-4F47-BFC4-4AA8602D3621}" presName="circleB" presStyleLbl="node1" presStyleIdx="1" presStyleCnt="4"/>
      <dgm:spPr/>
    </dgm:pt>
    <dgm:pt modelId="{2CE1EB99-2EC6-1847-B478-FB741757BF3A}" type="pres">
      <dgm:prSet presAssocID="{14999454-6337-4F47-BFC4-4AA8602D3621}" presName="spaceB" presStyleCnt="0"/>
      <dgm:spPr/>
    </dgm:pt>
    <dgm:pt modelId="{B5DEC597-488F-0A43-A347-43C114DF84FD}" type="pres">
      <dgm:prSet presAssocID="{97AB52C3-7022-B743-8470-CE5E2682C2CD}" presName="space" presStyleCnt="0"/>
      <dgm:spPr/>
    </dgm:pt>
    <dgm:pt modelId="{F1ABE1DD-B090-464E-ADD0-185BE7DD38B1}" type="pres">
      <dgm:prSet presAssocID="{3BE5D157-FCFE-8E4B-9DDF-F29898AA62E4}" presName="compositeA" presStyleCnt="0"/>
      <dgm:spPr/>
    </dgm:pt>
    <dgm:pt modelId="{E4F09A81-69E9-994A-825D-94BFE4C3A387}" type="pres">
      <dgm:prSet presAssocID="{3BE5D157-FCFE-8E4B-9DDF-F29898AA62E4}" presName="textA" presStyleLbl="revTx" presStyleIdx="2" presStyleCnt="4">
        <dgm:presLayoutVars>
          <dgm:bulletEnabled val="1"/>
        </dgm:presLayoutVars>
      </dgm:prSet>
      <dgm:spPr/>
    </dgm:pt>
    <dgm:pt modelId="{14E24BF9-F6F6-8244-A74B-597A26420847}" type="pres">
      <dgm:prSet presAssocID="{3BE5D157-FCFE-8E4B-9DDF-F29898AA62E4}" presName="circleA" presStyleLbl="node1" presStyleIdx="2" presStyleCnt="4"/>
      <dgm:spPr/>
    </dgm:pt>
    <dgm:pt modelId="{D8ABE498-2634-5E49-B074-F43E9745CB75}" type="pres">
      <dgm:prSet presAssocID="{3BE5D157-FCFE-8E4B-9DDF-F29898AA62E4}" presName="spaceA" presStyleCnt="0"/>
      <dgm:spPr/>
    </dgm:pt>
    <dgm:pt modelId="{0CD4B978-F9D3-E34A-B850-A30AF378E825}" type="pres">
      <dgm:prSet presAssocID="{2619AFA2-91D1-0847-A48C-7EE1BC05851A}" presName="space" presStyleCnt="0"/>
      <dgm:spPr/>
    </dgm:pt>
    <dgm:pt modelId="{839882E9-39F0-F745-939F-3428794D3A25}" type="pres">
      <dgm:prSet presAssocID="{5FFE97CF-B535-C44A-B70F-897A3B1F6EA0}" presName="compositeB" presStyleCnt="0"/>
      <dgm:spPr/>
    </dgm:pt>
    <dgm:pt modelId="{159BD8A7-4A4E-2542-9883-EE4DB93E172D}" type="pres">
      <dgm:prSet presAssocID="{5FFE97CF-B535-C44A-B70F-897A3B1F6EA0}" presName="textB" presStyleLbl="revTx" presStyleIdx="3" presStyleCnt="4">
        <dgm:presLayoutVars>
          <dgm:bulletEnabled val="1"/>
        </dgm:presLayoutVars>
      </dgm:prSet>
      <dgm:spPr/>
    </dgm:pt>
    <dgm:pt modelId="{08B4CFA1-1EBD-314F-B87D-B9AE6E334BF3}" type="pres">
      <dgm:prSet presAssocID="{5FFE97CF-B535-C44A-B70F-897A3B1F6EA0}" presName="circleB" presStyleLbl="node1" presStyleIdx="3" presStyleCnt="4"/>
      <dgm:spPr/>
    </dgm:pt>
    <dgm:pt modelId="{1A0678B2-6ECA-9C46-A71D-92F7D2389B3C}" type="pres">
      <dgm:prSet presAssocID="{5FFE97CF-B535-C44A-B70F-897A3B1F6EA0}" presName="spaceB" presStyleCnt="0"/>
      <dgm:spPr/>
    </dgm:pt>
  </dgm:ptLst>
  <dgm:cxnLst>
    <dgm:cxn modelId="{FCD6FF0E-90AF-234D-8B97-B3B6E6456A7E}" type="presOf" srcId="{8641EB9C-4DC7-8145-8D02-F238CF910D27}" destId="{E494B9E7-D2BA-9948-AE32-EEEEBB0AAC60}" srcOrd="0" destOrd="0" presId="urn:microsoft.com/office/officeart/2005/8/layout/hProcess11"/>
    <dgm:cxn modelId="{4D264724-D98C-7F4A-8C5A-EB1E7B91A025}" type="presOf" srcId="{A9BABAB0-A279-9E46-847E-540810EBED8F}" destId="{F866D74A-CC51-7943-84FA-68459F38E11A}" srcOrd="0" destOrd="0" presId="urn:microsoft.com/office/officeart/2005/8/layout/hProcess11"/>
    <dgm:cxn modelId="{D24F215A-7312-3740-8267-4FC25CC008FE}" type="presOf" srcId="{14999454-6337-4F47-BFC4-4AA8602D3621}" destId="{0D81D949-27CA-FA43-8FEF-F8B3850B25F7}" srcOrd="0" destOrd="0" presId="urn:microsoft.com/office/officeart/2005/8/layout/hProcess11"/>
    <dgm:cxn modelId="{2889B367-535F-7D4C-A79D-7FEB2314C83D}" srcId="{8641EB9C-4DC7-8145-8D02-F238CF910D27}" destId="{A9BABAB0-A279-9E46-847E-540810EBED8F}" srcOrd="0" destOrd="0" parTransId="{A7708B4B-F35F-A742-AC4D-EE6C282ABFFB}" sibTransId="{AA7F3CCA-70A4-444E-9047-BAAD1CBA2834}"/>
    <dgm:cxn modelId="{080EE0CF-7E74-DF44-890B-9C56637FA284}" srcId="{8641EB9C-4DC7-8145-8D02-F238CF910D27}" destId="{14999454-6337-4F47-BFC4-4AA8602D3621}" srcOrd="1" destOrd="0" parTransId="{79709A05-CB32-F943-8F5B-71A8B5B75BDD}" sibTransId="{97AB52C3-7022-B743-8470-CE5E2682C2CD}"/>
    <dgm:cxn modelId="{7FD3F3DA-2870-6348-85B6-426BD329D772}" srcId="{8641EB9C-4DC7-8145-8D02-F238CF910D27}" destId="{3BE5D157-FCFE-8E4B-9DDF-F29898AA62E4}" srcOrd="2" destOrd="0" parTransId="{E5E7D066-9BA1-724C-90AE-9D59558B91E5}" sibTransId="{2619AFA2-91D1-0847-A48C-7EE1BC05851A}"/>
    <dgm:cxn modelId="{5BBD7EDD-1FEE-0344-A214-07F7F59897BC}" srcId="{8641EB9C-4DC7-8145-8D02-F238CF910D27}" destId="{5FFE97CF-B535-C44A-B70F-897A3B1F6EA0}" srcOrd="3" destOrd="0" parTransId="{1A0C9CF2-A3CB-E243-BBCC-4D8085F0EECF}" sibTransId="{B3B810F2-65E6-694A-B9D5-D54A1A256B8C}"/>
    <dgm:cxn modelId="{B2F13CE7-09B2-FF45-AE2A-256B6A8126AA}" type="presOf" srcId="{5FFE97CF-B535-C44A-B70F-897A3B1F6EA0}" destId="{159BD8A7-4A4E-2542-9883-EE4DB93E172D}" srcOrd="0" destOrd="0" presId="urn:microsoft.com/office/officeart/2005/8/layout/hProcess11"/>
    <dgm:cxn modelId="{3FA1AEFA-7CD2-6C4E-A4C6-D3E2D5E9D9D2}" type="presOf" srcId="{3BE5D157-FCFE-8E4B-9DDF-F29898AA62E4}" destId="{E4F09A81-69E9-994A-825D-94BFE4C3A387}" srcOrd="0" destOrd="0" presId="urn:microsoft.com/office/officeart/2005/8/layout/hProcess11"/>
    <dgm:cxn modelId="{01B8D722-198F-7D4A-A160-54AFDB2FFA5E}" type="presParOf" srcId="{E494B9E7-D2BA-9948-AE32-EEEEBB0AAC60}" destId="{2AAA57C7-BE75-5F40-8B71-F7BDDA7EF369}" srcOrd="0" destOrd="0" presId="urn:microsoft.com/office/officeart/2005/8/layout/hProcess11"/>
    <dgm:cxn modelId="{BC8E0776-2F0A-1649-8809-725270445AE0}" type="presParOf" srcId="{E494B9E7-D2BA-9948-AE32-EEEEBB0AAC60}" destId="{6948B621-CBB2-6746-9788-FBAA8475FDBE}" srcOrd="1" destOrd="0" presId="urn:microsoft.com/office/officeart/2005/8/layout/hProcess11"/>
    <dgm:cxn modelId="{C1ADF2A1-BD95-C646-9A55-19D74FAD6AE6}" type="presParOf" srcId="{6948B621-CBB2-6746-9788-FBAA8475FDBE}" destId="{40B3D973-A9B0-5744-9510-A25A70850326}" srcOrd="0" destOrd="0" presId="urn:microsoft.com/office/officeart/2005/8/layout/hProcess11"/>
    <dgm:cxn modelId="{65748AE8-CDDE-F448-99AC-279B3B21927E}" type="presParOf" srcId="{40B3D973-A9B0-5744-9510-A25A70850326}" destId="{F866D74A-CC51-7943-84FA-68459F38E11A}" srcOrd="0" destOrd="0" presId="urn:microsoft.com/office/officeart/2005/8/layout/hProcess11"/>
    <dgm:cxn modelId="{62645ECB-E82D-354A-A2D0-20BF624EF844}" type="presParOf" srcId="{40B3D973-A9B0-5744-9510-A25A70850326}" destId="{3FB80957-8C49-7B4B-97F1-38AD70431B31}" srcOrd="1" destOrd="0" presId="urn:microsoft.com/office/officeart/2005/8/layout/hProcess11"/>
    <dgm:cxn modelId="{29545700-68E2-474F-A24A-F0C20A80D977}" type="presParOf" srcId="{40B3D973-A9B0-5744-9510-A25A70850326}" destId="{0555A9CE-BE3D-8F48-BD0B-B4F8732D835E}" srcOrd="2" destOrd="0" presId="urn:microsoft.com/office/officeart/2005/8/layout/hProcess11"/>
    <dgm:cxn modelId="{1BBC1312-3214-AB45-8047-FF3C82113BB9}" type="presParOf" srcId="{6948B621-CBB2-6746-9788-FBAA8475FDBE}" destId="{DB1245C6-A603-5D48-8A35-696B73BC3592}" srcOrd="1" destOrd="0" presId="urn:microsoft.com/office/officeart/2005/8/layout/hProcess11"/>
    <dgm:cxn modelId="{B588141E-39F8-0541-9DB4-CA9A8975EFCB}" type="presParOf" srcId="{6948B621-CBB2-6746-9788-FBAA8475FDBE}" destId="{04276B37-5C7A-034A-A885-6BFC6EA2B2A1}" srcOrd="2" destOrd="0" presId="urn:microsoft.com/office/officeart/2005/8/layout/hProcess11"/>
    <dgm:cxn modelId="{B57BD300-2976-B945-B69C-8A269D39FC4D}" type="presParOf" srcId="{04276B37-5C7A-034A-A885-6BFC6EA2B2A1}" destId="{0D81D949-27CA-FA43-8FEF-F8B3850B25F7}" srcOrd="0" destOrd="0" presId="urn:microsoft.com/office/officeart/2005/8/layout/hProcess11"/>
    <dgm:cxn modelId="{B351AA86-164F-E640-B0B9-33440DAA3226}" type="presParOf" srcId="{04276B37-5C7A-034A-A885-6BFC6EA2B2A1}" destId="{4CE2A657-26F4-4642-B9B1-F790B596B82A}" srcOrd="1" destOrd="0" presId="urn:microsoft.com/office/officeart/2005/8/layout/hProcess11"/>
    <dgm:cxn modelId="{EEC0EA4D-764A-1C46-A04A-F2E82F895421}" type="presParOf" srcId="{04276B37-5C7A-034A-A885-6BFC6EA2B2A1}" destId="{2CE1EB99-2EC6-1847-B478-FB741757BF3A}" srcOrd="2" destOrd="0" presId="urn:microsoft.com/office/officeart/2005/8/layout/hProcess11"/>
    <dgm:cxn modelId="{0BF01C5D-A889-1441-9A51-1761C5EE4B81}" type="presParOf" srcId="{6948B621-CBB2-6746-9788-FBAA8475FDBE}" destId="{B5DEC597-488F-0A43-A347-43C114DF84FD}" srcOrd="3" destOrd="0" presId="urn:microsoft.com/office/officeart/2005/8/layout/hProcess11"/>
    <dgm:cxn modelId="{E65FC2D7-DC0C-CB4C-B0E2-5FBEC8DAA762}" type="presParOf" srcId="{6948B621-CBB2-6746-9788-FBAA8475FDBE}" destId="{F1ABE1DD-B090-464E-ADD0-185BE7DD38B1}" srcOrd="4" destOrd="0" presId="urn:microsoft.com/office/officeart/2005/8/layout/hProcess11"/>
    <dgm:cxn modelId="{161CD219-74CB-CA41-9445-E4F856070754}" type="presParOf" srcId="{F1ABE1DD-B090-464E-ADD0-185BE7DD38B1}" destId="{E4F09A81-69E9-994A-825D-94BFE4C3A387}" srcOrd="0" destOrd="0" presId="urn:microsoft.com/office/officeart/2005/8/layout/hProcess11"/>
    <dgm:cxn modelId="{8D037DF1-89BB-614A-AFB6-2AA84D349496}" type="presParOf" srcId="{F1ABE1DD-B090-464E-ADD0-185BE7DD38B1}" destId="{14E24BF9-F6F6-8244-A74B-597A26420847}" srcOrd="1" destOrd="0" presId="urn:microsoft.com/office/officeart/2005/8/layout/hProcess11"/>
    <dgm:cxn modelId="{CEE88BD8-3C9D-624F-9E8E-F9321B1B082B}" type="presParOf" srcId="{F1ABE1DD-B090-464E-ADD0-185BE7DD38B1}" destId="{D8ABE498-2634-5E49-B074-F43E9745CB75}" srcOrd="2" destOrd="0" presId="urn:microsoft.com/office/officeart/2005/8/layout/hProcess11"/>
    <dgm:cxn modelId="{6E1515C4-A225-F848-8A14-00F874AB6A3E}" type="presParOf" srcId="{6948B621-CBB2-6746-9788-FBAA8475FDBE}" destId="{0CD4B978-F9D3-E34A-B850-A30AF378E825}" srcOrd="5" destOrd="0" presId="urn:microsoft.com/office/officeart/2005/8/layout/hProcess11"/>
    <dgm:cxn modelId="{87CFB533-AB12-C945-863D-466307906ECE}" type="presParOf" srcId="{6948B621-CBB2-6746-9788-FBAA8475FDBE}" destId="{839882E9-39F0-F745-939F-3428794D3A25}" srcOrd="6" destOrd="0" presId="urn:microsoft.com/office/officeart/2005/8/layout/hProcess11"/>
    <dgm:cxn modelId="{823CFAEE-CE6C-9545-95A9-93CA2003FC43}" type="presParOf" srcId="{839882E9-39F0-F745-939F-3428794D3A25}" destId="{159BD8A7-4A4E-2542-9883-EE4DB93E172D}" srcOrd="0" destOrd="0" presId="urn:microsoft.com/office/officeart/2005/8/layout/hProcess11"/>
    <dgm:cxn modelId="{E19EA7D7-1F82-A64A-9D68-7B6CFDEC1F73}" type="presParOf" srcId="{839882E9-39F0-F745-939F-3428794D3A25}" destId="{08B4CFA1-1EBD-314F-B87D-B9AE6E334BF3}" srcOrd="1" destOrd="0" presId="urn:microsoft.com/office/officeart/2005/8/layout/hProcess11"/>
    <dgm:cxn modelId="{836FD8BD-B75E-AD48-9E5E-0427AE77084F}" type="presParOf" srcId="{839882E9-39F0-F745-939F-3428794D3A25}" destId="{1A0678B2-6ECA-9C46-A71D-92F7D2389B3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18C2E8-48F6-40B4-98B7-043D613D63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46FC66-A264-48EB-9940-5D58C62E5665}">
      <dgm:prSet custT="1"/>
      <dgm:spPr/>
      <dgm:t>
        <a:bodyPr/>
        <a:lstStyle/>
        <a:p>
          <a:r>
            <a:rPr lang="en-US" sz="1600" dirty="0">
              <a:solidFill>
                <a:schemeClr val="bg1"/>
              </a:solidFill>
              <a:latin typeface="+mn-lt"/>
            </a:rPr>
            <a:t>Prioritize funding that enables sustainable growth in the competitiveness of EPSCoR jurisdictions</a:t>
          </a:r>
          <a:endParaRPr lang="en-US" sz="1600" dirty="0">
            <a:solidFill>
              <a:schemeClr val="bg1"/>
            </a:solidFill>
          </a:endParaRPr>
        </a:p>
      </dgm:t>
    </dgm:pt>
    <dgm:pt modelId="{3AE794A1-33E7-4CC3-8771-97D3BB75EFAC}" type="parTrans" cxnId="{5E5E4B27-1FB0-4AB6-BD05-3F809293CD18}">
      <dgm:prSet/>
      <dgm:spPr/>
      <dgm:t>
        <a:bodyPr/>
        <a:lstStyle/>
        <a:p>
          <a:endParaRPr lang="en-US"/>
        </a:p>
      </dgm:t>
    </dgm:pt>
    <dgm:pt modelId="{3003AEE3-4DFE-4978-A384-52E57791B3E6}" type="sibTrans" cxnId="{5E5E4B27-1FB0-4AB6-BD05-3F809293CD18}">
      <dgm:prSet/>
      <dgm:spPr/>
      <dgm:t>
        <a:bodyPr/>
        <a:lstStyle/>
        <a:p>
          <a:endParaRPr lang="en-US"/>
        </a:p>
      </dgm:t>
    </dgm:pt>
    <dgm:pt modelId="{DA12F6B1-1455-47B4-9646-D0E2E2EB6372}">
      <dgm:prSet custT="1"/>
      <dgm:spPr/>
      <dgm:t>
        <a:bodyPr/>
        <a:lstStyle/>
        <a:p>
          <a:r>
            <a:rPr lang="en-US" sz="1600" dirty="0"/>
            <a:t>Strengthen academic resources and infrastructure </a:t>
          </a:r>
        </a:p>
      </dgm:t>
    </dgm:pt>
    <dgm:pt modelId="{8577A86E-BCF7-4F67-9232-10D07AF6D141}" type="parTrans" cxnId="{D64EDECC-50E4-4013-B30B-33D9F45505C8}">
      <dgm:prSet/>
      <dgm:spPr/>
      <dgm:t>
        <a:bodyPr/>
        <a:lstStyle/>
        <a:p>
          <a:endParaRPr lang="en-US"/>
        </a:p>
      </dgm:t>
    </dgm:pt>
    <dgm:pt modelId="{156243DA-5D9E-4076-AD95-F039C6065DB4}" type="sibTrans" cxnId="{D64EDECC-50E4-4013-B30B-33D9F45505C8}">
      <dgm:prSet/>
      <dgm:spPr/>
      <dgm:t>
        <a:bodyPr/>
        <a:lstStyle/>
        <a:p>
          <a:endParaRPr lang="en-US"/>
        </a:p>
      </dgm:t>
    </dgm:pt>
    <dgm:pt modelId="{2ADF8647-8D1A-4F8E-A5D2-5C4A39E24BA9}">
      <dgm:prSet custT="1"/>
      <dgm:spPr/>
      <dgm:t>
        <a:bodyPr/>
        <a:lstStyle/>
        <a:p>
          <a:r>
            <a:rPr lang="en-US" sz="1600" dirty="0"/>
            <a:t>Promote partnerships between EPSCoR and non-EPSCoR jurisdictions</a:t>
          </a:r>
        </a:p>
      </dgm:t>
    </dgm:pt>
    <dgm:pt modelId="{F0F219FB-DFBA-4363-A1BE-3F6721188589}" type="parTrans" cxnId="{E905638D-54BC-4EBD-8EBD-A8505608B715}">
      <dgm:prSet/>
      <dgm:spPr/>
      <dgm:t>
        <a:bodyPr/>
        <a:lstStyle/>
        <a:p>
          <a:endParaRPr lang="en-US"/>
        </a:p>
      </dgm:t>
    </dgm:pt>
    <dgm:pt modelId="{D908673F-56E7-4086-8FC9-8F1424C264B7}" type="sibTrans" cxnId="{E905638D-54BC-4EBD-8EBD-A8505608B715}">
      <dgm:prSet/>
      <dgm:spPr/>
      <dgm:t>
        <a:bodyPr/>
        <a:lstStyle/>
        <a:p>
          <a:endParaRPr lang="en-US"/>
        </a:p>
      </dgm:t>
    </dgm:pt>
    <dgm:pt modelId="{E4F1683D-FEBB-4DEF-B8E9-E599506A0500}">
      <dgm:prSet custT="1"/>
      <dgm:spPr/>
      <dgm:t>
        <a:bodyPr/>
        <a:lstStyle/>
        <a:p>
          <a:r>
            <a:rPr lang="en-US" sz="1600" dirty="0">
              <a:solidFill>
                <a:schemeClr val="bg1"/>
              </a:solidFill>
              <a:latin typeface="+mn-lt"/>
            </a:rPr>
            <a:t>Build research capacity across institutions types (e.g., ERIs, HBCUs, TCUs, and MSIs) </a:t>
          </a:r>
          <a:endParaRPr lang="en-US" sz="1600" dirty="0">
            <a:solidFill>
              <a:schemeClr val="bg1"/>
            </a:solidFill>
          </a:endParaRPr>
        </a:p>
      </dgm:t>
    </dgm:pt>
    <dgm:pt modelId="{6432D2F1-F335-4962-A01D-6CF3CE14047F}" type="parTrans" cxnId="{EA8C6587-C5B2-4D83-9333-D21FB8AD313B}">
      <dgm:prSet/>
      <dgm:spPr/>
      <dgm:t>
        <a:bodyPr/>
        <a:lstStyle/>
        <a:p>
          <a:endParaRPr lang="en-US"/>
        </a:p>
      </dgm:t>
    </dgm:pt>
    <dgm:pt modelId="{67655EF3-E075-4DE5-B59E-64D9901B07D2}" type="sibTrans" cxnId="{EA8C6587-C5B2-4D83-9333-D21FB8AD313B}">
      <dgm:prSet/>
      <dgm:spPr/>
      <dgm:t>
        <a:bodyPr/>
        <a:lstStyle/>
        <a:p>
          <a:endParaRPr lang="en-US"/>
        </a:p>
      </dgm:t>
    </dgm:pt>
    <dgm:pt modelId="{174C9AEC-A566-4BDA-9979-D3B9B4F60507}">
      <dgm:prSet custT="1"/>
      <dgm:spPr/>
      <dgm:t>
        <a:bodyPr/>
        <a:lstStyle/>
        <a:p>
          <a:r>
            <a:rPr lang="en-US" sz="1600" dirty="0"/>
            <a:t>Impact entire research ecosystem within EPSCoR jurisdictions</a:t>
          </a:r>
        </a:p>
      </dgm:t>
    </dgm:pt>
    <dgm:pt modelId="{DD21C91C-0233-4772-BCC4-974A767A1C31}" type="parTrans" cxnId="{9EDF6DF0-FA3A-4A22-B5C9-B93E85E75E8A}">
      <dgm:prSet/>
      <dgm:spPr/>
      <dgm:t>
        <a:bodyPr/>
        <a:lstStyle/>
        <a:p>
          <a:endParaRPr lang="en-US"/>
        </a:p>
      </dgm:t>
    </dgm:pt>
    <dgm:pt modelId="{D4C2BDCC-1F00-4C10-B31A-47F66CB270FA}" type="sibTrans" cxnId="{9EDF6DF0-FA3A-4A22-B5C9-B93E85E75E8A}">
      <dgm:prSet/>
      <dgm:spPr/>
      <dgm:t>
        <a:bodyPr/>
        <a:lstStyle/>
        <a:p>
          <a:endParaRPr lang="en-US"/>
        </a:p>
      </dgm:t>
    </dgm:pt>
    <dgm:pt modelId="{0595004F-FDDA-4A4F-9D6A-59C0F0EE5902}">
      <dgm:prSet custT="1"/>
      <dgm:spPr/>
      <dgm:t>
        <a:bodyPr/>
        <a:lstStyle/>
        <a:p>
          <a:r>
            <a:rPr lang="en-US" sz="1600" dirty="0"/>
            <a:t>Expand support of human capital (e.g., workforce development, economic development, faculty hires)</a:t>
          </a:r>
        </a:p>
      </dgm:t>
    </dgm:pt>
    <dgm:pt modelId="{61B87739-8C2F-E347-9816-44C69DDCCD22}" type="parTrans" cxnId="{F437C265-DF68-3F41-989D-ED4A013F30B9}">
      <dgm:prSet/>
      <dgm:spPr/>
      <dgm:t>
        <a:bodyPr/>
        <a:lstStyle/>
        <a:p>
          <a:endParaRPr lang="en-US"/>
        </a:p>
      </dgm:t>
    </dgm:pt>
    <dgm:pt modelId="{2FFD3A35-1D95-A844-B75B-BD214B6D17FD}" type="sibTrans" cxnId="{F437C265-DF68-3F41-989D-ED4A013F30B9}">
      <dgm:prSet/>
      <dgm:spPr/>
      <dgm:t>
        <a:bodyPr/>
        <a:lstStyle/>
        <a:p>
          <a:endParaRPr lang="en-US"/>
        </a:p>
      </dgm:t>
    </dgm:pt>
    <dgm:pt modelId="{CAA1BE04-F6AD-AA42-AC39-2C00FD9B0E69}" type="pres">
      <dgm:prSet presAssocID="{0C18C2E8-48F6-40B4-98B7-043D613D6329}" presName="linear" presStyleCnt="0">
        <dgm:presLayoutVars>
          <dgm:animLvl val="lvl"/>
          <dgm:resizeHandles val="exact"/>
        </dgm:presLayoutVars>
      </dgm:prSet>
      <dgm:spPr/>
    </dgm:pt>
    <dgm:pt modelId="{67FB73D1-EE32-8446-804D-FAC900E52307}" type="pres">
      <dgm:prSet presAssocID="{FB46FC66-A264-48EB-9940-5D58C62E5665}" presName="parentText" presStyleLbl="node1" presStyleIdx="0" presStyleCnt="6" custLinFactY="15496" custLinFactNeighborX="0" custLinFactNeighborY="100000">
        <dgm:presLayoutVars>
          <dgm:chMax val="0"/>
          <dgm:bulletEnabled val="1"/>
        </dgm:presLayoutVars>
      </dgm:prSet>
      <dgm:spPr/>
    </dgm:pt>
    <dgm:pt modelId="{B7607EA9-FD8F-FE42-9F5D-EA3383F124DC}" type="pres">
      <dgm:prSet presAssocID="{3003AEE3-4DFE-4978-A384-52E57791B3E6}" presName="spacer" presStyleCnt="0"/>
      <dgm:spPr/>
    </dgm:pt>
    <dgm:pt modelId="{E01AD010-72CB-C046-9F11-5DFACFF8BDA6}" type="pres">
      <dgm:prSet presAssocID="{0595004F-FDDA-4A4F-9D6A-59C0F0EE5902}" presName="parentText" presStyleLbl="node1" presStyleIdx="1" presStyleCnt="6" custLinFactY="726" custLinFactNeighborX="729" custLinFactNeighborY="100000">
        <dgm:presLayoutVars>
          <dgm:chMax val="0"/>
          <dgm:bulletEnabled val="1"/>
        </dgm:presLayoutVars>
      </dgm:prSet>
      <dgm:spPr/>
    </dgm:pt>
    <dgm:pt modelId="{79049666-A0E3-6946-B1CA-AF9B0685A940}" type="pres">
      <dgm:prSet presAssocID="{2FFD3A35-1D95-A844-B75B-BD214B6D17FD}" presName="spacer" presStyleCnt="0"/>
      <dgm:spPr/>
    </dgm:pt>
    <dgm:pt modelId="{72C433EF-3134-5044-ADE0-1C720513D844}" type="pres">
      <dgm:prSet presAssocID="{DA12F6B1-1455-47B4-9646-D0E2E2EB6372}" presName="parentText" presStyleLbl="node1" presStyleIdx="2" presStyleCnt="6">
        <dgm:presLayoutVars>
          <dgm:chMax val="0"/>
          <dgm:bulletEnabled val="1"/>
        </dgm:presLayoutVars>
      </dgm:prSet>
      <dgm:spPr/>
    </dgm:pt>
    <dgm:pt modelId="{2EE98B5F-C95E-3947-A82A-B02B712B3466}" type="pres">
      <dgm:prSet presAssocID="{156243DA-5D9E-4076-AD95-F039C6065DB4}" presName="spacer" presStyleCnt="0"/>
      <dgm:spPr/>
    </dgm:pt>
    <dgm:pt modelId="{11CD54EB-7237-FB40-96FD-FBF809BC62BF}" type="pres">
      <dgm:prSet presAssocID="{2ADF8647-8D1A-4F8E-A5D2-5C4A39E24BA9}" presName="parentText" presStyleLbl="node1" presStyleIdx="3" presStyleCnt="6">
        <dgm:presLayoutVars>
          <dgm:chMax val="0"/>
          <dgm:bulletEnabled val="1"/>
        </dgm:presLayoutVars>
      </dgm:prSet>
      <dgm:spPr/>
    </dgm:pt>
    <dgm:pt modelId="{5B96F071-EC03-5841-8389-DD980F8A03AC}" type="pres">
      <dgm:prSet presAssocID="{D908673F-56E7-4086-8FC9-8F1424C264B7}" presName="spacer" presStyleCnt="0"/>
      <dgm:spPr/>
    </dgm:pt>
    <dgm:pt modelId="{A3A8E0F3-807E-0444-99E1-96F470B7FA2F}" type="pres">
      <dgm:prSet presAssocID="{E4F1683D-FEBB-4DEF-B8E9-E599506A0500}" presName="parentText" presStyleLbl="node1" presStyleIdx="4" presStyleCnt="6">
        <dgm:presLayoutVars>
          <dgm:chMax val="0"/>
          <dgm:bulletEnabled val="1"/>
        </dgm:presLayoutVars>
      </dgm:prSet>
      <dgm:spPr/>
    </dgm:pt>
    <dgm:pt modelId="{CE9B4818-58FC-844D-ABB2-18D6F348B1A2}" type="pres">
      <dgm:prSet presAssocID="{67655EF3-E075-4DE5-B59E-64D9901B07D2}" presName="spacer" presStyleCnt="0"/>
      <dgm:spPr/>
    </dgm:pt>
    <dgm:pt modelId="{99EF77C0-1774-8C4C-8843-E3FFD1C4C996}" type="pres">
      <dgm:prSet presAssocID="{174C9AEC-A566-4BDA-9979-D3B9B4F60507}" presName="parentText" presStyleLbl="node1" presStyleIdx="5" presStyleCnt="6">
        <dgm:presLayoutVars>
          <dgm:chMax val="0"/>
          <dgm:bulletEnabled val="1"/>
        </dgm:presLayoutVars>
      </dgm:prSet>
      <dgm:spPr/>
    </dgm:pt>
  </dgm:ptLst>
  <dgm:cxnLst>
    <dgm:cxn modelId="{EF2DC914-A899-2A4C-91E1-DABA3315CC77}" type="presOf" srcId="{FB46FC66-A264-48EB-9940-5D58C62E5665}" destId="{67FB73D1-EE32-8446-804D-FAC900E52307}" srcOrd="0" destOrd="0" presId="urn:microsoft.com/office/officeart/2005/8/layout/vList2"/>
    <dgm:cxn modelId="{5E5E4B27-1FB0-4AB6-BD05-3F809293CD18}" srcId="{0C18C2E8-48F6-40B4-98B7-043D613D6329}" destId="{FB46FC66-A264-48EB-9940-5D58C62E5665}" srcOrd="0" destOrd="0" parTransId="{3AE794A1-33E7-4CC3-8771-97D3BB75EFAC}" sibTransId="{3003AEE3-4DFE-4978-A384-52E57791B3E6}"/>
    <dgm:cxn modelId="{81526A2D-2556-8F4A-8453-5E935E406070}" type="presOf" srcId="{174C9AEC-A566-4BDA-9979-D3B9B4F60507}" destId="{99EF77C0-1774-8C4C-8843-E3FFD1C4C996}" srcOrd="0" destOrd="0" presId="urn:microsoft.com/office/officeart/2005/8/layout/vList2"/>
    <dgm:cxn modelId="{07AFB656-2018-9E42-8C98-4CF61C402BBD}" type="presOf" srcId="{DA12F6B1-1455-47B4-9646-D0E2E2EB6372}" destId="{72C433EF-3134-5044-ADE0-1C720513D844}" srcOrd="0" destOrd="0" presId="urn:microsoft.com/office/officeart/2005/8/layout/vList2"/>
    <dgm:cxn modelId="{F437C265-DF68-3F41-989D-ED4A013F30B9}" srcId="{0C18C2E8-48F6-40B4-98B7-043D613D6329}" destId="{0595004F-FDDA-4A4F-9D6A-59C0F0EE5902}" srcOrd="1" destOrd="0" parTransId="{61B87739-8C2F-E347-9816-44C69DDCCD22}" sibTransId="{2FFD3A35-1D95-A844-B75B-BD214B6D17FD}"/>
    <dgm:cxn modelId="{EA8C6587-C5B2-4D83-9333-D21FB8AD313B}" srcId="{0C18C2E8-48F6-40B4-98B7-043D613D6329}" destId="{E4F1683D-FEBB-4DEF-B8E9-E599506A0500}" srcOrd="4" destOrd="0" parTransId="{6432D2F1-F335-4962-A01D-6CF3CE14047F}" sibTransId="{67655EF3-E075-4DE5-B59E-64D9901B07D2}"/>
    <dgm:cxn modelId="{BBC4598C-B591-4143-8EA2-596B5050A246}" type="presOf" srcId="{0C18C2E8-48F6-40B4-98B7-043D613D6329}" destId="{CAA1BE04-F6AD-AA42-AC39-2C00FD9B0E69}" srcOrd="0" destOrd="0" presId="urn:microsoft.com/office/officeart/2005/8/layout/vList2"/>
    <dgm:cxn modelId="{E905638D-54BC-4EBD-8EBD-A8505608B715}" srcId="{0C18C2E8-48F6-40B4-98B7-043D613D6329}" destId="{2ADF8647-8D1A-4F8E-A5D2-5C4A39E24BA9}" srcOrd="3" destOrd="0" parTransId="{F0F219FB-DFBA-4363-A1BE-3F6721188589}" sibTransId="{D908673F-56E7-4086-8FC9-8F1424C264B7}"/>
    <dgm:cxn modelId="{40EF96A2-6E2C-1D40-9FA6-31CB7404698C}" type="presOf" srcId="{E4F1683D-FEBB-4DEF-B8E9-E599506A0500}" destId="{A3A8E0F3-807E-0444-99E1-96F470B7FA2F}" srcOrd="0" destOrd="0" presId="urn:microsoft.com/office/officeart/2005/8/layout/vList2"/>
    <dgm:cxn modelId="{D64EDECC-50E4-4013-B30B-33D9F45505C8}" srcId="{0C18C2E8-48F6-40B4-98B7-043D613D6329}" destId="{DA12F6B1-1455-47B4-9646-D0E2E2EB6372}" srcOrd="2" destOrd="0" parTransId="{8577A86E-BCF7-4F67-9232-10D07AF6D141}" sibTransId="{156243DA-5D9E-4076-AD95-F039C6065DB4}"/>
    <dgm:cxn modelId="{BDD06DF0-D25E-1546-851E-7DFA9CCCF4AB}" type="presOf" srcId="{0595004F-FDDA-4A4F-9D6A-59C0F0EE5902}" destId="{E01AD010-72CB-C046-9F11-5DFACFF8BDA6}" srcOrd="0" destOrd="0" presId="urn:microsoft.com/office/officeart/2005/8/layout/vList2"/>
    <dgm:cxn modelId="{9EDF6DF0-FA3A-4A22-B5C9-B93E85E75E8A}" srcId="{0C18C2E8-48F6-40B4-98B7-043D613D6329}" destId="{174C9AEC-A566-4BDA-9979-D3B9B4F60507}" srcOrd="5" destOrd="0" parTransId="{DD21C91C-0233-4772-BCC4-974A767A1C31}" sibTransId="{D4C2BDCC-1F00-4C10-B31A-47F66CB270FA}"/>
    <dgm:cxn modelId="{17D9EDF3-D277-F949-8DFC-82EE06143D4A}" type="presOf" srcId="{2ADF8647-8D1A-4F8E-A5D2-5C4A39E24BA9}" destId="{11CD54EB-7237-FB40-96FD-FBF809BC62BF}" srcOrd="0" destOrd="0" presId="urn:microsoft.com/office/officeart/2005/8/layout/vList2"/>
    <dgm:cxn modelId="{F965B7D1-DF8C-FB4F-832B-D4D17BE2832A}" type="presParOf" srcId="{CAA1BE04-F6AD-AA42-AC39-2C00FD9B0E69}" destId="{67FB73D1-EE32-8446-804D-FAC900E52307}" srcOrd="0" destOrd="0" presId="urn:microsoft.com/office/officeart/2005/8/layout/vList2"/>
    <dgm:cxn modelId="{7E5CEC25-5FD5-4A4D-9836-5C0ABF12C4C0}" type="presParOf" srcId="{CAA1BE04-F6AD-AA42-AC39-2C00FD9B0E69}" destId="{B7607EA9-FD8F-FE42-9F5D-EA3383F124DC}" srcOrd="1" destOrd="0" presId="urn:microsoft.com/office/officeart/2005/8/layout/vList2"/>
    <dgm:cxn modelId="{C5F77698-8769-9F4D-9AE9-1C4AE270452D}" type="presParOf" srcId="{CAA1BE04-F6AD-AA42-AC39-2C00FD9B0E69}" destId="{E01AD010-72CB-C046-9F11-5DFACFF8BDA6}" srcOrd="2" destOrd="0" presId="urn:microsoft.com/office/officeart/2005/8/layout/vList2"/>
    <dgm:cxn modelId="{5BAED538-AAF6-9B4C-9D3E-30954F759B0B}" type="presParOf" srcId="{CAA1BE04-F6AD-AA42-AC39-2C00FD9B0E69}" destId="{79049666-A0E3-6946-B1CA-AF9B0685A940}" srcOrd="3" destOrd="0" presId="urn:microsoft.com/office/officeart/2005/8/layout/vList2"/>
    <dgm:cxn modelId="{2C8E634E-7662-4949-BB5C-36E1A461743F}" type="presParOf" srcId="{CAA1BE04-F6AD-AA42-AC39-2C00FD9B0E69}" destId="{72C433EF-3134-5044-ADE0-1C720513D844}" srcOrd="4" destOrd="0" presId="urn:microsoft.com/office/officeart/2005/8/layout/vList2"/>
    <dgm:cxn modelId="{FE14806B-AA62-9C42-8245-A75AF9B153F5}" type="presParOf" srcId="{CAA1BE04-F6AD-AA42-AC39-2C00FD9B0E69}" destId="{2EE98B5F-C95E-3947-A82A-B02B712B3466}" srcOrd="5" destOrd="0" presId="urn:microsoft.com/office/officeart/2005/8/layout/vList2"/>
    <dgm:cxn modelId="{72CD32D8-8046-304B-8B80-B309980661A2}" type="presParOf" srcId="{CAA1BE04-F6AD-AA42-AC39-2C00FD9B0E69}" destId="{11CD54EB-7237-FB40-96FD-FBF809BC62BF}" srcOrd="6" destOrd="0" presId="urn:microsoft.com/office/officeart/2005/8/layout/vList2"/>
    <dgm:cxn modelId="{87747A28-8B9E-A446-9A93-4B42F84FAC04}" type="presParOf" srcId="{CAA1BE04-F6AD-AA42-AC39-2C00FD9B0E69}" destId="{5B96F071-EC03-5841-8389-DD980F8A03AC}" srcOrd="7" destOrd="0" presId="urn:microsoft.com/office/officeart/2005/8/layout/vList2"/>
    <dgm:cxn modelId="{DDCEF7F2-5810-DA4A-BCB3-13115EB55655}" type="presParOf" srcId="{CAA1BE04-F6AD-AA42-AC39-2C00FD9B0E69}" destId="{A3A8E0F3-807E-0444-99E1-96F470B7FA2F}" srcOrd="8" destOrd="0" presId="urn:microsoft.com/office/officeart/2005/8/layout/vList2"/>
    <dgm:cxn modelId="{FF2AE825-1847-F245-B5D4-E0EF6FEB7D33}" type="presParOf" srcId="{CAA1BE04-F6AD-AA42-AC39-2C00FD9B0E69}" destId="{CE9B4818-58FC-844D-ABB2-18D6F348B1A2}" srcOrd="9" destOrd="0" presId="urn:microsoft.com/office/officeart/2005/8/layout/vList2"/>
    <dgm:cxn modelId="{49D675C6-41AC-B54C-8A72-9C04540B3939}" type="presParOf" srcId="{CAA1BE04-F6AD-AA42-AC39-2C00FD9B0E69}" destId="{99EF77C0-1774-8C4C-8843-E3FFD1C4C996}"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61ABEF-FED9-6541-BD4D-F3D538793895}"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3E5C62BE-CC2B-314A-AF5F-ABC04C2FB58C}">
      <dgm:prSet/>
      <dgm:spPr>
        <a:solidFill>
          <a:srgbClr val="0070C0"/>
        </a:solidFill>
      </dgm:spPr>
      <dgm:t>
        <a:bodyPr/>
        <a:lstStyle/>
        <a:p>
          <a:pPr algn="ctr">
            <a:defRPr b="1"/>
          </a:pPr>
          <a:r>
            <a:rPr lang="en-US" b="0" i="0" dirty="0"/>
            <a:t>Goal of enhancing jurisdiction's R&amp;D by leveraging collective strengths and contributions of the research        community</a:t>
          </a:r>
          <a:endParaRPr lang="en-US" dirty="0"/>
        </a:p>
      </dgm:t>
    </dgm:pt>
    <dgm:pt modelId="{6670E8AC-19AA-2D42-9347-9CC3F739CD3A}" type="parTrans" cxnId="{CEB26A63-71A8-7A4A-A423-A72089C130B5}">
      <dgm:prSet/>
      <dgm:spPr/>
      <dgm:t>
        <a:bodyPr/>
        <a:lstStyle/>
        <a:p>
          <a:endParaRPr lang="en-US"/>
        </a:p>
      </dgm:t>
    </dgm:pt>
    <dgm:pt modelId="{FC1D5829-AB7D-D445-AC40-EACF1C48B01C}" type="sibTrans" cxnId="{CEB26A63-71A8-7A4A-A423-A72089C130B5}">
      <dgm:prSet/>
      <dgm:spPr/>
      <dgm:t>
        <a:bodyPr/>
        <a:lstStyle/>
        <a:p>
          <a:endParaRPr lang="en-US"/>
        </a:p>
      </dgm:t>
    </dgm:pt>
    <dgm:pt modelId="{57ECAFA6-2077-C245-A161-45D303B5FEFD}">
      <dgm:prSet custT="1"/>
      <dgm:spPr>
        <a:solidFill>
          <a:schemeClr val="accent1">
            <a:lumMod val="40000"/>
            <a:lumOff val="60000"/>
            <a:alpha val="90000"/>
          </a:schemeClr>
        </a:solidFill>
      </dgm:spPr>
      <dgm:t>
        <a:bodyPr/>
        <a:lstStyle/>
        <a:p>
          <a:r>
            <a:rPr lang="en-US" sz="1600" b="0" i="0" dirty="0"/>
            <a:t>Connecting individuals, teams, institutions, and sectors, including building a network of connections in the jurisdiction</a:t>
          </a:r>
          <a:endParaRPr lang="en-US" sz="1600" dirty="0"/>
        </a:p>
      </dgm:t>
    </dgm:pt>
    <dgm:pt modelId="{DE2E7B5E-DFF2-3A47-B191-D5B88330C947}" type="parTrans" cxnId="{5A50833F-B375-9E44-B561-582DA44D4469}">
      <dgm:prSet/>
      <dgm:spPr/>
      <dgm:t>
        <a:bodyPr/>
        <a:lstStyle/>
        <a:p>
          <a:endParaRPr lang="en-US"/>
        </a:p>
      </dgm:t>
    </dgm:pt>
    <dgm:pt modelId="{632563C2-259B-E443-9099-010C0C78ED9C}" type="sibTrans" cxnId="{5A50833F-B375-9E44-B561-582DA44D4469}">
      <dgm:prSet/>
      <dgm:spPr/>
      <dgm:t>
        <a:bodyPr/>
        <a:lstStyle/>
        <a:p>
          <a:endParaRPr lang="en-US"/>
        </a:p>
      </dgm:t>
    </dgm:pt>
    <dgm:pt modelId="{5BE5CDAF-9C07-FB40-9FE0-CEA48661594B}">
      <dgm:prSet custT="1"/>
      <dgm:spPr>
        <a:solidFill>
          <a:schemeClr val="accent1">
            <a:lumMod val="40000"/>
            <a:lumOff val="60000"/>
            <a:alpha val="90000"/>
          </a:schemeClr>
        </a:solidFill>
      </dgm:spPr>
      <dgm:t>
        <a:bodyPr/>
        <a:lstStyle/>
        <a:p>
          <a:r>
            <a:rPr lang="en-US" sz="1600" b="0" i="0" dirty="0"/>
            <a:t>Improving R&amp;D competitiveness in a jurisdiction, resulting in a benefit </a:t>
          </a:r>
          <a:r>
            <a:rPr lang="en-US" sz="1600" dirty="0"/>
            <a:t>to s</a:t>
          </a:r>
          <a:r>
            <a:rPr lang="en-US" sz="1600" b="0" i="0" dirty="0"/>
            <a:t>ociety and the economy </a:t>
          </a:r>
          <a:endParaRPr lang="en-US" sz="1600" dirty="0"/>
        </a:p>
      </dgm:t>
    </dgm:pt>
    <dgm:pt modelId="{8C8578A6-AE40-DA43-8BBC-F30738805C3B}" type="parTrans" cxnId="{03DA944E-2E63-8941-8A19-C6D97A0AEAB4}">
      <dgm:prSet/>
      <dgm:spPr/>
      <dgm:t>
        <a:bodyPr/>
        <a:lstStyle/>
        <a:p>
          <a:endParaRPr lang="en-US"/>
        </a:p>
      </dgm:t>
    </dgm:pt>
    <dgm:pt modelId="{53421645-EA9B-8946-90B1-B565BA44FCEF}" type="sibTrans" cxnId="{03DA944E-2E63-8941-8A19-C6D97A0AEAB4}">
      <dgm:prSet/>
      <dgm:spPr/>
      <dgm:t>
        <a:bodyPr/>
        <a:lstStyle/>
        <a:p>
          <a:endParaRPr lang="en-US"/>
        </a:p>
      </dgm:t>
    </dgm:pt>
    <dgm:pt modelId="{EEB592E2-68ED-3E40-BFEC-028F4FEA783D}">
      <dgm:prSet custT="1"/>
      <dgm:spPr>
        <a:solidFill>
          <a:schemeClr val="accent1">
            <a:lumMod val="40000"/>
            <a:lumOff val="60000"/>
            <a:alpha val="90000"/>
          </a:schemeClr>
        </a:solidFill>
      </dgm:spPr>
      <dgm:t>
        <a:bodyPr/>
        <a:lstStyle/>
        <a:p>
          <a:r>
            <a:rPr lang="en-US" sz="1600" b="0" i="0" dirty="0"/>
            <a:t>Creating coordinated </a:t>
          </a:r>
          <a:r>
            <a:rPr lang="en-US" sz="1600" dirty="0"/>
            <a:t>j</a:t>
          </a:r>
          <a:r>
            <a:rPr lang="en-US" sz="1600" b="0" i="0" dirty="0"/>
            <a:t>urisdiction-wide </a:t>
          </a:r>
          <a:r>
            <a:rPr lang="en-US" sz="1600" dirty="0"/>
            <a:t>c</a:t>
          </a:r>
          <a:r>
            <a:rPr lang="en-US" sz="1600" b="0" i="0" dirty="0"/>
            <a:t>ulture of inclusion, while democratizing the research </a:t>
          </a:r>
          <a:r>
            <a:rPr lang="en-US" sz="1600" dirty="0"/>
            <a:t>e</a:t>
          </a:r>
          <a:r>
            <a:rPr lang="en-US" sz="1600" b="0" i="0" dirty="0"/>
            <a:t>nvironment</a:t>
          </a:r>
          <a:endParaRPr lang="en-US" sz="1600" dirty="0"/>
        </a:p>
      </dgm:t>
    </dgm:pt>
    <dgm:pt modelId="{7CA838D4-2CA0-DC46-A1A9-6A5ADD60D3E8}" type="parTrans" cxnId="{751B38BD-382B-5D43-898E-9C78D2A284D3}">
      <dgm:prSet/>
      <dgm:spPr/>
      <dgm:t>
        <a:bodyPr/>
        <a:lstStyle/>
        <a:p>
          <a:endParaRPr lang="en-US"/>
        </a:p>
      </dgm:t>
    </dgm:pt>
    <dgm:pt modelId="{25B56E18-6BA6-9D47-A807-286C104B4E8F}" type="sibTrans" cxnId="{751B38BD-382B-5D43-898E-9C78D2A284D3}">
      <dgm:prSet/>
      <dgm:spPr/>
      <dgm:t>
        <a:bodyPr/>
        <a:lstStyle/>
        <a:p>
          <a:endParaRPr lang="en-US"/>
        </a:p>
      </dgm:t>
    </dgm:pt>
    <dgm:pt modelId="{A34F217D-B207-5F49-B26B-E5EC4E3C7265}">
      <dgm:prSet custT="1"/>
      <dgm:spPr>
        <a:solidFill>
          <a:schemeClr val="accent1">
            <a:lumMod val="40000"/>
            <a:lumOff val="60000"/>
            <a:alpha val="90000"/>
          </a:schemeClr>
        </a:solidFill>
      </dgm:spPr>
      <dgm:t>
        <a:bodyPr/>
        <a:lstStyle/>
        <a:p>
          <a:r>
            <a:rPr lang="en-US" sz="1600" b="0" dirty="0"/>
            <a:t>Promoting </a:t>
          </a:r>
          <a:r>
            <a:rPr lang="en-US" sz="1600" b="0" i="0" dirty="0"/>
            <a:t>meaningful </a:t>
          </a:r>
          <a:r>
            <a:rPr lang="en-US" sz="1600" b="0" dirty="0"/>
            <a:t>jurisdiction-wide p</a:t>
          </a:r>
          <a:r>
            <a:rPr lang="en-US" sz="1600" b="0" i="0" dirty="0"/>
            <a:t>articipation</a:t>
          </a:r>
          <a:endParaRPr lang="en-US" sz="1600" dirty="0"/>
        </a:p>
      </dgm:t>
    </dgm:pt>
    <dgm:pt modelId="{2BD89D4B-9400-584A-97B7-634A87358884}" type="parTrans" cxnId="{FD0BAC1B-28AF-3D47-92E4-6FBC9069D5A8}">
      <dgm:prSet/>
      <dgm:spPr/>
      <dgm:t>
        <a:bodyPr/>
        <a:lstStyle/>
        <a:p>
          <a:endParaRPr lang="en-US"/>
        </a:p>
      </dgm:t>
    </dgm:pt>
    <dgm:pt modelId="{33C0138E-01DD-D646-B8B7-6789C495ED91}" type="sibTrans" cxnId="{FD0BAC1B-28AF-3D47-92E4-6FBC9069D5A8}">
      <dgm:prSet/>
      <dgm:spPr/>
      <dgm:t>
        <a:bodyPr/>
        <a:lstStyle/>
        <a:p>
          <a:endParaRPr lang="en-US"/>
        </a:p>
      </dgm:t>
    </dgm:pt>
    <dgm:pt modelId="{836C413E-2604-9843-987A-81D567DC1EF5}" type="pres">
      <dgm:prSet presAssocID="{5F61ABEF-FED9-6541-BD4D-F3D538793895}" presName="composite" presStyleCnt="0">
        <dgm:presLayoutVars>
          <dgm:chMax val="1"/>
          <dgm:dir/>
          <dgm:resizeHandles val="exact"/>
        </dgm:presLayoutVars>
      </dgm:prSet>
      <dgm:spPr/>
    </dgm:pt>
    <dgm:pt modelId="{4604F8A8-10F9-7044-BC95-A7448DD6E6EF}" type="pres">
      <dgm:prSet presAssocID="{5F61ABEF-FED9-6541-BD4D-F3D538793895}" presName="radial" presStyleCnt="0">
        <dgm:presLayoutVars>
          <dgm:animLvl val="ctr"/>
        </dgm:presLayoutVars>
      </dgm:prSet>
      <dgm:spPr/>
    </dgm:pt>
    <dgm:pt modelId="{2F4366BD-9A2D-344D-A1D7-A6B346453E1B}" type="pres">
      <dgm:prSet presAssocID="{3E5C62BE-CC2B-314A-AF5F-ABC04C2FB58C}" presName="centerShape" presStyleLbl="vennNode1" presStyleIdx="0" presStyleCnt="5" custScaleX="183566" custScaleY="147259" custLinFactNeighborX="-8924" custLinFactNeighborY="-19340"/>
      <dgm:spPr/>
    </dgm:pt>
    <dgm:pt modelId="{8BB07795-FE99-9946-817E-2181B10E438A}" type="pres">
      <dgm:prSet presAssocID="{57ECAFA6-2077-C245-A161-45D303B5FEFD}" presName="node" presStyleLbl="vennNode1" presStyleIdx="1" presStyleCnt="5" custScaleX="268316" custScaleY="276286" custRadScaleRad="195989" custRadScaleInc="82683">
        <dgm:presLayoutVars>
          <dgm:bulletEnabled val="1"/>
        </dgm:presLayoutVars>
      </dgm:prSet>
      <dgm:spPr/>
    </dgm:pt>
    <dgm:pt modelId="{9BF3E4D3-9C87-B649-9DE7-E834D708078F}" type="pres">
      <dgm:prSet presAssocID="{5BE5CDAF-9C07-FB40-9FE0-CEA48661594B}" presName="node" presStyleLbl="vennNode1" presStyleIdx="2" presStyleCnt="5" custScaleX="244967" custScaleY="201840" custRadScaleRad="173768" custRadScaleInc="180993">
        <dgm:presLayoutVars>
          <dgm:bulletEnabled val="1"/>
        </dgm:presLayoutVars>
      </dgm:prSet>
      <dgm:spPr/>
    </dgm:pt>
    <dgm:pt modelId="{ECDC87CF-0ECA-9C40-BC3A-7CE9593E765B}" type="pres">
      <dgm:prSet presAssocID="{EEB592E2-68ED-3E40-BFEC-028F4FEA783D}" presName="node" presStyleLbl="vennNode1" presStyleIdx="3" presStyleCnt="5" custScaleX="250037" custScaleY="218020" custRadScaleRad="220157" custRadScaleInc="119164">
        <dgm:presLayoutVars>
          <dgm:bulletEnabled val="1"/>
        </dgm:presLayoutVars>
      </dgm:prSet>
      <dgm:spPr/>
    </dgm:pt>
    <dgm:pt modelId="{EA911867-B965-EE4A-90B7-BC5B62FB88D5}" type="pres">
      <dgm:prSet presAssocID="{A34F217D-B207-5F49-B26B-E5EC4E3C7265}" presName="node" presStyleLbl="vennNode1" presStyleIdx="4" presStyleCnt="5" custScaleX="172673" custScaleY="171855" custRadScaleRad="129829" custRadScaleInc="-174109">
        <dgm:presLayoutVars>
          <dgm:bulletEnabled val="1"/>
        </dgm:presLayoutVars>
      </dgm:prSet>
      <dgm:spPr/>
    </dgm:pt>
  </dgm:ptLst>
  <dgm:cxnLst>
    <dgm:cxn modelId="{FD0BAC1B-28AF-3D47-92E4-6FBC9069D5A8}" srcId="{3E5C62BE-CC2B-314A-AF5F-ABC04C2FB58C}" destId="{A34F217D-B207-5F49-B26B-E5EC4E3C7265}" srcOrd="3" destOrd="0" parTransId="{2BD89D4B-9400-584A-97B7-634A87358884}" sibTransId="{33C0138E-01DD-D646-B8B7-6789C495ED91}"/>
    <dgm:cxn modelId="{C449F128-80DD-8449-9C1D-2D2D550C9B66}" type="presOf" srcId="{5F61ABEF-FED9-6541-BD4D-F3D538793895}" destId="{836C413E-2604-9843-987A-81D567DC1EF5}" srcOrd="0" destOrd="0" presId="urn:microsoft.com/office/officeart/2005/8/layout/radial3"/>
    <dgm:cxn modelId="{1AD60B2B-7D2A-5241-9C53-0FF4A826143F}" type="presOf" srcId="{A34F217D-B207-5F49-B26B-E5EC4E3C7265}" destId="{EA911867-B965-EE4A-90B7-BC5B62FB88D5}" srcOrd="0" destOrd="0" presId="urn:microsoft.com/office/officeart/2005/8/layout/radial3"/>
    <dgm:cxn modelId="{5A50833F-B375-9E44-B561-582DA44D4469}" srcId="{3E5C62BE-CC2B-314A-AF5F-ABC04C2FB58C}" destId="{57ECAFA6-2077-C245-A161-45D303B5FEFD}" srcOrd="0" destOrd="0" parTransId="{DE2E7B5E-DFF2-3A47-B191-D5B88330C947}" sibTransId="{632563C2-259B-E443-9099-010C0C78ED9C}"/>
    <dgm:cxn modelId="{6D023A42-4B54-494E-B529-C0FD72A8FD88}" type="presOf" srcId="{3E5C62BE-CC2B-314A-AF5F-ABC04C2FB58C}" destId="{2F4366BD-9A2D-344D-A1D7-A6B346453E1B}" srcOrd="0" destOrd="0" presId="urn:microsoft.com/office/officeart/2005/8/layout/radial3"/>
    <dgm:cxn modelId="{03DA944E-2E63-8941-8A19-C6D97A0AEAB4}" srcId="{3E5C62BE-CC2B-314A-AF5F-ABC04C2FB58C}" destId="{5BE5CDAF-9C07-FB40-9FE0-CEA48661594B}" srcOrd="1" destOrd="0" parTransId="{8C8578A6-AE40-DA43-8BBC-F30738805C3B}" sibTransId="{53421645-EA9B-8946-90B1-B565BA44FCEF}"/>
    <dgm:cxn modelId="{CEB26A63-71A8-7A4A-A423-A72089C130B5}" srcId="{5F61ABEF-FED9-6541-BD4D-F3D538793895}" destId="{3E5C62BE-CC2B-314A-AF5F-ABC04C2FB58C}" srcOrd="0" destOrd="0" parTransId="{6670E8AC-19AA-2D42-9347-9CC3F739CD3A}" sibTransId="{FC1D5829-AB7D-D445-AC40-EACF1C48B01C}"/>
    <dgm:cxn modelId="{1A24DFA0-3AA2-6443-ACB9-04BBAF1CEAEE}" type="presOf" srcId="{5BE5CDAF-9C07-FB40-9FE0-CEA48661594B}" destId="{9BF3E4D3-9C87-B649-9DE7-E834D708078F}" srcOrd="0" destOrd="0" presId="urn:microsoft.com/office/officeart/2005/8/layout/radial3"/>
    <dgm:cxn modelId="{A84272A4-873D-614C-83E4-2260862CB7D8}" type="presOf" srcId="{EEB592E2-68ED-3E40-BFEC-028F4FEA783D}" destId="{ECDC87CF-0ECA-9C40-BC3A-7CE9593E765B}" srcOrd="0" destOrd="0" presId="urn:microsoft.com/office/officeart/2005/8/layout/radial3"/>
    <dgm:cxn modelId="{751B38BD-382B-5D43-898E-9C78D2A284D3}" srcId="{3E5C62BE-CC2B-314A-AF5F-ABC04C2FB58C}" destId="{EEB592E2-68ED-3E40-BFEC-028F4FEA783D}" srcOrd="2" destOrd="0" parTransId="{7CA838D4-2CA0-DC46-A1A9-6A5ADD60D3E8}" sibTransId="{25B56E18-6BA6-9D47-A807-286C104B4E8F}"/>
    <dgm:cxn modelId="{4960E1CA-5040-404D-9998-347EDC8DF1F9}" type="presOf" srcId="{57ECAFA6-2077-C245-A161-45D303B5FEFD}" destId="{8BB07795-FE99-9946-817E-2181B10E438A}" srcOrd="0" destOrd="0" presId="urn:microsoft.com/office/officeart/2005/8/layout/radial3"/>
    <dgm:cxn modelId="{AAB2DB28-EB8C-6844-9004-C2CDBBDCE0F6}" type="presParOf" srcId="{836C413E-2604-9843-987A-81D567DC1EF5}" destId="{4604F8A8-10F9-7044-BC95-A7448DD6E6EF}" srcOrd="0" destOrd="0" presId="urn:microsoft.com/office/officeart/2005/8/layout/radial3"/>
    <dgm:cxn modelId="{C300AB65-34A2-7C4A-AE49-EA1A67E9F2B2}" type="presParOf" srcId="{4604F8A8-10F9-7044-BC95-A7448DD6E6EF}" destId="{2F4366BD-9A2D-344D-A1D7-A6B346453E1B}" srcOrd="0" destOrd="0" presId="urn:microsoft.com/office/officeart/2005/8/layout/radial3"/>
    <dgm:cxn modelId="{30CA21CE-6B31-2F40-9C74-70E3D7C07830}" type="presParOf" srcId="{4604F8A8-10F9-7044-BC95-A7448DD6E6EF}" destId="{8BB07795-FE99-9946-817E-2181B10E438A}" srcOrd="1" destOrd="0" presId="urn:microsoft.com/office/officeart/2005/8/layout/radial3"/>
    <dgm:cxn modelId="{50D7A316-714E-554F-BB66-35D9ED7F1067}" type="presParOf" srcId="{4604F8A8-10F9-7044-BC95-A7448DD6E6EF}" destId="{9BF3E4D3-9C87-B649-9DE7-E834D708078F}" srcOrd="2" destOrd="0" presId="urn:microsoft.com/office/officeart/2005/8/layout/radial3"/>
    <dgm:cxn modelId="{A545CE77-FE65-814B-A3AD-0EEC05D7CCA9}" type="presParOf" srcId="{4604F8A8-10F9-7044-BC95-A7448DD6E6EF}" destId="{ECDC87CF-0ECA-9C40-BC3A-7CE9593E765B}" srcOrd="3" destOrd="0" presId="urn:microsoft.com/office/officeart/2005/8/layout/radial3"/>
    <dgm:cxn modelId="{4E939993-7826-7841-92C3-F72C9ED415CC}" type="presParOf" srcId="{4604F8A8-10F9-7044-BC95-A7448DD6E6EF}" destId="{EA911867-B965-EE4A-90B7-BC5B62FB88D5}"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38F668-F8E1-4799-8FC8-55C7D6363C0A}" type="doc">
      <dgm:prSet loTypeId="urn:microsoft.com/office/officeart/2018/5/layout/IconLeaf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813FE185-F48F-44CF-84B4-8F2015ED6FB7}">
      <dgm:prSet custT="1"/>
      <dgm:spPr/>
      <dgm:t>
        <a:bodyPr/>
        <a:lstStyle/>
        <a:p>
          <a:pPr>
            <a:defRPr cap="all"/>
          </a:pPr>
          <a:r>
            <a:rPr lang="en-US" sz="1800" b="1" dirty="0"/>
            <a:t>Broadening Participation and Collaboration</a:t>
          </a:r>
        </a:p>
      </dgm:t>
    </dgm:pt>
    <dgm:pt modelId="{583DDE9C-B51F-41D7-8422-9DA1E8774FD5}" type="parTrans" cxnId="{01B15CEB-67B0-4E3D-8194-8352CD10677F}">
      <dgm:prSet/>
      <dgm:spPr/>
      <dgm:t>
        <a:bodyPr/>
        <a:lstStyle/>
        <a:p>
          <a:endParaRPr lang="en-US"/>
        </a:p>
      </dgm:t>
    </dgm:pt>
    <dgm:pt modelId="{EE01D852-2288-410B-B1A9-48D89722827B}" type="sibTrans" cxnId="{01B15CEB-67B0-4E3D-8194-8352CD10677F}">
      <dgm:prSet/>
      <dgm:spPr/>
      <dgm:t>
        <a:bodyPr/>
        <a:lstStyle/>
        <a:p>
          <a:endParaRPr lang="en-US"/>
        </a:p>
      </dgm:t>
    </dgm:pt>
    <dgm:pt modelId="{CCF29129-1403-4D3C-880B-78E1B973AD94}">
      <dgm:prSet custT="1"/>
      <dgm:spPr/>
      <dgm:t>
        <a:bodyPr/>
        <a:lstStyle/>
        <a:p>
          <a:pPr>
            <a:defRPr cap="all"/>
          </a:pPr>
          <a:r>
            <a:rPr lang="en-US" sz="1800" b="1" dirty="0"/>
            <a:t>Connections</a:t>
          </a:r>
        </a:p>
      </dgm:t>
    </dgm:pt>
    <dgm:pt modelId="{110C1C2A-CF70-4755-A516-2BBEF4C0107C}" type="parTrans" cxnId="{486ED328-018B-49E8-8689-BB061F5B581E}">
      <dgm:prSet/>
      <dgm:spPr/>
      <dgm:t>
        <a:bodyPr/>
        <a:lstStyle/>
        <a:p>
          <a:endParaRPr lang="en-US"/>
        </a:p>
      </dgm:t>
    </dgm:pt>
    <dgm:pt modelId="{80201EA8-F930-4551-ACF0-685ED8ED31FA}" type="sibTrans" cxnId="{486ED328-018B-49E8-8689-BB061F5B581E}">
      <dgm:prSet/>
      <dgm:spPr/>
      <dgm:t>
        <a:bodyPr/>
        <a:lstStyle/>
        <a:p>
          <a:endParaRPr lang="en-US"/>
        </a:p>
      </dgm:t>
    </dgm:pt>
    <dgm:pt modelId="{214031B4-2C72-4176-A251-CDCE2D4BB61E}">
      <dgm:prSet custT="1"/>
      <dgm:spPr/>
      <dgm:t>
        <a:bodyPr/>
        <a:lstStyle/>
        <a:p>
          <a:pPr>
            <a:defRPr cap="all"/>
          </a:pPr>
          <a:r>
            <a:rPr lang="en-US" sz="1800" b="1" dirty="0"/>
            <a:t>Goals, Metrics, and Evaluation</a:t>
          </a:r>
        </a:p>
      </dgm:t>
    </dgm:pt>
    <dgm:pt modelId="{397745C2-7BE6-417F-A76F-CCF0D4A3A942}" type="parTrans" cxnId="{7D574349-034A-4B52-94FE-677878F3203F}">
      <dgm:prSet/>
      <dgm:spPr/>
      <dgm:t>
        <a:bodyPr/>
        <a:lstStyle/>
        <a:p>
          <a:endParaRPr lang="en-US"/>
        </a:p>
      </dgm:t>
    </dgm:pt>
    <dgm:pt modelId="{47F63D6C-EDB1-4617-ACC2-8950159B46AE}" type="sibTrans" cxnId="{7D574349-034A-4B52-94FE-677878F3203F}">
      <dgm:prSet/>
      <dgm:spPr/>
      <dgm:t>
        <a:bodyPr/>
        <a:lstStyle/>
        <a:p>
          <a:endParaRPr lang="en-US"/>
        </a:p>
      </dgm:t>
    </dgm:pt>
    <dgm:pt modelId="{548F52D8-F7C0-43A6-A738-78B0D9616D14}">
      <dgm:prSet custT="1"/>
      <dgm:spPr/>
      <dgm:t>
        <a:bodyPr/>
        <a:lstStyle/>
        <a:p>
          <a:pPr>
            <a:defRPr cap="all"/>
          </a:pPr>
          <a:r>
            <a:rPr lang="en-US" sz="1800" b="1" dirty="0"/>
            <a:t>Leadership and Communication Capacity</a:t>
          </a:r>
        </a:p>
      </dgm:t>
    </dgm:pt>
    <dgm:pt modelId="{C1710AD1-C40A-484B-A6ED-8C2F61F8A44A}" type="parTrans" cxnId="{87F8867F-937D-406B-AC1F-AF764E1CBCD6}">
      <dgm:prSet/>
      <dgm:spPr/>
      <dgm:t>
        <a:bodyPr/>
        <a:lstStyle/>
        <a:p>
          <a:endParaRPr lang="en-US"/>
        </a:p>
      </dgm:t>
    </dgm:pt>
    <dgm:pt modelId="{B8255AD4-D2DE-45DB-A965-9AEA403D80A9}" type="sibTrans" cxnId="{87F8867F-937D-406B-AC1F-AF764E1CBCD6}">
      <dgm:prSet/>
      <dgm:spPr/>
      <dgm:t>
        <a:bodyPr/>
        <a:lstStyle/>
        <a:p>
          <a:endParaRPr lang="en-US"/>
        </a:p>
      </dgm:t>
    </dgm:pt>
    <dgm:pt modelId="{349DE66E-3644-48F2-B371-21A2F833C0E3}">
      <dgm:prSet custT="1"/>
      <dgm:spPr/>
      <dgm:t>
        <a:bodyPr/>
        <a:lstStyle/>
        <a:p>
          <a:pPr>
            <a:defRPr cap="all"/>
          </a:pPr>
          <a:r>
            <a:rPr lang="en-US" sz="2000" b="1" dirty="0"/>
            <a:t>Jurisdictional Development</a:t>
          </a:r>
        </a:p>
      </dgm:t>
    </dgm:pt>
    <dgm:pt modelId="{57E5ABD4-5ECC-45AC-A3E3-488D9B44BB72}" type="parTrans" cxnId="{4889BB17-ECDE-4BA7-AA3B-929FBD1E6E9B}">
      <dgm:prSet/>
      <dgm:spPr/>
      <dgm:t>
        <a:bodyPr/>
        <a:lstStyle/>
        <a:p>
          <a:endParaRPr lang="en-US"/>
        </a:p>
      </dgm:t>
    </dgm:pt>
    <dgm:pt modelId="{C8D5594F-5A5D-4967-A922-DA875D8AFB2B}" type="sibTrans" cxnId="{4889BB17-ECDE-4BA7-AA3B-929FBD1E6E9B}">
      <dgm:prSet/>
      <dgm:spPr/>
      <dgm:t>
        <a:bodyPr/>
        <a:lstStyle/>
        <a:p>
          <a:endParaRPr lang="en-US"/>
        </a:p>
      </dgm:t>
    </dgm:pt>
    <dgm:pt modelId="{B93303ED-C64D-43BE-A8F2-4442ADDF528D}" type="pres">
      <dgm:prSet presAssocID="{4238F668-F8E1-4799-8FC8-55C7D6363C0A}" presName="root" presStyleCnt="0">
        <dgm:presLayoutVars>
          <dgm:dir/>
          <dgm:resizeHandles val="exact"/>
        </dgm:presLayoutVars>
      </dgm:prSet>
      <dgm:spPr/>
    </dgm:pt>
    <dgm:pt modelId="{21CF73E0-5869-4F4C-AE8F-190F14E07A87}" type="pres">
      <dgm:prSet presAssocID="{813FE185-F48F-44CF-84B4-8F2015ED6FB7}" presName="compNode" presStyleCnt="0"/>
      <dgm:spPr/>
    </dgm:pt>
    <dgm:pt modelId="{3FBEC48A-65C8-48A3-BF6F-FB06276BA064}" type="pres">
      <dgm:prSet presAssocID="{813FE185-F48F-44CF-84B4-8F2015ED6FB7}" presName="iconBgRect" presStyleLbl="bgShp" presStyleIdx="0" presStyleCnt="5" custScaleY="177736"/>
      <dgm:spPr>
        <a:prstGeom prst="round2DiagRect">
          <a:avLst>
            <a:gd name="adj1" fmla="val 29727"/>
            <a:gd name="adj2" fmla="val 0"/>
          </a:avLst>
        </a:prstGeom>
      </dgm:spPr>
    </dgm:pt>
    <dgm:pt modelId="{C40A74E6-B8B3-473F-A5D0-0A20464F2225}" type="pres">
      <dgm:prSet presAssocID="{813FE185-F48F-44CF-84B4-8F2015ED6FB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CD87AA0-8C7C-49AE-A735-30A47655B38F}" type="pres">
      <dgm:prSet presAssocID="{813FE185-F48F-44CF-84B4-8F2015ED6FB7}" presName="spaceRect" presStyleCnt="0"/>
      <dgm:spPr/>
    </dgm:pt>
    <dgm:pt modelId="{943CF5F7-5A1E-4591-BADD-F36D87729B72}" type="pres">
      <dgm:prSet presAssocID="{813FE185-F48F-44CF-84B4-8F2015ED6FB7}" presName="textRect" presStyleLbl="revTx" presStyleIdx="0" presStyleCnt="5" custScaleX="122553" custScaleY="110860" custLinFactNeighborX="7081" custLinFactNeighborY="58618">
        <dgm:presLayoutVars>
          <dgm:chMax val="1"/>
          <dgm:chPref val="1"/>
        </dgm:presLayoutVars>
      </dgm:prSet>
      <dgm:spPr/>
    </dgm:pt>
    <dgm:pt modelId="{38962973-2D67-4694-A515-9FB1919AAA7E}" type="pres">
      <dgm:prSet presAssocID="{EE01D852-2288-410B-B1A9-48D89722827B}" presName="sibTrans" presStyleCnt="0"/>
      <dgm:spPr/>
    </dgm:pt>
    <dgm:pt modelId="{BE9D426C-1437-4D63-9105-4394B3032EEB}" type="pres">
      <dgm:prSet presAssocID="{CCF29129-1403-4D3C-880B-78E1B973AD94}" presName="compNode" presStyleCnt="0"/>
      <dgm:spPr/>
    </dgm:pt>
    <dgm:pt modelId="{7D447955-4374-4A43-ACF0-DD5A923A4A47}" type="pres">
      <dgm:prSet presAssocID="{CCF29129-1403-4D3C-880B-78E1B973AD94}" presName="iconBgRect" presStyleLbl="bgShp" presStyleIdx="1" presStyleCnt="5" custScaleY="168946"/>
      <dgm:spPr>
        <a:prstGeom prst="round2DiagRect">
          <a:avLst>
            <a:gd name="adj1" fmla="val 29727"/>
            <a:gd name="adj2" fmla="val 0"/>
          </a:avLst>
        </a:prstGeom>
      </dgm:spPr>
    </dgm:pt>
    <dgm:pt modelId="{C8904340-7783-47D4-B6A3-AE35DADEAC73}" type="pres">
      <dgm:prSet presAssocID="{CCF29129-1403-4D3C-880B-78E1B973AD9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7BAAEDC8-7246-4DE2-8D3C-9D3FD51F27FE}" type="pres">
      <dgm:prSet presAssocID="{CCF29129-1403-4D3C-880B-78E1B973AD94}" presName="spaceRect" presStyleCnt="0"/>
      <dgm:spPr/>
    </dgm:pt>
    <dgm:pt modelId="{3A847479-260D-4F9E-836F-85938487CE4D}" type="pres">
      <dgm:prSet presAssocID="{CCF29129-1403-4D3C-880B-78E1B973AD94}" presName="textRect" presStyleLbl="revTx" presStyleIdx="1" presStyleCnt="5" custLinFactNeighborX="0" custLinFactNeighborY="55122">
        <dgm:presLayoutVars>
          <dgm:chMax val="1"/>
          <dgm:chPref val="1"/>
        </dgm:presLayoutVars>
      </dgm:prSet>
      <dgm:spPr/>
    </dgm:pt>
    <dgm:pt modelId="{866DF5C4-0FE8-43A7-8A88-B265C5F206AA}" type="pres">
      <dgm:prSet presAssocID="{80201EA8-F930-4551-ACF0-685ED8ED31FA}" presName="sibTrans" presStyleCnt="0"/>
      <dgm:spPr/>
    </dgm:pt>
    <dgm:pt modelId="{10D1BF5C-97B7-4E64-9A71-7910FF0EDF3E}" type="pres">
      <dgm:prSet presAssocID="{214031B4-2C72-4176-A251-CDCE2D4BB61E}" presName="compNode" presStyleCnt="0"/>
      <dgm:spPr/>
    </dgm:pt>
    <dgm:pt modelId="{13F24709-FA97-40C8-B0C9-DD3C23AE9DC2}" type="pres">
      <dgm:prSet presAssocID="{214031B4-2C72-4176-A251-CDCE2D4BB61E}" presName="iconBgRect" presStyleLbl="bgShp" presStyleIdx="2" presStyleCnt="5" custScaleY="179834"/>
      <dgm:spPr>
        <a:prstGeom prst="round2DiagRect">
          <a:avLst>
            <a:gd name="adj1" fmla="val 29727"/>
            <a:gd name="adj2" fmla="val 0"/>
          </a:avLst>
        </a:prstGeom>
      </dgm:spPr>
    </dgm:pt>
    <dgm:pt modelId="{976E3537-D0FE-4F73-86D8-EB164DBE9445}" type="pres">
      <dgm:prSet presAssocID="{214031B4-2C72-4176-A251-CDCE2D4BB61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r"/>
        </a:ext>
      </dgm:extLst>
    </dgm:pt>
    <dgm:pt modelId="{F6CC84A4-38BE-496E-9896-8549E5903BF2}" type="pres">
      <dgm:prSet presAssocID="{214031B4-2C72-4176-A251-CDCE2D4BB61E}" presName="spaceRect" presStyleCnt="0"/>
      <dgm:spPr/>
    </dgm:pt>
    <dgm:pt modelId="{4C4451BD-9E57-4801-A12C-D09A248B3D05}" type="pres">
      <dgm:prSet presAssocID="{214031B4-2C72-4176-A251-CDCE2D4BB61E}" presName="textRect" presStyleLbl="revTx" presStyleIdx="2" presStyleCnt="5" custLinFactNeighborX="4295" custLinFactNeighborY="54083">
        <dgm:presLayoutVars>
          <dgm:chMax val="1"/>
          <dgm:chPref val="1"/>
        </dgm:presLayoutVars>
      </dgm:prSet>
      <dgm:spPr/>
    </dgm:pt>
    <dgm:pt modelId="{FCBC57B6-9941-4073-87E2-CEED2A9FE1E9}" type="pres">
      <dgm:prSet presAssocID="{47F63D6C-EDB1-4617-ACC2-8950159B46AE}" presName="sibTrans" presStyleCnt="0"/>
      <dgm:spPr/>
    </dgm:pt>
    <dgm:pt modelId="{8641FA7A-CD4B-4A13-B75F-D05655D030F6}" type="pres">
      <dgm:prSet presAssocID="{548F52D8-F7C0-43A6-A738-78B0D9616D14}" presName="compNode" presStyleCnt="0"/>
      <dgm:spPr/>
    </dgm:pt>
    <dgm:pt modelId="{962CFC31-C71E-4A95-B57A-00048A27ACDB}" type="pres">
      <dgm:prSet presAssocID="{548F52D8-F7C0-43A6-A738-78B0D9616D14}" presName="iconBgRect" presStyleLbl="bgShp" presStyleIdx="3" presStyleCnt="5" custScaleY="182281"/>
      <dgm:spPr>
        <a:prstGeom prst="round2DiagRect">
          <a:avLst>
            <a:gd name="adj1" fmla="val 29727"/>
            <a:gd name="adj2" fmla="val 0"/>
          </a:avLst>
        </a:prstGeom>
      </dgm:spPr>
    </dgm:pt>
    <dgm:pt modelId="{92A00DC4-2D96-4DC9-8D50-229C13CA5B11}" type="pres">
      <dgm:prSet presAssocID="{548F52D8-F7C0-43A6-A738-78B0D9616D1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ecturer"/>
        </a:ext>
      </dgm:extLst>
    </dgm:pt>
    <dgm:pt modelId="{B84E0DE2-A6B6-4455-8E8B-39FE1D1D5F79}" type="pres">
      <dgm:prSet presAssocID="{548F52D8-F7C0-43A6-A738-78B0D9616D14}" presName="spaceRect" presStyleCnt="0"/>
      <dgm:spPr/>
    </dgm:pt>
    <dgm:pt modelId="{29776159-B301-4B27-9759-3DC2F7962B4F}" type="pres">
      <dgm:prSet presAssocID="{548F52D8-F7C0-43A6-A738-78B0D9616D14}" presName="textRect" presStyleLbl="revTx" presStyleIdx="3" presStyleCnt="5" custScaleX="126778" custLinFactNeighborX="3140" custLinFactNeighborY="43926">
        <dgm:presLayoutVars>
          <dgm:chMax val="1"/>
          <dgm:chPref val="1"/>
        </dgm:presLayoutVars>
      </dgm:prSet>
      <dgm:spPr/>
    </dgm:pt>
    <dgm:pt modelId="{586B6794-23F6-4A36-AB7B-D5ADFB762AD4}" type="pres">
      <dgm:prSet presAssocID="{B8255AD4-D2DE-45DB-A965-9AEA403D80A9}" presName="sibTrans" presStyleCnt="0"/>
      <dgm:spPr/>
    </dgm:pt>
    <dgm:pt modelId="{3794647A-3933-421B-A34E-EEBFE7B91F10}" type="pres">
      <dgm:prSet presAssocID="{349DE66E-3644-48F2-B371-21A2F833C0E3}" presName="compNode" presStyleCnt="0"/>
      <dgm:spPr/>
    </dgm:pt>
    <dgm:pt modelId="{A341EAC3-C87F-462B-ACD4-7C3105AE1037}" type="pres">
      <dgm:prSet presAssocID="{349DE66E-3644-48F2-B371-21A2F833C0E3}" presName="iconBgRect" presStyleLbl="bgShp" presStyleIdx="4" presStyleCnt="5" custScaleX="95049" custScaleY="198484"/>
      <dgm:spPr>
        <a:prstGeom prst="round2DiagRect">
          <a:avLst>
            <a:gd name="adj1" fmla="val 29727"/>
            <a:gd name="adj2" fmla="val 0"/>
          </a:avLst>
        </a:prstGeom>
      </dgm:spPr>
    </dgm:pt>
    <dgm:pt modelId="{5361C097-7A27-41AB-A1A4-B0C1F32DAC83}" type="pres">
      <dgm:prSet presAssocID="{349DE66E-3644-48F2-B371-21A2F833C0E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C4B9BC8F-0092-4D8B-B32D-493E6479ECD3}" type="pres">
      <dgm:prSet presAssocID="{349DE66E-3644-48F2-B371-21A2F833C0E3}" presName="spaceRect" presStyleCnt="0"/>
      <dgm:spPr/>
    </dgm:pt>
    <dgm:pt modelId="{461DA54E-CB8B-4DC6-A0B9-04E53F5BD141}" type="pres">
      <dgm:prSet presAssocID="{349DE66E-3644-48F2-B371-21A2F833C0E3}" presName="textRect" presStyleLbl="revTx" presStyleIdx="4" presStyleCnt="5" custScaleX="130062" custLinFactNeighborX="-3746" custLinFactNeighborY="51982">
        <dgm:presLayoutVars>
          <dgm:chMax val="1"/>
          <dgm:chPref val="1"/>
        </dgm:presLayoutVars>
      </dgm:prSet>
      <dgm:spPr/>
    </dgm:pt>
  </dgm:ptLst>
  <dgm:cxnLst>
    <dgm:cxn modelId="{4889BB17-ECDE-4BA7-AA3B-929FBD1E6E9B}" srcId="{4238F668-F8E1-4799-8FC8-55C7D6363C0A}" destId="{349DE66E-3644-48F2-B371-21A2F833C0E3}" srcOrd="4" destOrd="0" parTransId="{57E5ABD4-5ECC-45AC-A3E3-488D9B44BB72}" sibTransId="{C8D5594F-5A5D-4967-A922-DA875D8AFB2B}"/>
    <dgm:cxn modelId="{F3310720-AC40-418C-9167-88C16AA3544A}" type="presOf" srcId="{349DE66E-3644-48F2-B371-21A2F833C0E3}" destId="{461DA54E-CB8B-4DC6-A0B9-04E53F5BD141}" srcOrd="0" destOrd="0" presId="urn:microsoft.com/office/officeart/2018/5/layout/IconLeafLabelList"/>
    <dgm:cxn modelId="{486ED328-018B-49E8-8689-BB061F5B581E}" srcId="{4238F668-F8E1-4799-8FC8-55C7D6363C0A}" destId="{CCF29129-1403-4D3C-880B-78E1B973AD94}" srcOrd="1" destOrd="0" parTransId="{110C1C2A-CF70-4755-A516-2BBEF4C0107C}" sibTransId="{80201EA8-F930-4551-ACF0-685ED8ED31FA}"/>
    <dgm:cxn modelId="{7D574349-034A-4B52-94FE-677878F3203F}" srcId="{4238F668-F8E1-4799-8FC8-55C7D6363C0A}" destId="{214031B4-2C72-4176-A251-CDCE2D4BB61E}" srcOrd="2" destOrd="0" parTransId="{397745C2-7BE6-417F-A76F-CCF0D4A3A942}" sibTransId="{47F63D6C-EDB1-4617-ACC2-8950159B46AE}"/>
    <dgm:cxn modelId="{F5A1DB67-E5EC-4788-A03A-92AB63996796}" type="presOf" srcId="{214031B4-2C72-4176-A251-CDCE2D4BB61E}" destId="{4C4451BD-9E57-4801-A12C-D09A248B3D05}" srcOrd="0" destOrd="0" presId="urn:microsoft.com/office/officeart/2018/5/layout/IconLeafLabelList"/>
    <dgm:cxn modelId="{87F8867F-937D-406B-AC1F-AF764E1CBCD6}" srcId="{4238F668-F8E1-4799-8FC8-55C7D6363C0A}" destId="{548F52D8-F7C0-43A6-A738-78B0D9616D14}" srcOrd="3" destOrd="0" parTransId="{C1710AD1-C40A-484B-A6ED-8C2F61F8A44A}" sibTransId="{B8255AD4-D2DE-45DB-A965-9AEA403D80A9}"/>
    <dgm:cxn modelId="{C14E5399-983F-41A8-8A0F-4559F76E2E0D}" type="presOf" srcId="{CCF29129-1403-4D3C-880B-78E1B973AD94}" destId="{3A847479-260D-4F9E-836F-85938487CE4D}" srcOrd="0" destOrd="0" presId="urn:microsoft.com/office/officeart/2018/5/layout/IconLeafLabelList"/>
    <dgm:cxn modelId="{554C72A5-9054-40FD-92A5-E7EF0F77AFCB}" type="presOf" srcId="{813FE185-F48F-44CF-84B4-8F2015ED6FB7}" destId="{943CF5F7-5A1E-4591-BADD-F36D87729B72}" srcOrd="0" destOrd="0" presId="urn:microsoft.com/office/officeart/2018/5/layout/IconLeafLabelList"/>
    <dgm:cxn modelId="{C6572BCF-C08E-4045-A236-5555EDECAA5D}" type="presOf" srcId="{548F52D8-F7C0-43A6-A738-78B0D9616D14}" destId="{29776159-B301-4B27-9759-3DC2F7962B4F}" srcOrd="0" destOrd="0" presId="urn:microsoft.com/office/officeart/2018/5/layout/IconLeafLabelList"/>
    <dgm:cxn modelId="{48D35FD0-6F30-4296-B69C-9577940A3AD2}" type="presOf" srcId="{4238F668-F8E1-4799-8FC8-55C7D6363C0A}" destId="{B93303ED-C64D-43BE-A8F2-4442ADDF528D}" srcOrd="0" destOrd="0" presId="urn:microsoft.com/office/officeart/2018/5/layout/IconLeafLabelList"/>
    <dgm:cxn modelId="{01B15CEB-67B0-4E3D-8194-8352CD10677F}" srcId="{4238F668-F8E1-4799-8FC8-55C7D6363C0A}" destId="{813FE185-F48F-44CF-84B4-8F2015ED6FB7}" srcOrd="0" destOrd="0" parTransId="{583DDE9C-B51F-41D7-8422-9DA1E8774FD5}" sibTransId="{EE01D852-2288-410B-B1A9-48D89722827B}"/>
    <dgm:cxn modelId="{64E88965-6263-4C26-A2AA-284D935A05F4}" type="presParOf" srcId="{B93303ED-C64D-43BE-A8F2-4442ADDF528D}" destId="{21CF73E0-5869-4F4C-AE8F-190F14E07A87}" srcOrd="0" destOrd="0" presId="urn:microsoft.com/office/officeart/2018/5/layout/IconLeafLabelList"/>
    <dgm:cxn modelId="{1520E08A-6713-459E-8FE1-00198CB8859D}" type="presParOf" srcId="{21CF73E0-5869-4F4C-AE8F-190F14E07A87}" destId="{3FBEC48A-65C8-48A3-BF6F-FB06276BA064}" srcOrd="0" destOrd="0" presId="urn:microsoft.com/office/officeart/2018/5/layout/IconLeafLabelList"/>
    <dgm:cxn modelId="{57F9D6FE-CD27-445B-A86F-69C96A3B210C}" type="presParOf" srcId="{21CF73E0-5869-4F4C-AE8F-190F14E07A87}" destId="{C40A74E6-B8B3-473F-A5D0-0A20464F2225}" srcOrd="1" destOrd="0" presId="urn:microsoft.com/office/officeart/2018/5/layout/IconLeafLabelList"/>
    <dgm:cxn modelId="{AB242555-25CF-4E5B-8EA7-EF01D6DB2296}" type="presParOf" srcId="{21CF73E0-5869-4F4C-AE8F-190F14E07A87}" destId="{6CD87AA0-8C7C-49AE-A735-30A47655B38F}" srcOrd="2" destOrd="0" presId="urn:microsoft.com/office/officeart/2018/5/layout/IconLeafLabelList"/>
    <dgm:cxn modelId="{CB4C9ECA-3D3E-459E-A378-FC3C3A4F6B9A}" type="presParOf" srcId="{21CF73E0-5869-4F4C-AE8F-190F14E07A87}" destId="{943CF5F7-5A1E-4591-BADD-F36D87729B72}" srcOrd="3" destOrd="0" presId="urn:microsoft.com/office/officeart/2018/5/layout/IconLeafLabelList"/>
    <dgm:cxn modelId="{E05538F3-65C9-4981-AEF1-3C710EA1D614}" type="presParOf" srcId="{B93303ED-C64D-43BE-A8F2-4442ADDF528D}" destId="{38962973-2D67-4694-A515-9FB1919AAA7E}" srcOrd="1" destOrd="0" presId="urn:microsoft.com/office/officeart/2018/5/layout/IconLeafLabelList"/>
    <dgm:cxn modelId="{F8A29DD2-BBF9-48D8-A923-F0A5A2A2FF6E}" type="presParOf" srcId="{B93303ED-C64D-43BE-A8F2-4442ADDF528D}" destId="{BE9D426C-1437-4D63-9105-4394B3032EEB}" srcOrd="2" destOrd="0" presId="urn:microsoft.com/office/officeart/2018/5/layout/IconLeafLabelList"/>
    <dgm:cxn modelId="{26AD9297-B199-46A5-9E78-6CD582BB8118}" type="presParOf" srcId="{BE9D426C-1437-4D63-9105-4394B3032EEB}" destId="{7D447955-4374-4A43-ACF0-DD5A923A4A47}" srcOrd="0" destOrd="0" presId="urn:microsoft.com/office/officeart/2018/5/layout/IconLeafLabelList"/>
    <dgm:cxn modelId="{FDE78F03-A9A0-4B2F-8C40-9A0635029BB2}" type="presParOf" srcId="{BE9D426C-1437-4D63-9105-4394B3032EEB}" destId="{C8904340-7783-47D4-B6A3-AE35DADEAC73}" srcOrd="1" destOrd="0" presId="urn:microsoft.com/office/officeart/2018/5/layout/IconLeafLabelList"/>
    <dgm:cxn modelId="{86FFC18B-AF7D-4A62-B7F5-890792FED381}" type="presParOf" srcId="{BE9D426C-1437-4D63-9105-4394B3032EEB}" destId="{7BAAEDC8-7246-4DE2-8D3C-9D3FD51F27FE}" srcOrd="2" destOrd="0" presId="urn:microsoft.com/office/officeart/2018/5/layout/IconLeafLabelList"/>
    <dgm:cxn modelId="{7EAF4E55-E0A5-4F83-8D6A-3ECBF39C88EC}" type="presParOf" srcId="{BE9D426C-1437-4D63-9105-4394B3032EEB}" destId="{3A847479-260D-4F9E-836F-85938487CE4D}" srcOrd="3" destOrd="0" presId="urn:microsoft.com/office/officeart/2018/5/layout/IconLeafLabelList"/>
    <dgm:cxn modelId="{F642F893-9D3A-4042-97D9-A47780B59BEE}" type="presParOf" srcId="{B93303ED-C64D-43BE-A8F2-4442ADDF528D}" destId="{866DF5C4-0FE8-43A7-8A88-B265C5F206AA}" srcOrd="3" destOrd="0" presId="urn:microsoft.com/office/officeart/2018/5/layout/IconLeafLabelList"/>
    <dgm:cxn modelId="{88389869-6B6B-48BE-8178-80FAC7128A0E}" type="presParOf" srcId="{B93303ED-C64D-43BE-A8F2-4442ADDF528D}" destId="{10D1BF5C-97B7-4E64-9A71-7910FF0EDF3E}" srcOrd="4" destOrd="0" presId="urn:microsoft.com/office/officeart/2018/5/layout/IconLeafLabelList"/>
    <dgm:cxn modelId="{77210A11-8FCA-40ED-A3D0-31168AAE80F2}" type="presParOf" srcId="{10D1BF5C-97B7-4E64-9A71-7910FF0EDF3E}" destId="{13F24709-FA97-40C8-B0C9-DD3C23AE9DC2}" srcOrd="0" destOrd="0" presId="urn:microsoft.com/office/officeart/2018/5/layout/IconLeafLabelList"/>
    <dgm:cxn modelId="{52EA198D-1FCD-42B5-9864-361814A3CCA2}" type="presParOf" srcId="{10D1BF5C-97B7-4E64-9A71-7910FF0EDF3E}" destId="{976E3537-D0FE-4F73-86D8-EB164DBE9445}" srcOrd="1" destOrd="0" presId="urn:microsoft.com/office/officeart/2018/5/layout/IconLeafLabelList"/>
    <dgm:cxn modelId="{B50DEC02-1D31-4646-A6B4-16CA743893D0}" type="presParOf" srcId="{10D1BF5C-97B7-4E64-9A71-7910FF0EDF3E}" destId="{F6CC84A4-38BE-496E-9896-8549E5903BF2}" srcOrd="2" destOrd="0" presId="urn:microsoft.com/office/officeart/2018/5/layout/IconLeafLabelList"/>
    <dgm:cxn modelId="{DFED97AE-847D-491A-A10F-025592E6C3ED}" type="presParOf" srcId="{10D1BF5C-97B7-4E64-9A71-7910FF0EDF3E}" destId="{4C4451BD-9E57-4801-A12C-D09A248B3D05}" srcOrd="3" destOrd="0" presId="urn:microsoft.com/office/officeart/2018/5/layout/IconLeafLabelList"/>
    <dgm:cxn modelId="{4216C671-0F51-4FCB-A51B-1FFD38ABCA24}" type="presParOf" srcId="{B93303ED-C64D-43BE-A8F2-4442ADDF528D}" destId="{FCBC57B6-9941-4073-87E2-CEED2A9FE1E9}" srcOrd="5" destOrd="0" presId="urn:microsoft.com/office/officeart/2018/5/layout/IconLeafLabelList"/>
    <dgm:cxn modelId="{74CDB8C8-4240-4B84-9EE8-D1F9B0D7D898}" type="presParOf" srcId="{B93303ED-C64D-43BE-A8F2-4442ADDF528D}" destId="{8641FA7A-CD4B-4A13-B75F-D05655D030F6}" srcOrd="6" destOrd="0" presId="urn:microsoft.com/office/officeart/2018/5/layout/IconLeafLabelList"/>
    <dgm:cxn modelId="{DA778641-CD38-46E2-A966-7FA5D0B2C9CD}" type="presParOf" srcId="{8641FA7A-CD4B-4A13-B75F-D05655D030F6}" destId="{962CFC31-C71E-4A95-B57A-00048A27ACDB}" srcOrd="0" destOrd="0" presId="urn:microsoft.com/office/officeart/2018/5/layout/IconLeafLabelList"/>
    <dgm:cxn modelId="{2CFC3505-E517-45F4-8EC6-DCDA539B4CE1}" type="presParOf" srcId="{8641FA7A-CD4B-4A13-B75F-D05655D030F6}" destId="{92A00DC4-2D96-4DC9-8D50-229C13CA5B11}" srcOrd="1" destOrd="0" presId="urn:microsoft.com/office/officeart/2018/5/layout/IconLeafLabelList"/>
    <dgm:cxn modelId="{B688F9E3-6A5F-47E6-85D8-F53C59966956}" type="presParOf" srcId="{8641FA7A-CD4B-4A13-B75F-D05655D030F6}" destId="{B84E0DE2-A6B6-4455-8E8B-39FE1D1D5F79}" srcOrd="2" destOrd="0" presId="urn:microsoft.com/office/officeart/2018/5/layout/IconLeafLabelList"/>
    <dgm:cxn modelId="{071D0EF4-A99F-48CE-8BAF-AA04BB490552}" type="presParOf" srcId="{8641FA7A-CD4B-4A13-B75F-D05655D030F6}" destId="{29776159-B301-4B27-9759-3DC2F7962B4F}" srcOrd="3" destOrd="0" presId="urn:microsoft.com/office/officeart/2018/5/layout/IconLeafLabelList"/>
    <dgm:cxn modelId="{376D80AC-A089-4D0A-868D-2EE62B462130}" type="presParOf" srcId="{B93303ED-C64D-43BE-A8F2-4442ADDF528D}" destId="{586B6794-23F6-4A36-AB7B-D5ADFB762AD4}" srcOrd="7" destOrd="0" presId="urn:microsoft.com/office/officeart/2018/5/layout/IconLeafLabelList"/>
    <dgm:cxn modelId="{A95BBF5B-AEDD-4206-9C89-D974502E7C67}" type="presParOf" srcId="{B93303ED-C64D-43BE-A8F2-4442ADDF528D}" destId="{3794647A-3933-421B-A34E-EEBFE7B91F10}" srcOrd="8" destOrd="0" presId="urn:microsoft.com/office/officeart/2018/5/layout/IconLeafLabelList"/>
    <dgm:cxn modelId="{6FC48A35-77A9-440E-8DCD-99D1A03D6333}" type="presParOf" srcId="{3794647A-3933-421B-A34E-EEBFE7B91F10}" destId="{A341EAC3-C87F-462B-ACD4-7C3105AE1037}" srcOrd="0" destOrd="0" presId="urn:microsoft.com/office/officeart/2018/5/layout/IconLeafLabelList"/>
    <dgm:cxn modelId="{38DDCF37-5746-4B90-ACB5-CE1410A57EE4}" type="presParOf" srcId="{3794647A-3933-421B-A34E-EEBFE7B91F10}" destId="{5361C097-7A27-41AB-A1A4-B0C1F32DAC83}" srcOrd="1" destOrd="0" presId="urn:microsoft.com/office/officeart/2018/5/layout/IconLeafLabelList"/>
    <dgm:cxn modelId="{E18257BC-076E-43C7-8E01-9AFC1B70FA39}" type="presParOf" srcId="{3794647A-3933-421B-A34E-EEBFE7B91F10}" destId="{C4B9BC8F-0092-4D8B-B32D-493E6479ECD3}" srcOrd="2" destOrd="0" presId="urn:microsoft.com/office/officeart/2018/5/layout/IconLeafLabelList"/>
    <dgm:cxn modelId="{61FFE10C-07B1-4D12-9D16-482EF10C87A8}" type="presParOf" srcId="{3794647A-3933-421B-A34E-EEBFE7B91F10}" destId="{461DA54E-CB8B-4DC6-A0B9-04E53F5BD14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234543-D8E5-5B45-9110-F126E56E989B}"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6429A0E2-52C0-934B-AF58-8B3A5964EB83}">
      <dgm:prSet phldrT="[Text]"/>
      <dgm:spPr/>
      <dgm:t>
        <a:bodyPr/>
        <a:lstStyle/>
        <a:p>
          <a:r>
            <a:rPr lang="en-US" dirty="0"/>
            <a:t>Non-Profit Office</a:t>
          </a:r>
        </a:p>
      </dgm:t>
    </dgm:pt>
    <dgm:pt modelId="{DF975C69-0C67-AD41-B0EA-065CAEAF5D45}" type="parTrans" cxnId="{0D0B8F0B-D60A-D34F-9CCA-FBB72FE9BC4F}">
      <dgm:prSet/>
      <dgm:spPr/>
      <dgm:t>
        <a:bodyPr/>
        <a:lstStyle/>
        <a:p>
          <a:endParaRPr lang="en-US"/>
        </a:p>
      </dgm:t>
    </dgm:pt>
    <dgm:pt modelId="{2094955D-AD85-1249-8506-5BE28DB12679}" type="sibTrans" cxnId="{0D0B8F0B-D60A-D34F-9CCA-FBB72FE9BC4F}">
      <dgm:prSet/>
      <dgm:spPr/>
      <dgm:t>
        <a:bodyPr/>
        <a:lstStyle/>
        <a:p>
          <a:endParaRPr lang="en-US"/>
        </a:p>
      </dgm:t>
    </dgm:pt>
    <dgm:pt modelId="{CC6F28E3-CA08-9242-BFE9-4FE62EF6B54A}">
      <dgm:prSet phldrT="[Text]"/>
      <dgm:spPr/>
      <dgm:t>
        <a:bodyPr/>
        <a:lstStyle/>
        <a:p>
          <a:r>
            <a:rPr lang="en-US" dirty="0"/>
            <a:t>The Jurisdiction has established a non-profit entity to organize the EPSCoR activities within the jurisdiction</a:t>
          </a:r>
        </a:p>
      </dgm:t>
    </dgm:pt>
    <dgm:pt modelId="{4ED29380-8265-B442-9811-5A8A30010D69}" type="parTrans" cxnId="{8A3FED67-84F6-AF45-BBB4-7B9719D73C5A}">
      <dgm:prSet/>
      <dgm:spPr/>
      <dgm:t>
        <a:bodyPr/>
        <a:lstStyle/>
        <a:p>
          <a:endParaRPr lang="en-US"/>
        </a:p>
      </dgm:t>
    </dgm:pt>
    <dgm:pt modelId="{41726D4E-7474-5543-AE77-5942B22A9ED9}" type="sibTrans" cxnId="{8A3FED67-84F6-AF45-BBB4-7B9719D73C5A}">
      <dgm:prSet/>
      <dgm:spPr/>
      <dgm:t>
        <a:bodyPr/>
        <a:lstStyle/>
        <a:p>
          <a:endParaRPr lang="en-US"/>
        </a:p>
      </dgm:t>
    </dgm:pt>
    <dgm:pt modelId="{D2920991-88B7-D742-8D23-DF5F59B561B0}">
      <dgm:prSet phldrT="[Text]"/>
      <dgm:spPr/>
      <dgm:t>
        <a:bodyPr/>
        <a:lstStyle/>
        <a:p>
          <a:r>
            <a:rPr lang="en-US" dirty="0"/>
            <a:t>Multi-Agency Office</a:t>
          </a:r>
        </a:p>
      </dgm:t>
    </dgm:pt>
    <dgm:pt modelId="{5CEBE2F6-A88D-9D41-A193-B2B2BB9F8FE0}" type="parTrans" cxnId="{2A8AB168-3C06-4345-B9CB-FAEC014AB9FB}">
      <dgm:prSet/>
      <dgm:spPr/>
      <dgm:t>
        <a:bodyPr/>
        <a:lstStyle/>
        <a:p>
          <a:endParaRPr lang="en-US"/>
        </a:p>
      </dgm:t>
    </dgm:pt>
    <dgm:pt modelId="{D0B009E6-C588-1844-A350-7D25276A635A}" type="sibTrans" cxnId="{2A8AB168-3C06-4345-B9CB-FAEC014AB9FB}">
      <dgm:prSet/>
      <dgm:spPr/>
      <dgm:t>
        <a:bodyPr/>
        <a:lstStyle/>
        <a:p>
          <a:endParaRPr lang="en-US"/>
        </a:p>
      </dgm:t>
    </dgm:pt>
    <dgm:pt modelId="{05CB4D19-361E-024E-9C60-258A68CF4FD2}">
      <dgm:prSet phldrT="[Text]"/>
      <dgm:spPr/>
      <dgm:t>
        <a:bodyPr/>
        <a:lstStyle/>
        <a:p>
          <a:r>
            <a:rPr lang="en-US" dirty="0"/>
            <a:t>The jurisdiction organizes EPSCoR activities from multiple federal agencies but the office resides as a single unit within the jurisdiction</a:t>
          </a:r>
        </a:p>
      </dgm:t>
    </dgm:pt>
    <dgm:pt modelId="{09583ABE-62E4-074A-9B75-B3C56C0E2201}" type="parTrans" cxnId="{887DAF88-6162-954F-8A01-4C0BC81B0069}">
      <dgm:prSet/>
      <dgm:spPr/>
      <dgm:t>
        <a:bodyPr/>
        <a:lstStyle/>
        <a:p>
          <a:endParaRPr lang="en-US"/>
        </a:p>
      </dgm:t>
    </dgm:pt>
    <dgm:pt modelId="{CDDA2649-0CDA-ED47-B1C7-63FB733355EA}" type="sibTrans" cxnId="{887DAF88-6162-954F-8A01-4C0BC81B0069}">
      <dgm:prSet/>
      <dgm:spPr/>
      <dgm:t>
        <a:bodyPr/>
        <a:lstStyle/>
        <a:p>
          <a:endParaRPr lang="en-US"/>
        </a:p>
      </dgm:t>
    </dgm:pt>
    <dgm:pt modelId="{38AB4B2D-4549-6747-B2FC-2B6A66B921E7}">
      <dgm:prSet phldrT="[Text]"/>
      <dgm:spPr/>
      <dgm:t>
        <a:bodyPr/>
        <a:lstStyle/>
        <a:p>
          <a:r>
            <a:rPr lang="en-US" dirty="0"/>
            <a:t>Institution-Led Office</a:t>
          </a:r>
        </a:p>
      </dgm:t>
    </dgm:pt>
    <dgm:pt modelId="{46C5D3DB-4BA9-2943-99CE-DBA59599D4DC}" type="parTrans" cxnId="{BF6AE907-F318-DA4B-8065-389A332C8B39}">
      <dgm:prSet/>
      <dgm:spPr/>
      <dgm:t>
        <a:bodyPr/>
        <a:lstStyle/>
        <a:p>
          <a:endParaRPr lang="en-US"/>
        </a:p>
      </dgm:t>
    </dgm:pt>
    <dgm:pt modelId="{10E19D94-6590-3647-B51F-6711C95E6F95}" type="sibTrans" cxnId="{BF6AE907-F318-DA4B-8065-389A332C8B39}">
      <dgm:prSet/>
      <dgm:spPr/>
      <dgm:t>
        <a:bodyPr/>
        <a:lstStyle/>
        <a:p>
          <a:endParaRPr lang="en-US"/>
        </a:p>
      </dgm:t>
    </dgm:pt>
    <dgm:pt modelId="{E3848F22-10EC-2643-9B37-DCC7DB5CB085}">
      <dgm:prSet phldrT="[Text]"/>
      <dgm:spPr/>
      <dgm:t>
        <a:bodyPr/>
        <a:lstStyle/>
        <a:p>
          <a:r>
            <a:rPr lang="en-US" dirty="0"/>
            <a:t>An institution takes the lead on EPSCoR jurisdiction activities (Track 1 and beyond) and may be a management entity for staff but does not coordinate activities within the jurisdiction</a:t>
          </a:r>
        </a:p>
      </dgm:t>
    </dgm:pt>
    <dgm:pt modelId="{ED08FEB2-FBB7-0948-907E-D7BBE07CE7A1}" type="parTrans" cxnId="{284CD115-9705-4D41-9B53-1DAEBC7CD4E8}">
      <dgm:prSet/>
      <dgm:spPr/>
      <dgm:t>
        <a:bodyPr/>
        <a:lstStyle/>
        <a:p>
          <a:endParaRPr lang="en-US"/>
        </a:p>
      </dgm:t>
    </dgm:pt>
    <dgm:pt modelId="{F03922C8-27C8-514E-86AE-5F560BED412E}" type="sibTrans" cxnId="{284CD115-9705-4D41-9B53-1DAEBC7CD4E8}">
      <dgm:prSet/>
      <dgm:spPr/>
      <dgm:t>
        <a:bodyPr/>
        <a:lstStyle/>
        <a:p>
          <a:endParaRPr lang="en-US"/>
        </a:p>
      </dgm:t>
    </dgm:pt>
    <dgm:pt modelId="{0E485929-BFDE-9E4F-ADDB-EBE505DF362B}">
      <dgm:prSet phldrT="[Text]"/>
      <dgm:spPr/>
      <dgm:t>
        <a:bodyPr/>
        <a:lstStyle/>
        <a:p>
          <a:r>
            <a:rPr lang="en-US" dirty="0"/>
            <a:t>Project Office</a:t>
          </a:r>
        </a:p>
      </dgm:t>
    </dgm:pt>
    <dgm:pt modelId="{96E8CE51-AF8A-0848-8B93-57FF90EC77AD}" type="parTrans" cxnId="{AA5AA977-E982-CE44-9FB8-BD3984EA6655}">
      <dgm:prSet/>
      <dgm:spPr/>
      <dgm:t>
        <a:bodyPr/>
        <a:lstStyle/>
        <a:p>
          <a:endParaRPr lang="en-US"/>
        </a:p>
      </dgm:t>
    </dgm:pt>
    <dgm:pt modelId="{87068634-A9DC-4840-B14B-6082BD9E80E2}" type="sibTrans" cxnId="{AA5AA977-E982-CE44-9FB8-BD3984EA6655}">
      <dgm:prSet/>
      <dgm:spPr/>
      <dgm:t>
        <a:bodyPr/>
        <a:lstStyle/>
        <a:p>
          <a:endParaRPr lang="en-US"/>
        </a:p>
      </dgm:t>
    </dgm:pt>
    <dgm:pt modelId="{41FC63EA-CD68-BA4B-A2E5-74B027F77301}">
      <dgm:prSet phldrT="[Text]"/>
      <dgm:spPr/>
      <dgm:t>
        <a:bodyPr/>
        <a:lstStyle/>
        <a:p>
          <a:r>
            <a:rPr lang="en-US" dirty="0"/>
            <a:t>Staff primarily support project management for the Track 1 project but do not manage or coordinate other EPSCoR activities within the jurisdiction</a:t>
          </a:r>
        </a:p>
      </dgm:t>
    </dgm:pt>
    <dgm:pt modelId="{0BE8C181-A857-504A-A6B9-B604E202B6B4}" type="parTrans" cxnId="{15E72373-54CB-2642-AFEA-BE70EDF5E82C}">
      <dgm:prSet/>
      <dgm:spPr/>
      <dgm:t>
        <a:bodyPr/>
        <a:lstStyle/>
        <a:p>
          <a:endParaRPr lang="en-US"/>
        </a:p>
      </dgm:t>
    </dgm:pt>
    <dgm:pt modelId="{B072B0EC-8BF5-1C49-BFAA-20E876846CE8}" type="sibTrans" cxnId="{15E72373-54CB-2642-AFEA-BE70EDF5E82C}">
      <dgm:prSet/>
      <dgm:spPr/>
      <dgm:t>
        <a:bodyPr/>
        <a:lstStyle/>
        <a:p>
          <a:endParaRPr lang="en-US"/>
        </a:p>
      </dgm:t>
    </dgm:pt>
    <dgm:pt modelId="{8FFAD451-37D8-614C-8BB8-0EA785A6FC4E}">
      <dgm:prSet phldrT="[Text]"/>
      <dgm:spPr/>
      <dgm:t>
        <a:bodyPr/>
        <a:lstStyle/>
        <a:p>
          <a:r>
            <a:rPr lang="en-US" dirty="0"/>
            <a:t>System-led Office</a:t>
          </a:r>
        </a:p>
      </dgm:t>
    </dgm:pt>
    <dgm:pt modelId="{ABE25C24-C5CB-984A-BB77-E4C5D3ED569D}" type="parTrans" cxnId="{E142881E-35EC-0740-A4C6-ADD674F49C81}">
      <dgm:prSet/>
      <dgm:spPr/>
      <dgm:t>
        <a:bodyPr/>
        <a:lstStyle/>
        <a:p>
          <a:endParaRPr lang="en-US"/>
        </a:p>
      </dgm:t>
    </dgm:pt>
    <dgm:pt modelId="{D0AA4728-0A88-2F4F-AABE-63E7DB62E285}" type="sibTrans" cxnId="{E142881E-35EC-0740-A4C6-ADD674F49C81}">
      <dgm:prSet/>
      <dgm:spPr/>
      <dgm:t>
        <a:bodyPr/>
        <a:lstStyle/>
        <a:p>
          <a:endParaRPr lang="en-US"/>
        </a:p>
      </dgm:t>
    </dgm:pt>
    <dgm:pt modelId="{2F711346-54CF-DA41-9675-A2996BD4F3AC}">
      <dgm:prSet phldrT="[Text]"/>
      <dgm:spPr/>
      <dgm:t>
        <a:bodyPr/>
        <a:lstStyle/>
        <a:p>
          <a:r>
            <a:rPr lang="en-US" dirty="0"/>
            <a:t>Office serves research development activities across a system of institutions within the jurisdiction</a:t>
          </a:r>
        </a:p>
      </dgm:t>
    </dgm:pt>
    <dgm:pt modelId="{7CB7C59D-E356-AD4B-87CC-75FE6901907C}" type="parTrans" cxnId="{59DEF7BF-F534-D642-AA94-6A0D047A9414}">
      <dgm:prSet/>
      <dgm:spPr/>
      <dgm:t>
        <a:bodyPr/>
        <a:lstStyle/>
        <a:p>
          <a:endParaRPr lang="en-US"/>
        </a:p>
      </dgm:t>
    </dgm:pt>
    <dgm:pt modelId="{1BC812F8-D082-4C4F-8840-82FE6223E1DE}" type="sibTrans" cxnId="{59DEF7BF-F534-D642-AA94-6A0D047A9414}">
      <dgm:prSet/>
      <dgm:spPr/>
      <dgm:t>
        <a:bodyPr/>
        <a:lstStyle/>
        <a:p>
          <a:endParaRPr lang="en-US"/>
        </a:p>
      </dgm:t>
    </dgm:pt>
    <dgm:pt modelId="{E9D8AB3E-8EF4-844D-A823-890778331FF6}" type="pres">
      <dgm:prSet presAssocID="{24234543-D8E5-5B45-9110-F126E56E989B}" presName="theList" presStyleCnt="0">
        <dgm:presLayoutVars>
          <dgm:dir/>
          <dgm:animLvl val="lvl"/>
          <dgm:resizeHandles val="exact"/>
        </dgm:presLayoutVars>
      </dgm:prSet>
      <dgm:spPr/>
    </dgm:pt>
    <dgm:pt modelId="{10708DED-738E-E64C-8272-58EF4A03B349}" type="pres">
      <dgm:prSet presAssocID="{6429A0E2-52C0-934B-AF58-8B3A5964EB83}" presName="compNode" presStyleCnt="0"/>
      <dgm:spPr/>
    </dgm:pt>
    <dgm:pt modelId="{C12A128D-E2D9-1D45-927F-F760D5991459}" type="pres">
      <dgm:prSet presAssocID="{6429A0E2-52C0-934B-AF58-8B3A5964EB83}" presName="aNode" presStyleLbl="bgShp" presStyleIdx="0" presStyleCnt="5" custLinFactNeighborX="-11027" custLinFactNeighborY="-6310"/>
      <dgm:spPr/>
    </dgm:pt>
    <dgm:pt modelId="{0F3C47A8-8DD1-FF45-B741-ADA335B5A33C}" type="pres">
      <dgm:prSet presAssocID="{6429A0E2-52C0-934B-AF58-8B3A5964EB83}" presName="textNode" presStyleLbl="bgShp" presStyleIdx="0" presStyleCnt="5"/>
      <dgm:spPr/>
    </dgm:pt>
    <dgm:pt modelId="{21B90E5A-1A3C-1A4A-9E44-9027397EC9AD}" type="pres">
      <dgm:prSet presAssocID="{6429A0E2-52C0-934B-AF58-8B3A5964EB83}" presName="compChildNode" presStyleCnt="0"/>
      <dgm:spPr/>
    </dgm:pt>
    <dgm:pt modelId="{69B87B71-2082-B042-8BE7-133D8707F32A}" type="pres">
      <dgm:prSet presAssocID="{6429A0E2-52C0-934B-AF58-8B3A5964EB83}" presName="theInnerList" presStyleCnt="0"/>
      <dgm:spPr/>
    </dgm:pt>
    <dgm:pt modelId="{192E441F-B60D-5D46-88F1-4196C4BDFA93}" type="pres">
      <dgm:prSet presAssocID="{CC6F28E3-CA08-9242-BFE9-4FE62EF6B54A}" presName="childNode" presStyleLbl="node1" presStyleIdx="0" presStyleCnt="5">
        <dgm:presLayoutVars>
          <dgm:bulletEnabled val="1"/>
        </dgm:presLayoutVars>
      </dgm:prSet>
      <dgm:spPr/>
    </dgm:pt>
    <dgm:pt modelId="{11AB9E24-D704-814A-971A-D825072D3CE5}" type="pres">
      <dgm:prSet presAssocID="{6429A0E2-52C0-934B-AF58-8B3A5964EB83}" presName="aSpace" presStyleCnt="0"/>
      <dgm:spPr/>
    </dgm:pt>
    <dgm:pt modelId="{4274BF39-3617-144D-A1B8-23BDA801C081}" type="pres">
      <dgm:prSet presAssocID="{D2920991-88B7-D742-8D23-DF5F59B561B0}" presName="compNode" presStyleCnt="0"/>
      <dgm:spPr/>
    </dgm:pt>
    <dgm:pt modelId="{D6BE4F4B-37F6-2E40-B004-45CAB91BFBFD}" type="pres">
      <dgm:prSet presAssocID="{D2920991-88B7-D742-8D23-DF5F59B561B0}" presName="aNode" presStyleLbl="bgShp" presStyleIdx="1" presStyleCnt="5"/>
      <dgm:spPr/>
    </dgm:pt>
    <dgm:pt modelId="{718688FC-9476-8A43-97B6-91C50CE3F315}" type="pres">
      <dgm:prSet presAssocID="{D2920991-88B7-D742-8D23-DF5F59B561B0}" presName="textNode" presStyleLbl="bgShp" presStyleIdx="1" presStyleCnt="5"/>
      <dgm:spPr/>
    </dgm:pt>
    <dgm:pt modelId="{D7F8B518-4685-2E40-A990-B8B5D34382AE}" type="pres">
      <dgm:prSet presAssocID="{D2920991-88B7-D742-8D23-DF5F59B561B0}" presName="compChildNode" presStyleCnt="0"/>
      <dgm:spPr/>
    </dgm:pt>
    <dgm:pt modelId="{967CB11A-8609-3340-BEA2-F26489D8DF3E}" type="pres">
      <dgm:prSet presAssocID="{D2920991-88B7-D742-8D23-DF5F59B561B0}" presName="theInnerList" presStyleCnt="0"/>
      <dgm:spPr/>
    </dgm:pt>
    <dgm:pt modelId="{B6946BCA-F3A7-C343-AF1C-1404AE5A8611}" type="pres">
      <dgm:prSet presAssocID="{05CB4D19-361E-024E-9C60-258A68CF4FD2}" presName="childNode" presStyleLbl="node1" presStyleIdx="1" presStyleCnt="5">
        <dgm:presLayoutVars>
          <dgm:bulletEnabled val="1"/>
        </dgm:presLayoutVars>
      </dgm:prSet>
      <dgm:spPr/>
    </dgm:pt>
    <dgm:pt modelId="{4DF10B8B-09B5-BF4B-8F31-BEB29628E1AA}" type="pres">
      <dgm:prSet presAssocID="{D2920991-88B7-D742-8D23-DF5F59B561B0}" presName="aSpace" presStyleCnt="0"/>
      <dgm:spPr/>
    </dgm:pt>
    <dgm:pt modelId="{DE0FBF3F-8FF9-A748-ABDF-CA8055CB60A2}" type="pres">
      <dgm:prSet presAssocID="{38AB4B2D-4549-6747-B2FC-2B6A66B921E7}" presName="compNode" presStyleCnt="0"/>
      <dgm:spPr/>
    </dgm:pt>
    <dgm:pt modelId="{23037D4F-7342-0D48-99E4-4E76184EC264}" type="pres">
      <dgm:prSet presAssocID="{38AB4B2D-4549-6747-B2FC-2B6A66B921E7}" presName="aNode" presStyleLbl="bgShp" presStyleIdx="2" presStyleCnt="5"/>
      <dgm:spPr/>
    </dgm:pt>
    <dgm:pt modelId="{51A106AB-A739-4540-8B0F-27FA0EBAC7F9}" type="pres">
      <dgm:prSet presAssocID="{38AB4B2D-4549-6747-B2FC-2B6A66B921E7}" presName="textNode" presStyleLbl="bgShp" presStyleIdx="2" presStyleCnt="5"/>
      <dgm:spPr/>
    </dgm:pt>
    <dgm:pt modelId="{DBCA49C9-0D8C-9E4E-92A6-78E078BA75DC}" type="pres">
      <dgm:prSet presAssocID="{38AB4B2D-4549-6747-B2FC-2B6A66B921E7}" presName="compChildNode" presStyleCnt="0"/>
      <dgm:spPr/>
    </dgm:pt>
    <dgm:pt modelId="{405D636B-BCF5-3A48-B64B-AFA8350E4018}" type="pres">
      <dgm:prSet presAssocID="{38AB4B2D-4549-6747-B2FC-2B6A66B921E7}" presName="theInnerList" presStyleCnt="0"/>
      <dgm:spPr/>
    </dgm:pt>
    <dgm:pt modelId="{04630B68-0BFB-7845-A484-AD38CE5A2E1F}" type="pres">
      <dgm:prSet presAssocID="{E3848F22-10EC-2643-9B37-DCC7DB5CB085}" presName="childNode" presStyleLbl="node1" presStyleIdx="2" presStyleCnt="5">
        <dgm:presLayoutVars>
          <dgm:bulletEnabled val="1"/>
        </dgm:presLayoutVars>
      </dgm:prSet>
      <dgm:spPr/>
    </dgm:pt>
    <dgm:pt modelId="{CF170E5D-C145-3045-8597-768993A63357}" type="pres">
      <dgm:prSet presAssocID="{38AB4B2D-4549-6747-B2FC-2B6A66B921E7}" presName="aSpace" presStyleCnt="0"/>
      <dgm:spPr/>
    </dgm:pt>
    <dgm:pt modelId="{1B3FBF7C-E8D1-3348-9988-106FF805067D}" type="pres">
      <dgm:prSet presAssocID="{0E485929-BFDE-9E4F-ADDB-EBE505DF362B}" presName="compNode" presStyleCnt="0"/>
      <dgm:spPr/>
    </dgm:pt>
    <dgm:pt modelId="{DE507DB3-4D7F-3F4D-9859-C1D6FD69F595}" type="pres">
      <dgm:prSet presAssocID="{0E485929-BFDE-9E4F-ADDB-EBE505DF362B}" presName="aNode" presStyleLbl="bgShp" presStyleIdx="3" presStyleCnt="5"/>
      <dgm:spPr/>
    </dgm:pt>
    <dgm:pt modelId="{4FBF2902-87EE-2C4C-99E4-7F2A5F167346}" type="pres">
      <dgm:prSet presAssocID="{0E485929-BFDE-9E4F-ADDB-EBE505DF362B}" presName="textNode" presStyleLbl="bgShp" presStyleIdx="3" presStyleCnt="5"/>
      <dgm:spPr/>
    </dgm:pt>
    <dgm:pt modelId="{8171C58E-2BA7-D744-B8D6-225EBFEC540D}" type="pres">
      <dgm:prSet presAssocID="{0E485929-BFDE-9E4F-ADDB-EBE505DF362B}" presName="compChildNode" presStyleCnt="0"/>
      <dgm:spPr/>
    </dgm:pt>
    <dgm:pt modelId="{F19CFE32-62F8-3847-A1AB-1ED08473E658}" type="pres">
      <dgm:prSet presAssocID="{0E485929-BFDE-9E4F-ADDB-EBE505DF362B}" presName="theInnerList" presStyleCnt="0"/>
      <dgm:spPr/>
    </dgm:pt>
    <dgm:pt modelId="{E018E063-6DA3-6640-9A29-F2F75AC54746}" type="pres">
      <dgm:prSet presAssocID="{41FC63EA-CD68-BA4B-A2E5-74B027F77301}" presName="childNode" presStyleLbl="node1" presStyleIdx="3" presStyleCnt="5">
        <dgm:presLayoutVars>
          <dgm:bulletEnabled val="1"/>
        </dgm:presLayoutVars>
      </dgm:prSet>
      <dgm:spPr/>
    </dgm:pt>
    <dgm:pt modelId="{E092F71F-9C9F-6646-923E-27700BB313AD}" type="pres">
      <dgm:prSet presAssocID="{0E485929-BFDE-9E4F-ADDB-EBE505DF362B}" presName="aSpace" presStyleCnt="0"/>
      <dgm:spPr/>
    </dgm:pt>
    <dgm:pt modelId="{69019052-7EB2-2E4B-8E11-3EE7213204A6}" type="pres">
      <dgm:prSet presAssocID="{8FFAD451-37D8-614C-8BB8-0EA785A6FC4E}" presName="compNode" presStyleCnt="0"/>
      <dgm:spPr/>
    </dgm:pt>
    <dgm:pt modelId="{9763A6B4-6534-7D47-B491-ECF41B2719A3}" type="pres">
      <dgm:prSet presAssocID="{8FFAD451-37D8-614C-8BB8-0EA785A6FC4E}" presName="aNode" presStyleLbl="bgShp" presStyleIdx="4" presStyleCnt="5"/>
      <dgm:spPr/>
    </dgm:pt>
    <dgm:pt modelId="{33A38CCA-4CED-1E4E-8263-6DE2877BB342}" type="pres">
      <dgm:prSet presAssocID="{8FFAD451-37D8-614C-8BB8-0EA785A6FC4E}" presName="textNode" presStyleLbl="bgShp" presStyleIdx="4" presStyleCnt="5"/>
      <dgm:spPr/>
    </dgm:pt>
    <dgm:pt modelId="{E2EE02F7-C95A-C548-8FA9-0C2F34325682}" type="pres">
      <dgm:prSet presAssocID="{8FFAD451-37D8-614C-8BB8-0EA785A6FC4E}" presName="compChildNode" presStyleCnt="0"/>
      <dgm:spPr/>
    </dgm:pt>
    <dgm:pt modelId="{C4F92C65-4996-F745-9DEB-2E4F70C82104}" type="pres">
      <dgm:prSet presAssocID="{8FFAD451-37D8-614C-8BB8-0EA785A6FC4E}" presName="theInnerList" presStyleCnt="0"/>
      <dgm:spPr/>
    </dgm:pt>
    <dgm:pt modelId="{C1288E7C-F49F-5E45-83B2-429E457BB548}" type="pres">
      <dgm:prSet presAssocID="{2F711346-54CF-DA41-9675-A2996BD4F3AC}" presName="childNode" presStyleLbl="node1" presStyleIdx="4" presStyleCnt="5">
        <dgm:presLayoutVars>
          <dgm:bulletEnabled val="1"/>
        </dgm:presLayoutVars>
      </dgm:prSet>
      <dgm:spPr/>
    </dgm:pt>
  </dgm:ptLst>
  <dgm:cxnLst>
    <dgm:cxn modelId="{BF6AE907-F318-DA4B-8065-389A332C8B39}" srcId="{24234543-D8E5-5B45-9110-F126E56E989B}" destId="{38AB4B2D-4549-6747-B2FC-2B6A66B921E7}" srcOrd="2" destOrd="0" parTransId="{46C5D3DB-4BA9-2943-99CE-DBA59599D4DC}" sibTransId="{10E19D94-6590-3647-B51F-6711C95E6F95}"/>
    <dgm:cxn modelId="{0D0B8F0B-D60A-D34F-9CCA-FBB72FE9BC4F}" srcId="{24234543-D8E5-5B45-9110-F126E56E989B}" destId="{6429A0E2-52C0-934B-AF58-8B3A5964EB83}" srcOrd="0" destOrd="0" parTransId="{DF975C69-0C67-AD41-B0EA-065CAEAF5D45}" sibTransId="{2094955D-AD85-1249-8506-5BE28DB12679}"/>
    <dgm:cxn modelId="{C018CE0B-99AB-2B4C-AD31-AD6653668050}" type="presOf" srcId="{2F711346-54CF-DA41-9675-A2996BD4F3AC}" destId="{C1288E7C-F49F-5E45-83B2-429E457BB548}" srcOrd="0" destOrd="0" presId="urn:microsoft.com/office/officeart/2005/8/layout/lProcess2"/>
    <dgm:cxn modelId="{AFAC250E-8BFB-1245-A49C-6E474A6E8A1B}" type="presOf" srcId="{0E485929-BFDE-9E4F-ADDB-EBE505DF362B}" destId="{4FBF2902-87EE-2C4C-99E4-7F2A5F167346}" srcOrd="1" destOrd="0" presId="urn:microsoft.com/office/officeart/2005/8/layout/lProcess2"/>
    <dgm:cxn modelId="{284CD115-9705-4D41-9B53-1DAEBC7CD4E8}" srcId="{38AB4B2D-4549-6747-B2FC-2B6A66B921E7}" destId="{E3848F22-10EC-2643-9B37-DCC7DB5CB085}" srcOrd="0" destOrd="0" parTransId="{ED08FEB2-FBB7-0948-907E-D7BBE07CE7A1}" sibTransId="{F03922C8-27C8-514E-86AE-5F560BED412E}"/>
    <dgm:cxn modelId="{63D1E71C-BB83-D241-B2FD-B715D51C6AF0}" type="presOf" srcId="{6429A0E2-52C0-934B-AF58-8B3A5964EB83}" destId="{C12A128D-E2D9-1D45-927F-F760D5991459}" srcOrd="0" destOrd="0" presId="urn:microsoft.com/office/officeart/2005/8/layout/lProcess2"/>
    <dgm:cxn modelId="{E142881E-35EC-0740-A4C6-ADD674F49C81}" srcId="{24234543-D8E5-5B45-9110-F126E56E989B}" destId="{8FFAD451-37D8-614C-8BB8-0EA785A6FC4E}" srcOrd="4" destOrd="0" parTransId="{ABE25C24-C5CB-984A-BB77-E4C5D3ED569D}" sibTransId="{D0AA4728-0A88-2F4F-AABE-63E7DB62E285}"/>
    <dgm:cxn modelId="{AF689322-4660-AD4F-BF6F-97F5BA7465D6}" type="presOf" srcId="{8FFAD451-37D8-614C-8BB8-0EA785A6FC4E}" destId="{33A38CCA-4CED-1E4E-8263-6DE2877BB342}" srcOrd="1" destOrd="0" presId="urn:microsoft.com/office/officeart/2005/8/layout/lProcess2"/>
    <dgm:cxn modelId="{86F54F23-9A2D-D147-8FCD-8EB4A1FC9E80}" type="presOf" srcId="{41FC63EA-CD68-BA4B-A2E5-74B027F77301}" destId="{E018E063-6DA3-6640-9A29-F2F75AC54746}" srcOrd="0" destOrd="0" presId="urn:microsoft.com/office/officeart/2005/8/layout/lProcess2"/>
    <dgm:cxn modelId="{873A9237-7E9F-4841-9528-48F66A2E4797}" type="presOf" srcId="{6429A0E2-52C0-934B-AF58-8B3A5964EB83}" destId="{0F3C47A8-8DD1-FF45-B741-ADA335B5A33C}" srcOrd="1" destOrd="0" presId="urn:microsoft.com/office/officeart/2005/8/layout/lProcess2"/>
    <dgm:cxn modelId="{06BA0D47-D1C8-5440-85B0-DBC642368FAB}" type="presOf" srcId="{0E485929-BFDE-9E4F-ADDB-EBE505DF362B}" destId="{DE507DB3-4D7F-3F4D-9859-C1D6FD69F595}" srcOrd="0" destOrd="0" presId="urn:microsoft.com/office/officeart/2005/8/layout/lProcess2"/>
    <dgm:cxn modelId="{1AAAF55B-D6BD-F349-89C3-ED69D83542EA}" type="presOf" srcId="{38AB4B2D-4549-6747-B2FC-2B6A66B921E7}" destId="{51A106AB-A739-4540-8B0F-27FA0EBAC7F9}" srcOrd="1" destOrd="0" presId="urn:microsoft.com/office/officeart/2005/8/layout/lProcess2"/>
    <dgm:cxn modelId="{D3B4595C-8983-094B-827A-A4F7D655B016}" type="presOf" srcId="{05CB4D19-361E-024E-9C60-258A68CF4FD2}" destId="{B6946BCA-F3A7-C343-AF1C-1404AE5A8611}" srcOrd="0" destOrd="0" presId="urn:microsoft.com/office/officeart/2005/8/layout/lProcess2"/>
    <dgm:cxn modelId="{3C5FED5E-40FA-CD48-8EB4-757252FF4CA9}" type="presOf" srcId="{D2920991-88B7-D742-8D23-DF5F59B561B0}" destId="{718688FC-9476-8A43-97B6-91C50CE3F315}" srcOrd="1" destOrd="0" presId="urn:microsoft.com/office/officeart/2005/8/layout/lProcess2"/>
    <dgm:cxn modelId="{8A3FED67-84F6-AF45-BBB4-7B9719D73C5A}" srcId="{6429A0E2-52C0-934B-AF58-8B3A5964EB83}" destId="{CC6F28E3-CA08-9242-BFE9-4FE62EF6B54A}" srcOrd="0" destOrd="0" parTransId="{4ED29380-8265-B442-9811-5A8A30010D69}" sibTransId="{41726D4E-7474-5543-AE77-5942B22A9ED9}"/>
    <dgm:cxn modelId="{2A8AB168-3C06-4345-B9CB-FAEC014AB9FB}" srcId="{24234543-D8E5-5B45-9110-F126E56E989B}" destId="{D2920991-88B7-D742-8D23-DF5F59B561B0}" srcOrd="1" destOrd="0" parTransId="{5CEBE2F6-A88D-9D41-A193-B2B2BB9F8FE0}" sibTransId="{D0B009E6-C588-1844-A350-7D25276A635A}"/>
    <dgm:cxn modelId="{F7F1CA6B-A83B-B74F-8896-A23273251A10}" type="presOf" srcId="{CC6F28E3-CA08-9242-BFE9-4FE62EF6B54A}" destId="{192E441F-B60D-5D46-88F1-4196C4BDFA93}" srcOrd="0" destOrd="0" presId="urn:microsoft.com/office/officeart/2005/8/layout/lProcess2"/>
    <dgm:cxn modelId="{15E72373-54CB-2642-AFEA-BE70EDF5E82C}" srcId="{0E485929-BFDE-9E4F-ADDB-EBE505DF362B}" destId="{41FC63EA-CD68-BA4B-A2E5-74B027F77301}" srcOrd="0" destOrd="0" parTransId="{0BE8C181-A857-504A-A6B9-B604E202B6B4}" sibTransId="{B072B0EC-8BF5-1C49-BFAA-20E876846CE8}"/>
    <dgm:cxn modelId="{AA5AA977-E982-CE44-9FB8-BD3984EA6655}" srcId="{24234543-D8E5-5B45-9110-F126E56E989B}" destId="{0E485929-BFDE-9E4F-ADDB-EBE505DF362B}" srcOrd="3" destOrd="0" parTransId="{96E8CE51-AF8A-0848-8B93-57FF90EC77AD}" sibTransId="{87068634-A9DC-4840-B14B-6082BD9E80E2}"/>
    <dgm:cxn modelId="{887DAF88-6162-954F-8A01-4C0BC81B0069}" srcId="{D2920991-88B7-D742-8D23-DF5F59B561B0}" destId="{05CB4D19-361E-024E-9C60-258A68CF4FD2}" srcOrd="0" destOrd="0" parTransId="{09583ABE-62E4-074A-9B75-B3C56C0E2201}" sibTransId="{CDDA2649-0CDA-ED47-B1C7-63FB733355EA}"/>
    <dgm:cxn modelId="{85929B91-C496-FE47-851F-F8A06E5EC5AD}" type="presOf" srcId="{D2920991-88B7-D742-8D23-DF5F59B561B0}" destId="{D6BE4F4B-37F6-2E40-B004-45CAB91BFBFD}" srcOrd="0" destOrd="0" presId="urn:microsoft.com/office/officeart/2005/8/layout/lProcess2"/>
    <dgm:cxn modelId="{86FDE99A-029F-3C4C-BE76-DF7C5F78EC66}" type="presOf" srcId="{24234543-D8E5-5B45-9110-F126E56E989B}" destId="{E9D8AB3E-8EF4-844D-A823-890778331FF6}" srcOrd="0" destOrd="0" presId="urn:microsoft.com/office/officeart/2005/8/layout/lProcess2"/>
    <dgm:cxn modelId="{DC6D4B9B-7826-9347-89FB-6EEB6F3606B4}" type="presOf" srcId="{E3848F22-10EC-2643-9B37-DCC7DB5CB085}" destId="{04630B68-0BFB-7845-A484-AD38CE5A2E1F}" srcOrd="0" destOrd="0" presId="urn:microsoft.com/office/officeart/2005/8/layout/lProcess2"/>
    <dgm:cxn modelId="{59DEF7BF-F534-D642-AA94-6A0D047A9414}" srcId="{8FFAD451-37D8-614C-8BB8-0EA785A6FC4E}" destId="{2F711346-54CF-DA41-9675-A2996BD4F3AC}" srcOrd="0" destOrd="0" parTransId="{7CB7C59D-E356-AD4B-87CC-75FE6901907C}" sibTransId="{1BC812F8-D082-4C4F-8840-82FE6223E1DE}"/>
    <dgm:cxn modelId="{ABC086CE-540F-8441-A4B4-9F55FA794C48}" type="presOf" srcId="{38AB4B2D-4549-6747-B2FC-2B6A66B921E7}" destId="{23037D4F-7342-0D48-99E4-4E76184EC264}" srcOrd="0" destOrd="0" presId="urn:microsoft.com/office/officeart/2005/8/layout/lProcess2"/>
    <dgm:cxn modelId="{EA55BAFC-0719-394D-8DC7-40A8C1279A70}" type="presOf" srcId="{8FFAD451-37D8-614C-8BB8-0EA785A6FC4E}" destId="{9763A6B4-6534-7D47-B491-ECF41B2719A3}" srcOrd="0" destOrd="0" presId="urn:microsoft.com/office/officeart/2005/8/layout/lProcess2"/>
    <dgm:cxn modelId="{1C9EA889-13BD-FF41-B402-F3C40247D289}" type="presParOf" srcId="{E9D8AB3E-8EF4-844D-A823-890778331FF6}" destId="{10708DED-738E-E64C-8272-58EF4A03B349}" srcOrd="0" destOrd="0" presId="urn:microsoft.com/office/officeart/2005/8/layout/lProcess2"/>
    <dgm:cxn modelId="{77AAE6A3-0450-F741-A1A1-10C172E30CC3}" type="presParOf" srcId="{10708DED-738E-E64C-8272-58EF4A03B349}" destId="{C12A128D-E2D9-1D45-927F-F760D5991459}" srcOrd="0" destOrd="0" presId="urn:microsoft.com/office/officeart/2005/8/layout/lProcess2"/>
    <dgm:cxn modelId="{70648FE0-40D4-114A-8526-F70BC26DBC54}" type="presParOf" srcId="{10708DED-738E-E64C-8272-58EF4A03B349}" destId="{0F3C47A8-8DD1-FF45-B741-ADA335B5A33C}" srcOrd="1" destOrd="0" presId="urn:microsoft.com/office/officeart/2005/8/layout/lProcess2"/>
    <dgm:cxn modelId="{231650A7-A843-1B4B-8817-F7AD4E6422E9}" type="presParOf" srcId="{10708DED-738E-E64C-8272-58EF4A03B349}" destId="{21B90E5A-1A3C-1A4A-9E44-9027397EC9AD}" srcOrd="2" destOrd="0" presId="urn:microsoft.com/office/officeart/2005/8/layout/lProcess2"/>
    <dgm:cxn modelId="{95589E85-8058-C948-A1AF-B6B7E420ADF6}" type="presParOf" srcId="{21B90E5A-1A3C-1A4A-9E44-9027397EC9AD}" destId="{69B87B71-2082-B042-8BE7-133D8707F32A}" srcOrd="0" destOrd="0" presId="urn:microsoft.com/office/officeart/2005/8/layout/lProcess2"/>
    <dgm:cxn modelId="{C71E5B37-691A-644A-98A3-76293A7B31D0}" type="presParOf" srcId="{69B87B71-2082-B042-8BE7-133D8707F32A}" destId="{192E441F-B60D-5D46-88F1-4196C4BDFA93}" srcOrd="0" destOrd="0" presId="urn:microsoft.com/office/officeart/2005/8/layout/lProcess2"/>
    <dgm:cxn modelId="{A48D98F4-A0B0-1149-8F87-AEFC2B4937C4}" type="presParOf" srcId="{E9D8AB3E-8EF4-844D-A823-890778331FF6}" destId="{11AB9E24-D704-814A-971A-D825072D3CE5}" srcOrd="1" destOrd="0" presId="urn:microsoft.com/office/officeart/2005/8/layout/lProcess2"/>
    <dgm:cxn modelId="{2429DE3A-FC81-354C-9FDE-FE1EE852495E}" type="presParOf" srcId="{E9D8AB3E-8EF4-844D-A823-890778331FF6}" destId="{4274BF39-3617-144D-A1B8-23BDA801C081}" srcOrd="2" destOrd="0" presId="urn:microsoft.com/office/officeart/2005/8/layout/lProcess2"/>
    <dgm:cxn modelId="{E602759F-BD0A-2142-A988-9AB0A219B6F1}" type="presParOf" srcId="{4274BF39-3617-144D-A1B8-23BDA801C081}" destId="{D6BE4F4B-37F6-2E40-B004-45CAB91BFBFD}" srcOrd="0" destOrd="0" presId="urn:microsoft.com/office/officeart/2005/8/layout/lProcess2"/>
    <dgm:cxn modelId="{2DAB3890-6F17-8545-86C4-43EE01884575}" type="presParOf" srcId="{4274BF39-3617-144D-A1B8-23BDA801C081}" destId="{718688FC-9476-8A43-97B6-91C50CE3F315}" srcOrd="1" destOrd="0" presId="urn:microsoft.com/office/officeart/2005/8/layout/lProcess2"/>
    <dgm:cxn modelId="{5394E054-BD97-5448-980D-54ADF8FCD989}" type="presParOf" srcId="{4274BF39-3617-144D-A1B8-23BDA801C081}" destId="{D7F8B518-4685-2E40-A990-B8B5D34382AE}" srcOrd="2" destOrd="0" presId="urn:microsoft.com/office/officeart/2005/8/layout/lProcess2"/>
    <dgm:cxn modelId="{3759D825-4579-0B47-BF75-A017B213044F}" type="presParOf" srcId="{D7F8B518-4685-2E40-A990-B8B5D34382AE}" destId="{967CB11A-8609-3340-BEA2-F26489D8DF3E}" srcOrd="0" destOrd="0" presId="urn:microsoft.com/office/officeart/2005/8/layout/lProcess2"/>
    <dgm:cxn modelId="{41EABBFB-2762-A545-9CC8-5377DE223659}" type="presParOf" srcId="{967CB11A-8609-3340-BEA2-F26489D8DF3E}" destId="{B6946BCA-F3A7-C343-AF1C-1404AE5A8611}" srcOrd="0" destOrd="0" presId="urn:microsoft.com/office/officeart/2005/8/layout/lProcess2"/>
    <dgm:cxn modelId="{2ABBC0AD-305D-294A-A6BA-1794709C3F22}" type="presParOf" srcId="{E9D8AB3E-8EF4-844D-A823-890778331FF6}" destId="{4DF10B8B-09B5-BF4B-8F31-BEB29628E1AA}" srcOrd="3" destOrd="0" presId="urn:microsoft.com/office/officeart/2005/8/layout/lProcess2"/>
    <dgm:cxn modelId="{9A89B594-2EAD-7849-A1AF-859CD1CA5ADB}" type="presParOf" srcId="{E9D8AB3E-8EF4-844D-A823-890778331FF6}" destId="{DE0FBF3F-8FF9-A748-ABDF-CA8055CB60A2}" srcOrd="4" destOrd="0" presId="urn:microsoft.com/office/officeart/2005/8/layout/lProcess2"/>
    <dgm:cxn modelId="{935B5D17-76FA-0444-BFD2-528E396C871A}" type="presParOf" srcId="{DE0FBF3F-8FF9-A748-ABDF-CA8055CB60A2}" destId="{23037D4F-7342-0D48-99E4-4E76184EC264}" srcOrd="0" destOrd="0" presId="urn:microsoft.com/office/officeart/2005/8/layout/lProcess2"/>
    <dgm:cxn modelId="{E060278C-66F8-2942-8716-DB7EBD2442DC}" type="presParOf" srcId="{DE0FBF3F-8FF9-A748-ABDF-CA8055CB60A2}" destId="{51A106AB-A739-4540-8B0F-27FA0EBAC7F9}" srcOrd="1" destOrd="0" presId="urn:microsoft.com/office/officeart/2005/8/layout/lProcess2"/>
    <dgm:cxn modelId="{55532EF2-0CF6-0B4B-AC2A-E8BCC39D5617}" type="presParOf" srcId="{DE0FBF3F-8FF9-A748-ABDF-CA8055CB60A2}" destId="{DBCA49C9-0D8C-9E4E-92A6-78E078BA75DC}" srcOrd="2" destOrd="0" presId="urn:microsoft.com/office/officeart/2005/8/layout/lProcess2"/>
    <dgm:cxn modelId="{90C4D524-72E4-3B47-B903-BAF16B4B4273}" type="presParOf" srcId="{DBCA49C9-0D8C-9E4E-92A6-78E078BA75DC}" destId="{405D636B-BCF5-3A48-B64B-AFA8350E4018}" srcOrd="0" destOrd="0" presId="urn:microsoft.com/office/officeart/2005/8/layout/lProcess2"/>
    <dgm:cxn modelId="{B9D8612E-B59C-444E-910A-2FDA0994A99B}" type="presParOf" srcId="{405D636B-BCF5-3A48-B64B-AFA8350E4018}" destId="{04630B68-0BFB-7845-A484-AD38CE5A2E1F}" srcOrd="0" destOrd="0" presId="urn:microsoft.com/office/officeart/2005/8/layout/lProcess2"/>
    <dgm:cxn modelId="{68768FA5-9CA2-1D4F-8A75-A73BC1F92036}" type="presParOf" srcId="{E9D8AB3E-8EF4-844D-A823-890778331FF6}" destId="{CF170E5D-C145-3045-8597-768993A63357}" srcOrd="5" destOrd="0" presId="urn:microsoft.com/office/officeart/2005/8/layout/lProcess2"/>
    <dgm:cxn modelId="{5DDD5654-E553-9548-B0F8-A159BF019612}" type="presParOf" srcId="{E9D8AB3E-8EF4-844D-A823-890778331FF6}" destId="{1B3FBF7C-E8D1-3348-9988-106FF805067D}" srcOrd="6" destOrd="0" presId="urn:microsoft.com/office/officeart/2005/8/layout/lProcess2"/>
    <dgm:cxn modelId="{16F22852-EEAF-0A4C-90D6-EE43C9CBD83B}" type="presParOf" srcId="{1B3FBF7C-E8D1-3348-9988-106FF805067D}" destId="{DE507DB3-4D7F-3F4D-9859-C1D6FD69F595}" srcOrd="0" destOrd="0" presId="urn:microsoft.com/office/officeart/2005/8/layout/lProcess2"/>
    <dgm:cxn modelId="{3973D57D-46F7-D644-B47B-AF5CAA030CA8}" type="presParOf" srcId="{1B3FBF7C-E8D1-3348-9988-106FF805067D}" destId="{4FBF2902-87EE-2C4C-99E4-7F2A5F167346}" srcOrd="1" destOrd="0" presId="urn:microsoft.com/office/officeart/2005/8/layout/lProcess2"/>
    <dgm:cxn modelId="{22C57E7F-492A-504A-B4B1-C6AFF0B35B42}" type="presParOf" srcId="{1B3FBF7C-E8D1-3348-9988-106FF805067D}" destId="{8171C58E-2BA7-D744-B8D6-225EBFEC540D}" srcOrd="2" destOrd="0" presId="urn:microsoft.com/office/officeart/2005/8/layout/lProcess2"/>
    <dgm:cxn modelId="{908490F4-1EBF-574A-81A2-5D77C4767051}" type="presParOf" srcId="{8171C58E-2BA7-D744-B8D6-225EBFEC540D}" destId="{F19CFE32-62F8-3847-A1AB-1ED08473E658}" srcOrd="0" destOrd="0" presId="urn:microsoft.com/office/officeart/2005/8/layout/lProcess2"/>
    <dgm:cxn modelId="{52D610E3-3193-2646-AE5C-6E02CE84A21F}" type="presParOf" srcId="{F19CFE32-62F8-3847-A1AB-1ED08473E658}" destId="{E018E063-6DA3-6640-9A29-F2F75AC54746}" srcOrd="0" destOrd="0" presId="urn:microsoft.com/office/officeart/2005/8/layout/lProcess2"/>
    <dgm:cxn modelId="{F273889E-5678-5D42-8A4A-0C48C1385947}" type="presParOf" srcId="{E9D8AB3E-8EF4-844D-A823-890778331FF6}" destId="{E092F71F-9C9F-6646-923E-27700BB313AD}" srcOrd="7" destOrd="0" presId="urn:microsoft.com/office/officeart/2005/8/layout/lProcess2"/>
    <dgm:cxn modelId="{4744DBB3-5377-B842-BE2D-C1665BDA8CA7}" type="presParOf" srcId="{E9D8AB3E-8EF4-844D-A823-890778331FF6}" destId="{69019052-7EB2-2E4B-8E11-3EE7213204A6}" srcOrd="8" destOrd="0" presId="urn:microsoft.com/office/officeart/2005/8/layout/lProcess2"/>
    <dgm:cxn modelId="{5EE73CE9-01E6-3A42-AA30-6A228887F1FD}" type="presParOf" srcId="{69019052-7EB2-2E4B-8E11-3EE7213204A6}" destId="{9763A6B4-6534-7D47-B491-ECF41B2719A3}" srcOrd="0" destOrd="0" presId="urn:microsoft.com/office/officeart/2005/8/layout/lProcess2"/>
    <dgm:cxn modelId="{2EBC8469-EAFE-7748-90F3-3E6E385EDE4D}" type="presParOf" srcId="{69019052-7EB2-2E4B-8E11-3EE7213204A6}" destId="{33A38CCA-4CED-1E4E-8263-6DE2877BB342}" srcOrd="1" destOrd="0" presId="urn:microsoft.com/office/officeart/2005/8/layout/lProcess2"/>
    <dgm:cxn modelId="{9A1D3D2A-C71E-7C4A-80BB-D9F9A12FECB8}" type="presParOf" srcId="{69019052-7EB2-2E4B-8E11-3EE7213204A6}" destId="{E2EE02F7-C95A-C548-8FA9-0C2F34325682}" srcOrd="2" destOrd="0" presId="urn:microsoft.com/office/officeart/2005/8/layout/lProcess2"/>
    <dgm:cxn modelId="{E345655F-FFBF-1847-9D01-67151260F1A1}" type="presParOf" srcId="{E2EE02F7-C95A-C548-8FA9-0C2F34325682}" destId="{C4F92C65-4996-F745-9DEB-2E4F70C82104}" srcOrd="0" destOrd="0" presId="urn:microsoft.com/office/officeart/2005/8/layout/lProcess2"/>
    <dgm:cxn modelId="{7DA8FB5B-F327-B74A-8D9B-785376BB3B69}" type="presParOf" srcId="{C4F92C65-4996-F745-9DEB-2E4F70C82104}" destId="{C1288E7C-F49F-5E45-83B2-429E457BB548}"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A57C7-BE75-5F40-8B71-F7BDDA7EF369}">
      <dsp:nvSpPr>
        <dsp:cNvPr id="0" name=""/>
        <dsp:cNvSpPr/>
      </dsp:nvSpPr>
      <dsp:spPr>
        <a:xfrm>
          <a:off x="0" y="1625600"/>
          <a:ext cx="9209024"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66D74A-CC51-7943-84FA-68459F38E11A}">
      <dsp:nvSpPr>
        <dsp:cNvPr id="0" name=""/>
        <dsp:cNvSpPr/>
      </dsp:nvSpPr>
      <dsp:spPr>
        <a:xfrm>
          <a:off x="4148" y="0"/>
          <a:ext cx="199513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b" anchorCtr="0">
          <a:noAutofit/>
        </a:bodyPr>
        <a:lstStyle/>
        <a:p>
          <a:pPr marL="0" lvl="0" indent="0" algn="ctr" defTabSz="1377950">
            <a:lnSpc>
              <a:spcPct val="90000"/>
            </a:lnSpc>
            <a:spcBef>
              <a:spcPct val="0"/>
            </a:spcBef>
            <a:spcAft>
              <a:spcPct val="35000"/>
            </a:spcAft>
            <a:buNone/>
          </a:pPr>
          <a:r>
            <a:rPr lang="en-US" sz="3100" kern="1200" dirty="0"/>
            <a:t>People</a:t>
          </a:r>
        </a:p>
      </dsp:txBody>
      <dsp:txXfrm>
        <a:off x="4148" y="0"/>
        <a:ext cx="1995138" cy="2167466"/>
      </dsp:txXfrm>
    </dsp:sp>
    <dsp:sp modelId="{3FB80957-8C49-7B4B-97F1-38AD70431B31}">
      <dsp:nvSpPr>
        <dsp:cNvPr id="0" name=""/>
        <dsp:cNvSpPr/>
      </dsp:nvSpPr>
      <dsp:spPr>
        <a:xfrm>
          <a:off x="730784"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81D949-27CA-FA43-8FEF-F8B3850B25F7}">
      <dsp:nvSpPr>
        <dsp:cNvPr id="0" name=""/>
        <dsp:cNvSpPr/>
      </dsp:nvSpPr>
      <dsp:spPr>
        <a:xfrm>
          <a:off x="2099043" y="3251200"/>
          <a:ext cx="199513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t" anchorCtr="0">
          <a:noAutofit/>
        </a:bodyPr>
        <a:lstStyle/>
        <a:p>
          <a:pPr marL="0" lvl="0" indent="0" algn="ctr" defTabSz="1377950">
            <a:lnSpc>
              <a:spcPct val="90000"/>
            </a:lnSpc>
            <a:spcBef>
              <a:spcPct val="0"/>
            </a:spcBef>
            <a:spcAft>
              <a:spcPct val="35000"/>
            </a:spcAft>
            <a:buNone/>
          </a:pPr>
          <a:r>
            <a:rPr lang="en-US" sz="3100" kern="1200" dirty="0"/>
            <a:t>Process</a:t>
          </a:r>
        </a:p>
      </dsp:txBody>
      <dsp:txXfrm>
        <a:off x="2099043" y="3251200"/>
        <a:ext cx="1995138" cy="2167466"/>
      </dsp:txXfrm>
    </dsp:sp>
    <dsp:sp modelId="{4CE2A657-26F4-4642-B9B1-F790B596B82A}">
      <dsp:nvSpPr>
        <dsp:cNvPr id="0" name=""/>
        <dsp:cNvSpPr/>
      </dsp:nvSpPr>
      <dsp:spPr>
        <a:xfrm>
          <a:off x="2825679"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F09A81-69E9-994A-825D-94BFE4C3A387}">
      <dsp:nvSpPr>
        <dsp:cNvPr id="0" name=""/>
        <dsp:cNvSpPr/>
      </dsp:nvSpPr>
      <dsp:spPr>
        <a:xfrm>
          <a:off x="4193939" y="0"/>
          <a:ext cx="199513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b" anchorCtr="0">
          <a:noAutofit/>
        </a:bodyPr>
        <a:lstStyle/>
        <a:p>
          <a:pPr marL="0" lvl="0" indent="0" algn="ctr" defTabSz="1377950">
            <a:lnSpc>
              <a:spcPct val="90000"/>
            </a:lnSpc>
            <a:spcBef>
              <a:spcPct val="0"/>
            </a:spcBef>
            <a:spcAft>
              <a:spcPct val="35000"/>
            </a:spcAft>
            <a:buNone/>
          </a:pPr>
          <a:r>
            <a:rPr lang="en-US" sz="3100" kern="1200" dirty="0"/>
            <a:t>Culture</a:t>
          </a:r>
        </a:p>
      </dsp:txBody>
      <dsp:txXfrm>
        <a:off x="4193939" y="0"/>
        <a:ext cx="1995138" cy="2167466"/>
      </dsp:txXfrm>
    </dsp:sp>
    <dsp:sp modelId="{14E24BF9-F6F6-8244-A74B-597A26420847}">
      <dsp:nvSpPr>
        <dsp:cNvPr id="0" name=""/>
        <dsp:cNvSpPr/>
      </dsp:nvSpPr>
      <dsp:spPr>
        <a:xfrm>
          <a:off x="4920575"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BD8A7-4A4E-2542-9883-EE4DB93E172D}">
      <dsp:nvSpPr>
        <dsp:cNvPr id="0" name=""/>
        <dsp:cNvSpPr/>
      </dsp:nvSpPr>
      <dsp:spPr>
        <a:xfrm>
          <a:off x="6288834" y="3251200"/>
          <a:ext cx="199513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t" anchorCtr="0">
          <a:noAutofit/>
        </a:bodyPr>
        <a:lstStyle/>
        <a:p>
          <a:pPr marL="0" lvl="0" indent="0" algn="ctr" defTabSz="1377950">
            <a:lnSpc>
              <a:spcPct val="90000"/>
            </a:lnSpc>
            <a:spcBef>
              <a:spcPct val="0"/>
            </a:spcBef>
            <a:spcAft>
              <a:spcPct val="35000"/>
            </a:spcAft>
            <a:buNone/>
          </a:pPr>
          <a:r>
            <a:rPr lang="en-US" sz="3100" kern="1200" dirty="0"/>
            <a:t>Strategy</a:t>
          </a:r>
        </a:p>
      </dsp:txBody>
      <dsp:txXfrm>
        <a:off x="6288834" y="3251200"/>
        <a:ext cx="1995138" cy="2167466"/>
      </dsp:txXfrm>
    </dsp:sp>
    <dsp:sp modelId="{08B4CFA1-1EBD-314F-B87D-B9AE6E334BF3}">
      <dsp:nvSpPr>
        <dsp:cNvPr id="0" name=""/>
        <dsp:cNvSpPr/>
      </dsp:nvSpPr>
      <dsp:spPr>
        <a:xfrm>
          <a:off x="7015470" y="2438400"/>
          <a:ext cx="541866" cy="5418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B73D1-EE32-8446-804D-FAC900E52307}">
      <dsp:nvSpPr>
        <dsp:cNvPr id="0" name=""/>
        <dsp:cNvSpPr/>
      </dsp:nvSpPr>
      <dsp:spPr>
        <a:xfrm>
          <a:off x="0" y="103683"/>
          <a:ext cx="9556954" cy="5712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latin typeface="+mn-lt"/>
            </a:rPr>
            <a:t>Prioritize funding that enables sustainable growth in the competitiveness of EPSCoR jurisdictions</a:t>
          </a:r>
          <a:endParaRPr lang="en-US" sz="1600" kern="1200" dirty="0">
            <a:solidFill>
              <a:schemeClr val="bg1"/>
            </a:solidFill>
          </a:endParaRPr>
        </a:p>
      </dsp:txBody>
      <dsp:txXfrm>
        <a:off x="27885" y="131568"/>
        <a:ext cx="9501184" cy="515461"/>
      </dsp:txXfrm>
    </dsp:sp>
    <dsp:sp modelId="{E01AD010-72CB-C046-9F11-5DFACFF8BDA6}">
      <dsp:nvSpPr>
        <dsp:cNvPr id="0" name=""/>
        <dsp:cNvSpPr/>
      </dsp:nvSpPr>
      <dsp:spPr>
        <a:xfrm>
          <a:off x="0" y="604747"/>
          <a:ext cx="9556954" cy="5712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Expand support of human capital (e.g., workforce development, economic development, faculty hires)</a:t>
          </a:r>
        </a:p>
      </dsp:txBody>
      <dsp:txXfrm>
        <a:off x="27885" y="632632"/>
        <a:ext cx="9501184" cy="515461"/>
      </dsp:txXfrm>
    </dsp:sp>
    <dsp:sp modelId="{72C433EF-3134-5044-ADE0-1C720513D844}">
      <dsp:nvSpPr>
        <dsp:cNvPr id="0" name=""/>
        <dsp:cNvSpPr/>
      </dsp:nvSpPr>
      <dsp:spPr>
        <a:xfrm>
          <a:off x="0" y="1171832"/>
          <a:ext cx="9556954" cy="5712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Strengthen academic resources and infrastructure </a:t>
          </a:r>
        </a:p>
      </dsp:txBody>
      <dsp:txXfrm>
        <a:off x="27885" y="1199717"/>
        <a:ext cx="9501184" cy="515461"/>
      </dsp:txXfrm>
    </dsp:sp>
    <dsp:sp modelId="{11CD54EB-7237-FB40-96FD-FBF809BC62BF}">
      <dsp:nvSpPr>
        <dsp:cNvPr id="0" name=""/>
        <dsp:cNvSpPr/>
      </dsp:nvSpPr>
      <dsp:spPr>
        <a:xfrm>
          <a:off x="0" y="1757267"/>
          <a:ext cx="9556954" cy="5712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Promote partnerships between EPSCoR and non-EPSCoR jurisdictions</a:t>
          </a:r>
        </a:p>
      </dsp:txBody>
      <dsp:txXfrm>
        <a:off x="27885" y="1785152"/>
        <a:ext cx="9501184" cy="515461"/>
      </dsp:txXfrm>
    </dsp:sp>
    <dsp:sp modelId="{A3A8E0F3-807E-0444-99E1-96F470B7FA2F}">
      <dsp:nvSpPr>
        <dsp:cNvPr id="0" name=""/>
        <dsp:cNvSpPr/>
      </dsp:nvSpPr>
      <dsp:spPr>
        <a:xfrm>
          <a:off x="0" y="2342702"/>
          <a:ext cx="9556954" cy="5712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latin typeface="+mn-lt"/>
            </a:rPr>
            <a:t>Build research capacity across institutions types (e.g., ERIs, HBCUs, TCUs, and MSIs) </a:t>
          </a:r>
          <a:endParaRPr lang="en-US" sz="1600" kern="1200" dirty="0">
            <a:solidFill>
              <a:schemeClr val="bg1"/>
            </a:solidFill>
          </a:endParaRPr>
        </a:p>
      </dsp:txBody>
      <dsp:txXfrm>
        <a:off x="27885" y="2370587"/>
        <a:ext cx="9501184" cy="515461"/>
      </dsp:txXfrm>
    </dsp:sp>
    <dsp:sp modelId="{99EF77C0-1774-8C4C-8843-E3FFD1C4C996}">
      <dsp:nvSpPr>
        <dsp:cNvPr id="0" name=""/>
        <dsp:cNvSpPr/>
      </dsp:nvSpPr>
      <dsp:spPr>
        <a:xfrm>
          <a:off x="0" y="2928137"/>
          <a:ext cx="9556954" cy="5712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Impact entire research ecosystem within EPSCoR jurisdictions</a:t>
          </a:r>
        </a:p>
      </dsp:txBody>
      <dsp:txXfrm>
        <a:off x="27885" y="2956022"/>
        <a:ext cx="9501184" cy="515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366BD-9A2D-344D-A1D7-A6B346453E1B}">
      <dsp:nvSpPr>
        <dsp:cNvPr id="0" name=""/>
        <dsp:cNvSpPr/>
      </dsp:nvSpPr>
      <dsp:spPr>
        <a:xfrm>
          <a:off x="2816706" y="0"/>
          <a:ext cx="4594413" cy="368569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defRPr b="1"/>
          </a:pPr>
          <a:r>
            <a:rPr lang="en-US" sz="2300" b="0" i="0" kern="1200" dirty="0"/>
            <a:t>Goal of enhancing jurisdiction's R&amp;D by leveraging collective strengths and contributions of the research        community</a:t>
          </a:r>
          <a:endParaRPr lang="en-US" sz="2300" kern="1200" dirty="0"/>
        </a:p>
      </dsp:txBody>
      <dsp:txXfrm>
        <a:off x="3489542" y="539758"/>
        <a:ext cx="3248741" cy="2606181"/>
      </dsp:txXfrm>
    </dsp:sp>
    <dsp:sp modelId="{8BB07795-FE99-9946-817E-2181B10E438A}">
      <dsp:nvSpPr>
        <dsp:cNvPr id="0" name=""/>
        <dsp:cNvSpPr/>
      </dsp:nvSpPr>
      <dsp:spPr>
        <a:xfrm>
          <a:off x="6893233" y="-127094"/>
          <a:ext cx="3357797" cy="3457536"/>
        </a:xfrm>
        <a:prstGeom prst="ellipse">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Connecting individuals, teams, institutions, and sectors, including building a network of connections in the jurisdiction</a:t>
          </a:r>
          <a:endParaRPr lang="en-US" sz="1600" kern="1200" dirty="0"/>
        </a:p>
      </dsp:txBody>
      <dsp:txXfrm>
        <a:off x="7384971" y="379250"/>
        <a:ext cx="2374321" cy="2444848"/>
      </dsp:txXfrm>
    </dsp:sp>
    <dsp:sp modelId="{9BF3E4D3-9C87-B649-9DE7-E834D708078F}">
      <dsp:nvSpPr>
        <dsp:cNvPr id="0" name=""/>
        <dsp:cNvSpPr/>
      </dsp:nvSpPr>
      <dsp:spPr>
        <a:xfrm>
          <a:off x="1100260" y="2075428"/>
          <a:ext cx="3065599" cy="2525893"/>
        </a:xfrm>
        <a:prstGeom prst="ellipse">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Improving R&amp;D competitiveness in a jurisdiction, resulting in a benefit </a:t>
          </a:r>
          <a:r>
            <a:rPr lang="en-US" sz="1600" kern="1200" dirty="0"/>
            <a:t>to s</a:t>
          </a:r>
          <a:r>
            <a:rPr lang="en-US" sz="1600" b="0" i="0" kern="1200" dirty="0"/>
            <a:t>ociety and the economy </a:t>
          </a:r>
          <a:endParaRPr lang="en-US" sz="1600" kern="1200" dirty="0"/>
        </a:p>
      </dsp:txBody>
      <dsp:txXfrm>
        <a:off x="1549207" y="2445336"/>
        <a:ext cx="2167705" cy="1786077"/>
      </dsp:txXfrm>
    </dsp:sp>
    <dsp:sp modelId="{ECDC87CF-0ECA-9C40-BC3A-7CE9593E765B}">
      <dsp:nvSpPr>
        <dsp:cNvPr id="0" name=""/>
        <dsp:cNvSpPr/>
      </dsp:nvSpPr>
      <dsp:spPr>
        <a:xfrm>
          <a:off x="329189" y="26274"/>
          <a:ext cx="3129047" cy="2728375"/>
        </a:xfrm>
        <a:prstGeom prst="ellipse">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Creating coordinated </a:t>
          </a:r>
          <a:r>
            <a:rPr lang="en-US" sz="1600" kern="1200" dirty="0"/>
            <a:t>j</a:t>
          </a:r>
          <a:r>
            <a:rPr lang="en-US" sz="1600" b="0" i="0" kern="1200" dirty="0"/>
            <a:t>urisdiction-wide </a:t>
          </a:r>
          <a:r>
            <a:rPr lang="en-US" sz="1600" kern="1200" dirty="0"/>
            <a:t>c</a:t>
          </a:r>
          <a:r>
            <a:rPr lang="en-US" sz="1600" b="0" i="0" kern="1200" dirty="0"/>
            <a:t>ulture of inclusion, while democratizing the research </a:t>
          </a:r>
          <a:r>
            <a:rPr lang="en-US" sz="1600" kern="1200" dirty="0"/>
            <a:t>e</a:t>
          </a:r>
          <a:r>
            <a:rPr lang="en-US" sz="1600" b="0" i="0" kern="1200" dirty="0"/>
            <a:t>nvironment</a:t>
          </a:r>
          <a:endParaRPr lang="en-US" sz="1600" kern="1200" dirty="0"/>
        </a:p>
      </dsp:txBody>
      <dsp:txXfrm>
        <a:off x="787427" y="425835"/>
        <a:ext cx="2212571" cy="1929253"/>
      </dsp:txXfrm>
    </dsp:sp>
    <dsp:sp modelId="{EA911867-B965-EE4A-90B7-BC5B62FB88D5}">
      <dsp:nvSpPr>
        <dsp:cNvPr id="0" name=""/>
        <dsp:cNvSpPr/>
      </dsp:nvSpPr>
      <dsp:spPr>
        <a:xfrm>
          <a:off x="6327792" y="2267151"/>
          <a:ext cx="2160888" cy="2150651"/>
        </a:xfrm>
        <a:prstGeom prst="ellipse">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Promoting </a:t>
          </a:r>
          <a:r>
            <a:rPr lang="en-US" sz="1600" b="0" i="0" kern="1200" dirty="0"/>
            <a:t>meaningful </a:t>
          </a:r>
          <a:r>
            <a:rPr lang="en-US" sz="1600" b="0" kern="1200" dirty="0"/>
            <a:t>jurisdiction-wide p</a:t>
          </a:r>
          <a:r>
            <a:rPr lang="en-US" sz="1600" b="0" i="0" kern="1200" dirty="0"/>
            <a:t>articipation</a:t>
          </a:r>
          <a:endParaRPr lang="en-US" sz="1600" kern="1200" dirty="0"/>
        </a:p>
      </dsp:txBody>
      <dsp:txXfrm>
        <a:off x="6644247" y="2582107"/>
        <a:ext cx="1527978" cy="15207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EC48A-65C8-48A3-BF6F-FB06276BA064}">
      <dsp:nvSpPr>
        <dsp:cNvPr id="0" name=""/>
        <dsp:cNvSpPr/>
      </dsp:nvSpPr>
      <dsp:spPr>
        <a:xfrm>
          <a:off x="540872" y="744477"/>
          <a:ext cx="1065832" cy="189436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A74E6-B8B3-473F-A5D0-0A20464F2225}">
      <dsp:nvSpPr>
        <dsp:cNvPr id="0" name=""/>
        <dsp:cNvSpPr/>
      </dsp:nvSpPr>
      <dsp:spPr>
        <a:xfrm>
          <a:off x="768017" y="1385889"/>
          <a:ext cx="611542" cy="6115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CF5F7-5A1E-4591-BADD-F36D87729B72}">
      <dsp:nvSpPr>
        <dsp:cNvPr id="0" name=""/>
        <dsp:cNvSpPr/>
      </dsp:nvSpPr>
      <dsp:spPr>
        <a:xfrm>
          <a:off x="126849" y="3168058"/>
          <a:ext cx="2141326" cy="1274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Broadening Participation and Collaboration</a:t>
          </a:r>
        </a:p>
      </dsp:txBody>
      <dsp:txXfrm>
        <a:off x="126849" y="3168058"/>
        <a:ext cx="2141326" cy="1274553"/>
      </dsp:txXfrm>
    </dsp:sp>
    <dsp:sp modelId="{7D447955-4374-4A43-ACF0-DD5A923A4A47}">
      <dsp:nvSpPr>
        <dsp:cNvPr id="0" name=""/>
        <dsp:cNvSpPr/>
      </dsp:nvSpPr>
      <dsp:spPr>
        <a:xfrm>
          <a:off x="2790940" y="799113"/>
          <a:ext cx="1065832" cy="180068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04340-7783-47D4-B6A3-AE35DADEAC73}">
      <dsp:nvSpPr>
        <dsp:cNvPr id="0" name=""/>
        <dsp:cNvSpPr/>
      </dsp:nvSpPr>
      <dsp:spPr>
        <a:xfrm>
          <a:off x="3018084" y="1393682"/>
          <a:ext cx="611542" cy="6115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847479-260D-4F9E-836F-85938487CE4D}">
      <dsp:nvSpPr>
        <dsp:cNvPr id="0" name=""/>
        <dsp:cNvSpPr/>
      </dsp:nvSpPr>
      <dsp:spPr>
        <a:xfrm>
          <a:off x="2450223" y="3198085"/>
          <a:ext cx="1747265" cy="11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Connections</a:t>
          </a:r>
        </a:p>
      </dsp:txBody>
      <dsp:txXfrm>
        <a:off x="2450223" y="3198085"/>
        <a:ext cx="1747265" cy="1149696"/>
      </dsp:txXfrm>
    </dsp:sp>
    <dsp:sp modelId="{13F24709-FA97-40C8-B0C9-DD3C23AE9DC2}">
      <dsp:nvSpPr>
        <dsp:cNvPr id="0" name=""/>
        <dsp:cNvSpPr/>
      </dsp:nvSpPr>
      <dsp:spPr>
        <a:xfrm>
          <a:off x="4843977" y="770101"/>
          <a:ext cx="1065832" cy="1916728"/>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6E3537-D0FE-4F73-86D8-EB164DBE9445}">
      <dsp:nvSpPr>
        <dsp:cNvPr id="0" name=""/>
        <dsp:cNvSpPr/>
      </dsp:nvSpPr>
      <dsp:spPr>
        <a:xfrm>
          <a:off x="5071122" y="1422693"/>
          <a:ext cx="611542" cy="6115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4451BD-9E57-4801-A12C-D09A248B3D05}">
      <dsp:nvSpPr>
        <dsp:cNvPr id="0" name=""/>
        <dsp:cNvSpPr/>
      </dsp:nvSpPr>
      <dsp:spPr>
        <a:xfrm>
          <a:off x="4578305" y="3215152"/>
          <a:ext cx="1747265" cy="11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Goals, Metrics, and Evaluation</a:t>
          </a:r>
        </a:p>
      </dsp:txBody>
      <dsp:txXfrm>
        <a:off x="4578305" y="3215152"/>
        <a:ext cx="1747265" cy="1149696"/>
      </dsp:txXfrm>
    </dsp:sp>
    <dsp:sp modelId="{962CFC31-C71E-4A95-B57A-00048A27ACDB}">
      <dsp:nvSpPr>
        <dsp:cNvPr id="0" name=""/>
        <dsp:cNvSpPr/>
      </dsp:nvSpPr>
      <dsp:spPr>
        <a:xfrm>
          <a:off x="7130956" y="763581"/>
          <a:ext cx="1065832" cy="1942809"/>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A00DC4-2D96-4DC9-8D50-229C13CA5B11}">
      <dsp:nvSpPr>
        <dsp:cNvPr id="0" name=""/>
        <dsp:cNvSpPr/>
      </dsp:nvSpPr>
      <dsp:spPr>
        <a:xfrm>
          <a:off x="7358100" y="1429214"/>
          <a:ext cx="611542" cy="6115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776159-B301-4B27-9759-3DC2F7962B4F}">
      <dsp:nvSpPr>
        <dsp:cNvPr id="0" name=""/>
        <dsp:cNvSpPr/>
      </dsp:nvSpPr>
      <dsp:spPr>
        <a:xfrm>
          <a:off x="6611161" y="3104897"/>
          <a:ext cx="2215148" cy="11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Leadership and Communication Capacity</a:t>
          </a:r>
        </a:p>
      </dsp:txBody>
      <dsp:txXfrm>
        <a:off x="6611161" y="3104897"/>
        <a:ext cx="2215148" cy="1149696"/>
      </dsp:txXfrm>
    </dsp:sp>
    <dsp:sp modelId="{A341EAC3-C87F-462B-ACD4-7C3105AE1037}">
      <dsp:nvSpPr>
        <dsp:cNvPr id="0" name=""/>
        <dsp:cNvSpPr/>
      </dsp:nvSpPr>
      <dsp:spPr>
        <a:xfrm>
          <a:off x="9755865" y="797211"/>
          <a:ext cx="915232" cy="191121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61C097-7A27-41AB-A1A4-B0C1F32DAC83}">
      <dsp:nvSpPr>
        <dsp:cNvPr id="0" name=""/>
        <dsp:cNvSpPr/>
      </dsp:nvSpPr>
      <dsp:spPr>
        <a:xfrm>
          <a:off x="9907710" y="1447046"/>
          <a:ext cx="611542" cy="6115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1DA54E-CB8B-4DC6-A0B9-04E53F5BD141}">
      <dsp:nvSpPr>
        <dsp:cNvPr id="0" name=""/>
        <dsp:cNvSpPr/>
      </dsp:nvSpPr>
      <dsp:spPr>
        <a:xfrm>
          <a:off x="9011765" y="3163887"/>
          <a:ext cx="2272528" cy="114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dirty="0"/>
            <a:t>Jurisdictional Development</a:t>
          </a:r>
        </a:p>
      </dsp:txBody>
      <dsp:txXfrm>
        <a:off x="9011765" y="3163887"/>
        <a:ext cx="2272528" cy="11496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A128D-E2D9-1D45-927F-F760D5991459}">
      <dsp:nvSpPr>
        <dsp:cNvPr id="0" name=""/>
        <dsp:cNvSpPr/>
      </dsp:nvSpPr>
      <dsp:spPr>
        <a:xfrm>
          <a:off x="0" y="0"/>
          <a:ext cx="1981944" cy="42006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Non-Profit Office</a:t>
          </a:r>
        </a:p>
      </dsp:txBody>
      <dsp:txXfrm>
        <a:off x="0" y="0"/>
        <a:ext cx="1981944" cy="1260202"/>
      </dsp:txXfrm>
    </dsp:sp>
    <dsp:sp modelId="{192E441F-B60D-5D46-88F1-4196C4BDFA93}">
      <dsp:nvSpPr>
        <dsp:cNvPr id="0" name=""/>
        <dsp:cNvSpPr/>
      </dsp:nvSpPr>
      <dsp:spPr>
        <a:xfrm>
          <a:off x="203842" y="1260202"/>
          <a:ext cx="1585555" cy="2730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The Jurisdiction has established a non-profit entity to organize the EPSCoR activities within the jurisdiction</a:t>
          </a:r>
        </a:p>
      </dsp:txBody>
      <dsp:txXfrm>
        <a:off x="250281" y="1306641"/>
        <a:ext cx="1492677" cy="2637561"/>
      </dsp:txXfrm>
    </dsp:sp>
    <dsp:sp modelId="{D6BE4F4B-37F6-2E40-B004-45CAB91BFBFD}">
      <dsp:nvSpPr>
        <dsp:cNvPr id="0" name=""/>
        <dsp:cNvSpPr/>
      </dsp:nvSpPr>
      <dsp:spPr>
        <a:xfrm>
          <a:off x="2136237" y="0"/>
          <a:ext cx="1981944" cy="42006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Multi-Agency Office</a:t>
          </a:r>
        </a:p>
      </dsp:txBody>
      <dsp:txXfrm>
        <a:off x="2136237" y="0"/>
        <a:ext cx="1981944" cy="1260202"/>
      </dsp:txXfrm>
    </dsp:sp>
    <dsp:sp modelId="{B6946BCA-F3A7-C343-AF1C-1404AE5A8611}">
      <dsp:nvSpPr>
        <dsp:cNvPr id="0" name=""/>
        <dsp:cNvSpPr/>
      </dsp:nvSpPr>
      <dsp:spPr>
        <a:xfrm>
          <a:off x="2334432" y="1260202"/>
          <a:ext cx="1585555" cy="2730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The jurisdiction organizes EPSCoR activities from multiple federal agencies but the office resides as a single unit within the jurisdiction</a:t>
          </a:r>
        </a:p>
      </dsp:txBody>
      <dsp:txXfrm>
        <a:off x="2380871" y="1306641"/>
        <a:ext cx="1492677" cy="2637561"/>
      </dsp:txXfrm>
    </dsp:sp>
    <dsp:sp modelId="{23037D4F-7342-0D48-99E4-4E76184EC264}">
      <dsp:nvSpPr>
        <dsp:cNvPr id="0" name=""/>
        <dsp:cNvSpPr/>
      </dsp:nvSpPr>
      <dsp:spPr>
        <a:xfrm>
          <a:off x="4266827" y="0"/>
          <a:ext cx="1981944" cy="42006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Institution-Led Office</a:t>
          </a:r>
        </a:p>
      </dsp:txBody>
      <dsp:txXfrm>
        <a:off x="4266827" y="0"/>
        <a:ext cx="1981944" cy="1260202"/>
      </dsp:txXfrm>
    </dsp:sp>
    <dsp:sp modelId="{04630B68-0BFB-7845-A484-AD38CE5A2E1F}">
      <dsp:nvSpPr>
        <dsp:cNvPr id="0" name=""/>
        <dsp:cNvSpPr/>
      </dsp:nvSpPr>
      <dsp:spPr>
        <a:xfrm>
          <a:off x="4465022" y="1260202"/>
          <a:ext cx="1585555" cy="2730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An institution takes the lead on EPSCoR jurisdiction activities (Track 1 and beyond) and may be a management entity for staff but does not coordinate activities within the jurisdiction</a:t>
          </a:r>
        </a:p>
      </dsp:txBody>
      <dsp:txXfrm>
        <a:off x="4511461" y="1306641"/>
        <a:ext cx="1492677" cy="2637561"/>
      </dsp:txXfrm>
    </dsp:sp>
    <dsp:sp modelId="{DE507DB3-4D7F-3F4D-9859-C1D6FD69F595}">
      <dsp:nvSpPr>
        <dsp:cNvPr id="0" name=""/>
        <dsp:cNvSpPr/>
      </dsp:nvSpPr>
      <dsp:spPr>
        <a:xfrm>
          <a:off x="6397417" y="0"/>
          <a:ext cx="1981944" cy="42006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Project Office</a:t>
          </a:r>
        </a:p>
      </dsp:txBody>
      <dsp:txXfrm>
        <a:off x="6397417" y="0"/>
        <a:ext cx="1981944" cy="1260202"/>
      </dsp:txXfrm>
    </dsp:sp>
    <dsp:sp modelId="{E018E063-6DA3-6640-9A29-F2F75AC54746}">
      <dsp:nvSpPr>
        <dsp:cNvPr id="0" name=""/>
        <dsp:cNvSpPr/>
      </dsp:nvSpPr>
      <dsp:spPr>
        <a:xfrm>
          <a:off x="6595612" y="1260202"/>
          <a:ext cx="1585555" cy="2730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Staff primarily support project management for the Track 1 project but do not manage or coordinate other EPSCoR activities within the jurisdiction</a:t>
          </a:r>
        </a:p>
      </dsp:txBody>
      <dsp:txXfrm>
        <a:off x="6642051" y="1306641"/>
        <a:ext cx="1492677" cy="2637561"/>
      </dsp:txXfrm>
    </dsp:sp>
    <dsp:sp modelId="{9763A6B4-6534-7D47-B491-ECF41B2719A3}">
      <dsp:nvSpPr>
        <dsp:cNvPr id="0" name=""/>
        <dsp:cNvSpPr/>
      </dsp:nvSpPr>
      <dsp:spPr>
        <a:xfrm>
          <a:off x="8528007" y="0"/>
          <a:ext cx="1981944" cy="42006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System-led Office</a:t>
          </a:r>
        </a:p>
      </dsp:txBody>
      <dsp:txXfrm>
        <a:off x="8528007" y="0"/>
        <a:ext cx="1981944" cy="1260202"/>
      </dsp:txXfrm>
    </dsp:sp>
    <dsp:sp modelId="{C1288E7C-F49F-5E45-83B2-429E457BB548}">
      <dsp:nvSpPr>
        <dsp:cNvPr id="0" name=""/>
        <dsp:cNvSpPr/>
      </dsp:nvSpPr>
      <dsp:spPr>
        <a:xfrm>
          <a:off x="8726202" y="1260202"/>
          <a:ext cx="1585555" cy="2730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Office serves research development activities across a system of institutions within the jurisdiction</a:t>
          </a:r>
        </a:p>
      </dsp:txBody>
      <dsp:txXfrm>
        <a:off x="8772641" y="1306641"/>
        <a:ext cx="1492677" cy="26375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0.33933</cdr:x>
      <cdr:y>0.89709</cdr:y>
    </cdr:from>
    <cdr:to>
      <cdr:x>0.69473</cdr:x>
      <cdr:y>0.9533</cdr:y>
    </cdr:to>
    <cdr:sp macro="" textlink="">
      <cdr:nvSpPr>
        <cdr:cNvPr id="2" name="TextBox 1">
          <a:extLst xmlns:a="http://schemas.openxmlformats.org/drawingml/2006/main">
            <a:ext uri="{FF2B5EF4-FFF2-40B4-BE49-F238E27FC236}">
              <a16:creationId xmlns:a16="http://schemas.microsoft.com/office/drawing/2014/main" id="{20E1955D-7C85-35D7-216E-94D39EB8E523}"/>
            </a:ext>
          </a:extLst>
        </cdr:cNvPr>
        <cdr:cNvSpPr txBox="1"/>
      </cdr:nvSpPr>
      <cdr:spPr>
        <a:xfrm xmlns:a="http://schemas.openxmlformats.org/drawingml/2006/main">
          <a:off x="2861111" y="4488317"/>
          <a:ext cx="2996578" cy="2812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bg1"/>
              </a:solidFill>
            </a:rPr>
            <a:t>Funding from other federal agencies: 12%</a:t>
          </a:r>
        </a:p>
      </cdr:txBody>
    </cdr:sp>
  </cdr:relSizeAnchor>
  <cdr:relSizeAnchor xmlns:cdr="http://schemas.openxmlformats.org/drawingml/2006/chartDrawing">
    <cdr:from>
      <cdr:x>0.34669</cdr:x>
      <cdr:y>0.70126</cdr:y>
    </cdr:from>
    <cdr:to>
      <cdr:x>0.6533</cdr:x>
      <cdr:y>0.79885</cdr:y>
    </cdr:to>
    <cdr:sp macro="" textlink="">
      <cdr:nvSpPr>
        <cdr:cNvPr id="3" name="TextBox 2">
          <a:extLst xmlns:a="http://schemas.openxmlformats.org/drawingml/2006/main">
            <a:ext uri="{FF2B5EF4-FFF2-40B4-BE49-F238E27FC236}">
              <a16:creationId xmlns:a16="http://schemas.microsoft.com/office/drawing/2014/main" id="{AA6122F9-C4FA-740C-E0D1-A5D57E146EBB}"/>
            </a:ext>
          </a:extLst>
        </cdr:cNvPr>
        <cdr:cNvSpPr txBox="1"/>
      </cdr:nvSpPr>
      <cdr:spPr>
        <a:xfrm xmlns:a="http://schemas.openxmlformats.org/drawingml/2006/main">
          <a:off x="2923193" y="3508537"/>
          <a:ext cx="2585213" cy="4882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solidFill>
                <a:schemeClr val="bg1"/>
              </a:solidFill>
            </a:rPr>
            <a:t>Funding from involved universities </a:t>
          </a:r>
        </a:p>
        <a:p xmlns:a="http://schemas.openxmlformats.org/drawingml/2006/main">
          <a:pPr algn="ctr"/>
          <a:r>
            <a:rPr lang="en-US" sz="1100" dirty="0">
              <a:solidFill>
                <a:schemeClr val="bg1"/>
              </a:solidFill>
            </a:rPr>
            <a:t>or institutions: 35%</a:t>
          </a:r>
        </a:p>
      </cdr:txBody>
    </cdr:sp>
  </cdr:relSizeAnchor>
  <cdr:relSizeAnchor xmlns:cdr="http://schemas.openxmlformats.org/drawingml/2006/chartDrawing">
    <cdr:from>
      <cdr:x>0.35934</cdr:x>
      <cdr:y>0.34596</cdr:y>
    </cdr:from>
    <cdr:to>
      <cdr:x>0.6731</cdr:x>
      <cdr:y>0.53107</cdr:y>
    </cdr:to>
    <cdr:sp macro="" textlink="">
      <cdr:nvSpPr>
        <cdr:cNvPr id="4" name="TextBox 3">
          <a:extLst xmlns:a="http://schemas.openxmlformats.org/drawingml/2006/main">
            <a:ext uri="{FF2B5EF4-FFF2-40B4-BE49-F238E27FC236}">
              <a16:creationId xmlns:a16="http://schemas.microsoft.com/office/drawing/2014/main" id="{19E3EF5F-1BDE-F466-CA21-5914012ACF10}"/>
            </a:ext>
          </a:extLst>
        </cdr:cNvPr>
        <cdr:cNvSpPr txBox="1"/>
      </cdr:nvSpPr>
      <cdr:spPr>
        <a:xfrm xmlns:a="http://schemas.openxmlformats.org/drawingml/2006/main">
          <a:off x="3029788" y="1730919"/>
          <a:ext cx="2645544" cy="9261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Funding from state government: 53%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1F29E-FB00-0E4D-BD0D-593D2136D112}" type="datetimeFigureOut">
              <a:rPr lang="en-US" smtClean="0"/>
              <a:t>7/16/24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ACDD8-89FB-574A-8A87-6A752B0B1C92}" type="slidenum">
              <a:rPr lang="en-US" smtClean="0"/>
              <a:t>‹#›</a:t>
            </a:fld>
            <a:endParaRPr lang="en-US" dirty="0"/>
          </a:p>
        </p:txBody>
      </p:sp>
    </p:spTree>
    <p:extLst>
      <p:ext uri="{BB962C8B-B14F-4D97-AF65-F5344CB8AC3E}">
        <p14:creationId xmlns:p14="http://schemas.microsoft.com/office/powerpoint/2010/main" val="337855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sf.gov/publications/pub_summ.jsp?ods_key=pap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a:t>
            </a:fld>
            <a:endParaRPr lang="en-US" dirty="0"/>
          </a:p>
        </p:txBody>
      </p:sp>
    </p:spTree>
    <p:extLst>
      <p:ext uri="{BB962C8B-B14F-4D97-AF65-F5344CB8AC3E}">
        <p14:creationId xmlns:p14="http://schemas.microsoft.com/office/powerpoint/2010/main" val="867509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13</a:t>
            </a:fld>
            <a:endParaRPr lang="en-US" dirty="0"/>
          </a:p>
        </p:txBody>
      </p:sp>
    </p:spTree>
    <p:extLst>
      <p:ext uri="{BB962C8B-B14F-4D97-AF65-F5344CB8AC3E}">
        <p14:creationId xmlns:p14="http://schemas.microsoft.com/office/powerpoint/2010/main" val="173614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14</a:t>
            </a:fld>
            <a:endParaRPr lang="en-US" dirty="0"/>
          </a:p>
        </p:txBody>
      </p:sp>
    </p:spTree>
    <p:extLst>
      <p:ext uri="{BB962C8B-B14F-4D97-AF65-F5344CB8AC3E}">
        <p14:creationId xmlns:p14="http://schemas.microsoft.com/office/powerpoint/2010/main" val="769564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15</a:t>
            </a:fld>
            <a:endParaRPr lang="en-US" dirty="0"/>
          </a:p>
        </p:txBody>
      </p:sp>
    </p:spTree>
    <p:extLst>
      <p:ext uri="{BB962C8B-B14F-4D97-AF65-F5344CB8AC3E}">
        <p14:creationId xmlns:p14="http://schemas.microsoft.com/office/powerpoint/2010/main" val="3506662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B1B1B"/>
                </a:solidFill>
                <a:effectLst/>
                <a:highlight>
                  <a:srgbClr val="FFFFFF"/>
                </a:highlight>
                <a:latin typeface="Open Sans Light" pitchFamily="2" charset="0"/>
              </a:rPr>
              <a:t>Seed funding and workshops are expected to be a major mechanism that will be used in the Administrative Core to connect and provide support for individuals and teams to engage with the jurisdiction-wide research ecosystem. Some strategies for the use of seed funding and workshops may include, but are not limited to, the connection of individuals or teams of individuals from multiple institution types to engage with existing research efforts in the jurisdiction; the development of seed funding that forms new partnerships that translate to new endeavors; the connection of individuals, labs, and networks to other efforts outside the jurisdiction; opportunities for student and postdoctoral fellowships; and the creation of workshops to bring individuals together to forge new partnerships. Chosen strategies and investments need to be clearly outlined and plans to maximize the participation across the entire jurisdiction (irrespective of institution or sector) must be clear. Seed funding should be used to connect teams and individuals across the jurisdiction in alignment with the NSF mission as outlined in the </a:t>
            </a:r>
            <a:r>
              <a:rPr lang="en-US" b="0" i="0" u="none" strike="noStrike" dirty="0">
                <a:solidFill>
                  <a:srgbClr val="0076D6"/>
                </a:solidFill>
                <a:effectLst/>
                <a:latin typeface="Open Sans Light" pitchFamily="2" charset="0"/>
                <a:hlinkClick r:id="rId3"/>
              </a:rPr>
              <a:t>PAPPG</a:t>
            </a:r>
            <a:r>
              <a:rPr lang="en-US" b="0" i="0" u="none" strike="noStrike" dirty="0">
                <a:solidFill>
                  <a:srgbClr val="1B1B1B"/>
                </a:solidFill>
                <a:effectLst/>
                <a:highlight>
                  <a:srgbClr val="FFFFFF"/>
                </a:highlight>
                <a:latin typeface="Open Sans Light" pitchFamily="2" charset="0"/>
              </a:rPr>
              <a:t>.</a:t>
            </a:r>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16</a:t>
            </a:fld>
            <a:endParaRPr lang="en-US" dirty="0"/>
          </a:p>
        </p:txBody>
      </p:sp>
    </p:spTree>
    <p:extLst>
      <p:ext uri="{BB962C8B-B14F-4D97-AF65-F5344CB8AC3E}">
        <p14:creationId xmlns:p14="http://schemas.microsoft.com/office/powerpoint/2010/main" val="1275888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providing direct funding to build the administrative core within your jurisdiction, we are enabling you to shape the office in a way that best fits your jurisdiction’s needs and provides a sustainable foundation with which to build the STEM enterprise through further E-COREs, E-RISES, or other funding opportunities. </a:t>
            </a:r>
          </a:p>
        </p:txBody>
      </p:sp>
      <p:sp>
        <p:nvSpPr>
          <p:cNvPr id="4" name="Slide Number Placeholder 3"/>
          <p:cNvSpPr>
            <a:spLocks noGrp="1"/>
          </p:cNvSpPr>
          <p:nvPr>
            <p:ph type="sldNum" sz="quarter" idx="5"/>
          </p:nvPr>
        </p:nvSpPr>
        <p:spPr/>
        <p:txBody>
          <a:bodyPr/>
          <a:lstStyle/>
          <a:p>
            <a:fld id="{46BACDD8-89FB-574A-8A87-6A752B0B1C92}" type="slidenum">
              <a:rPr lang="en-US" smtClean="0"/>
              <a:t>17</a:t>
            </a:fld>
            <a:endParaRPr lang="en-US" dirty="0"/>
          </a:p>
        </p:txBody>
      </p:sp>
    </p:spTree>
    <p:extLst>
      <p:ext uri="{BB962C8B-B14F-4D97-AF65-F5344CB8AC3E}">
        <p14:creationId xmlns:p14="http://schemas.microsoft.com/office/powerpoint/2010/main" val="720174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lateral bars show the variation of funding mechanisms for the EPSCoR jurisdictional office across all eligible EPSCoR jurisdictions. The stacked green bar represents the various sources of external funding used for the EPSCoR state offices. </a:t>
            </a:r>
          </a:p>
        </p:txBody>
      </p:sp>
      <p:sp>
        <p:nvSpPr>
          <p:cNvPr id="4" name="Slide Number Placeholder 3"/>
          <p:cNvSpPr>
            <a:spLocks noGrp="1"/>
          </p:cNvSpPr>
          <p:nvPr>
            <p:ph type="sldNum" sz="quarter" idx="5"/>
          </p:nvPr>
        </p:nvSpPr>
        <p:spPr/>
        <p:txBody>
          <a:bodyPr/>
          <a:lstStyle/>
          <a:p>
            <a:fld id="{B2AD9DB8-6E81-446B-BD37-E173B2B28614}" type="slidenum">
              <a:rPr lang="en-US" smtClean="0"/>
              <a:t>19</a:t>
            </a:fld>
            <a:endParaRPr lang="en-US"/>
          </a:p>
        </p:txBody>
      </p:sp>
    </p:spTree>
    <p:extLst>
      <p:ext uri="{BB962C8B-B14F-4D97-AF65-F5344CB8AC3E}">
        <p14:creationId xmlns:p14="http://schemas.microsoft.com/office/powerpoint/2010/main" val="315590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20</a:t>
            </a:fld>
            <a:endParaRPr lang="en-US" dirty="0"/>
          </a:p>
        </p:txBody>
      </p:sp>
    </p:spTree>
    <p:extLst>
      <p:ext uri="{BB962C8B-B14F-4D97-AF65-F5344CB8AC3E}">
        <p14:creationId xmlns:p14="http://schemas.microsoft.com/office/powerpoint/2010/main" val="388299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21</a:t>
            </a:fld>
            <a:endParaRPr lang="en-US" dirty="0"/>
          </a:p>
        </p:txBody>
      </p:sp>
    </p:spTree>
    <p:extLst>
      <p:ext uri="{BB962C8B-B14F-4D97-AF65-F5344CB8AC3E}">
        <p14:creationId xmlns:p14="http://schemas.microsoft.com/office/powerpoint/2010/main" val="2182083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22</a:t>
            </a:fld>
            <a:endParaRPr lang="en-US" dirty="0"/>
          </a:p>
        </p:txBody>
      </p:sp>
    </p:spTree>
    <p:extLst>
      <p:ext uri="{BB962C8B-B14F-4D97-AF65-F5344CB8AC3E}">
        <p14:creationId xmlns:p14="http://schemas.microsoft.com/office/powerpoint/2010/main" val="2689392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rPr>
              <a:t>Using an E-CORE </a:t>
            </a:r>
            <a:r>
              <a:rPr lang="en-US" sz="1200" kern="0" dirty="0">
                <a:solidFill>
                  <a:srgbClr val="000000"/>
                </a:solidFill>
                <a:highlight>
                  <a:srgbClr val="FFFFFF"/>
                </a:highlight>
                <a:latin typeface="Helvetica" pitchFamily="2" charset="0"/>
                <a:ea typeface="Times New Roman" panose="02020603050405020304" pitchFamily="18" charset="0"/>
                <a:cs typeface="Helvetica" pitchFamily="2" charset="0"/>
              </a:rPr>
              <a:t>Admin Core </a:t>
            </a:r>
            <a:r>
              <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rPr>
              <a:t>to play the coordinator and capacity building function for more funding across the jurisdiction.</a:t>
            </a:r>
          </a:p>
          <a:p>
            <a:endParaRPr lang="en-US" sz="1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r>
              <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rPr>
              <a:t>In a jurisdiction with two R1 institutions and 5 emerging research institutions, several community colleges, </a:t>
            </a:r>
          </a:p>
          <a:p>
            <a:r>
              <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rPr>
              <a:t>Goal of engaging these institutions in the jurisdictional ecosystem</a:t>
            </a:r>
          </a:p>
          <a:p>
            <a:r>
              <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rPr>
              <a:t>Stand up an office that provides services to help with proposal submissions that gives advice around how to manage awards. </a:t>
            </a:r>
          </a:p>
          <a:p>
            <a:r>
              <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rPr>
              <a:t>Provide some training for people to be had, they would be competitive for funding. </a:t>
            </a:r>
          </a:p>
          <a:p>
            <a:r>
              <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rPr>
              <a:t>Set up a communications portal so that people can share what ideas that they're interested in building collaboratively across the jurisdiction. </a:t>
            </a:r>
          </a:p>
          <a:p>
            <a:r>
              <a:rPr lang="en-US" sz="1200" kern="0" dirty="0">
                <a:solidFill>
                  <a:srgbClr val="000000"/>
                </a:solidFill>
                <a:highlight>
                  <a:srgbClr val="FFFFFF"/>
                </a:highlight>
                <a:latin typeface="Helvetica" pitchFamily="2" charset="0"/>
                <a:ea typeface="Times New Roman" panose="02020603050405020304" pitchFamily="18" charset="0"/>
                <a:cs typeface="Helvetica" pitchFamily="2" charset="0"/>
              </a:rPr>
              <a:t>Build a core </a:t>
            </a:r>
            <a:r>
              <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rPr>
              <a:t>research development segment </a:t>
            </a:r>
          </a:p>
          <a:p>
            <a:endPar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endParaRPr>
          </a:p>
          <a:p>
            <a:r>
              <a:rPr lang="en-US" sz="1200" kern="0" dirty="0">
                <a:solidFill>
                  <a:srgbClr val="000000"/>
                </a:solidFill>
                <a:effectLst/>
                <a:highlight>
                  <a:srgbClr val="FFFFFF"/>
                </a:highlight>
                <a:latin typeface="Helvetica" pitchFamily="2" charset="0"/>
                <a:ea typeface="Times New Roman" panose="02020603050405020304" pitchFamily="18" charset="0"/>
                <a:cs typeface="Helvetica" pitchFamily="2" charset="0"/>
              </a:rPr>
              <a:t>Pull teams together. I'm going to talk to people about what their skills are, what their talents are what their investments that they could leverage are. And then I might even have some workshops, and I could go back to EPSCOR for some workshop money and figure out what kind of priorities we want to build out. Given what we have and what institutions want to invest in, I would definitely include the E-RISE and community colleges in that regard, and then I would be able to say, alright. Out of this I see people 2 good E-RISE projects. Let's work on those together. And we're going to work on them cross institutional. And we're, going to you know, make sure our proposal development is strong. We'll have you know somewhat what are typically called red team reviews to review them before they go out to NSF. So I would use E-CORE opportunities to play the coordinator and capacity building function for more funding all across the jurisdiction.</a:t>
            </a:r>
            <a:endParaRPr lang="en-US" sz="1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23</a:t>
            </a:fld>
            <a:endParaRPr lang="en-US" dirty="0"/>
          </a:p>
        </p:txBody>
      </p:sp>
    </p:spTree>
    <p:extLst>
      <p:ext uri="{BB962C8B-B14F-4D97-AF65-F5344CB8AC3E}">
        <p14:creationId xmlns:p14="http://schemas.microsoft.com/office/powerpoint/2010/main" val="346810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Pillars of Success in Change</a:t>
            </a:r>
          </a:p>
          <a:p>
            <a:pPr marL="171450" indent="-171450">
              <a:buFontTx/>
              <a:buChar char="-"/>
            </a:pPr>
            <a:r>
              <a:rPr lang="en-US" dirty="0"/>
              <a:t>Communication</a:t>
            </a:r>
          </a:p>
          <a:p>
            <a:pPr marL="171450" indent="-171450">
              <a:buFontTx/>
              <a:buChar char="-"/>
            </a:pPr>
            <a:r>
              <a:rPr lang="en-US" dirty="0"/>
              <a:t>Readiness</a:t>
            </a:r>
          </a:p>
          <a:p>
            <a:pPr marL="171450" indent="-171450">
              <a:buFontTx/>
              <a:buChar char="-"/>
            </a:pPr>
            <a:r>
              <a:rPr lang="en-US" dirty="0"/>
              <a:t>Dealing with ambiguity, uncertainty, and inability to forecast the future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r>
              <a:rPr lang="en-US" dirty="0"/>
              <a:t>Culture is our set of shared values, </a:t>
            </a:r>
            <a:r>
              <a:rPr lang="en-US" dirty="0" err="1"/>
              <a:t>prinsiciples</a:t>
            </a:r>
            <a:r>
              <a:rPr lang="en-US" dirty="0"/>
              <a:t>, assumptions, </a:t>
            </a:r>
            <a:r>
              <a:rPr lang="en-US" dirty="0" err="1"/>
              <a:t>beliegs</a:t>
            </a:r>
            <a:r>
              <a:rPr lang="en-US" dirty="0"/>
              <a:t>, and </a:t>
            </a:r>
            <a:r>
              <a:rPr lang="en-US" dirty="0" err="1"/>
              <a:t>behaviours</a:t>
            </a:r>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3</a:t>
            </a:fld>
            <a:endParaRPr lang="en-US" dirty="0"/>
          </a:p>
        </p:txBody>
      </p:sp>
    </p:spTree>
    <p:extLst>
      <p:ext uri="{BB962C8B-B14F-4D97-AF65-F5344CB8AC3E}">
        <p14:creationId xmlns:p14="http://schemas.microsoft.com/office/powerpoint/2010/main" val="3953473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providing direct funding to build the administrative core within your jurisdiction, we are enabling you to shape the office in a way that best fits your jurisdiction’s needs and provides a sustainable foundation with which to build the STEM enterprise through further E-COREs, E-RISES, or other funding opportunities. </a:t>
            </a:r>
          </a:p>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24</a:t>
            </a:fld>
            <a:endParaRPr lang="en-US" dirty="0"/>
          </a:p>
        </p:txBody>
      </p:sp>
    </p:spTree>
    <p:extLst>
      <p:ext uri="{BB962C8B-B14F-4D97-AF65-F5344CB8AC3E}">
        <p14:creationId xmlns:p14="http://schemas.microsoft.com/office/powerpoint/2010/main" val="3495208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Underscore that we are a collaborative team</a:t>
            </a:r>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26</a:t>
            </a:fld>
            <a:endParaRPr lang="en-US"/>
          </a:p>
        </p:txBody>
      </p:sp>
    </p:spTree>
    <p:extLst>
      <p:ext uri="{BB962C8B-B14F-4D97-AF65-F5344CB8AC3E}">
        <p14:creationId xmlns:p14="http://schemas.microsoft.com/office/powerpoint/2010/main" val="2075983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28</a:t>
            </a:fld>
            <a:endParaRPr lang="en-US" dirty="0"/>
          </a:p>
        </p:txBody>
      </p:sp>
    </p:spTree>
    <p:extLst>
      <p:ext uri="{BB962C8B-B14F-4D97-AF65-F5344CB8AC3E}">
        <p14:creationId xmlns:p14="http://schemas.microsoft.com/office/powerpoint/2010/main" val="25062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conduct this work, there must be a centralize core unit to not only carry out the functions of project management to support the project but also in administrative management of fulfilling the goals and themes on the screen. This is a reason why the admin core is a required component of the E-CORE RII program. </a:t>
            </a:r>
          </a:p>
        </p:txBody>
      </p:sp>
      <p:sp>
        <p:nvSpPr>
          <p:cNvPr id="4" name="Slide Number Placeholder 3"/>
          <p:cNvSpPr>
            <a:spLocks noGrp="1"/>
          </p:cNvSpPr>
          <p:nvPr>
            <p:ph type="sldNum" sz="quarter" idx="5"/>
          </p:nvPr>
        </p:nvSpPr>
        <p:spPr/>
        <p:txBody>
          <a:bodyPr/>
          <a:lstStyle/>
          <a:p>
            <a:fld id="{46BACDD8-89FB-574A-8A87-6A752B0B1C92}" type="slidenum">
              <a:rPr lang="en-US" smtClean="0"/>
              <a:t>4</a:t>
            </a:fld>
            <a:endParaRPr lang="en-US"/>
          </a:p>
        </p:txBody>
      </p:sp>
    </p:spTree>
    <p:extLst>
      <p:ext uri="{BB962C8B-B14F-4D97-AF65-F5344CB8AC3E}">
        <p14:creationId xmlns:p14="http://schemas.microsoft.com/office/powerpoint/2010/main" val="1557117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conduct this work, there must be a centralize core unit to not only carry out the functions of project management to support the project but also in administrative management of fulfilling the goals and themes on the screen. This is a reason why the admin core is a required component of the E-CORE RII program. </a:t>
            </a:r>
          </a:p>
          <a:p>
            <a:endParaRPr lang="en-US" dirty="0"/>
          </a:p>
          <a:p>
            <a:r>
              <a:rPr lang="en-US" dirty="0"/>
              <a:t>Many of the recommendations and legislation input are </a:t>
            </a:r>
            <a:r>
              <a:rPr lang="en-US" b="0" i="0" u="sng" dirty="0">
                <a:solidFill>
                  <a:srgbClr val="212121"/>
                </a:solidFill>
                <a:effectLst/>
                <a:latin typeface="Aptos" panose="020B0004020202020204" pitchFamily="34" charset="0"/>
              </a:rPr>
              <a:t>about connecting, reaching more populations, institutions, investigators</a:t>
            </a:r>
            <a:r>
              <a:rPr lang="en-US" b="0" i="0" u="none" strike="noStrike" dirty="0">
                <a:solidFill>
                  <a:srgbClr val="212121"/>
                </a:solidFill>
                <a:effectLst/>
                <a:latin typeface="Aptos" panose="020B0004020202020204" pitchFamily="34" charset="0"/>
              </a:rPr>
              <a:t>, etc. so we </a:t>
            </a:r>
            <a:r>
              <a:rPr lang="en-US" b="0" i="0" u="sng" dirty="0">
                <a:solidFill>
                  <a:srgbClr val="212121"/>
                </a:solidFill>
                <a:effectLst/>
                <a:latin typeface="Aptos" panose="020B0004020202020204" pitchFamily="34" charset="0"/>
              </a:rPr>
              <a:t>constructed E-RISE to go beyond the Track One</a:t>
            </a:r>
            <a:r>
              <a:rPr lang="en-US" b="0" i="0" u="none" strike="noStrike" dirty="0">
                <a:solidFill>
                  <a:srgbClr val="212121"/>
                </a:solidFill>
                <a:effectLst/>
                <a:latin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5</a:t>
            </a:fld>
            <a:endParaRPr lang="en-US"/>
          </a:p>
        </p:txBody>
      </p:sp>
    </p:spTree>
    <p:extLst>
      <p:ext uri="{BB962C8B-B14F-4D97-AF65-F5344CB8AC3E}">
        <p14:creationId xmlns:p14="http://schemas.microsoft.com/office/powerpoint/2010/main" val="127461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E-RISE and E-CORE together tap into every part of the ecosystem</a:t>
            </a:r>
          </a:p>
          <a:p>
            <a:endParaRPr lang="en-US" dirty="0"/>
          </a:p>
          <a:p>
            <a:r>
              <a:rPr lang="en-US" b="1" dirty="0"/>
              <a:t>The E-CORE RII Program aims to support EPSCoR-eligible jurisdictions to:</a:t>
            </a:r>
            <a:endParaRPr lang="en-US" dirty="0"/>
          </a:p>
          <a:p>
            <a:endParaRPr lang="en-US" dirty="0"/>
          </a:p>
          <a:p>
            <a:pPr marL="457200" indent="-457200">
              <a:buFont typeface="+mj-lt"/>
              <a:buAutoNum type="arabicPeriod"/>
            </a:pPr>
            <a:r>
              <a:rPr lang="en-US" dirty="0">
                <a:solidFill>
                  <a:schemeClr val="tx1"/>
                </a:solidFill>
              </a:rPr>
              <a:t>Address challenges and opportunities in research infrastructure specific to the </a:t>
            </a:r>
            <a:r>
              <a:rPr lang="en-US" b="1" dirty="0">
                <a:solidFill>
                  <a:schemeClr val="tx1"/>
                </a:solidFill>
              </a:rPr>
              <a:t>current and evolving needs of a jurisdiction's </a:t>
            </a:r>
            <a:r>
              <a:rPr lang="en-US" dirty="0">
                <a:solidFill>
                  <a:schemeClr val="tx1"/>
                </a:solidFill>
              </a:rPr>
              <a:t>science and technology research ecosystem;</a:t>
            </a:r>
          </a:p>
          <a:p>
            <a:pPr marL="457200" indent="-457200">
              <a:buFont typeface="+mj-lt"/>
              <a:buAutoNum type="arabicPeriod"/>
            </a:pPr>
            <a:endParaRPr lang="en-US" dirty="0">
              <a:solidFill>
                <a:schemeClr val="tx1"/>
              </a:solidFill>
            </a:endParaRPr>
          </a:p>
          <a:p>
            <a:pPr marL="457200" indent="-457200">
              <a:buFont typeface="+mj-lt"/>
              <a:buAutoNum type="arabicPeriod"/>
            </a:pPr>
            <a:r>
              <a:rPr lang="en-US" dirty="0">
                <a:solidFill>
                  <a:schemeClr val="tx1"/>
                </a:solidFill>
              </a:rPr>
              <a:t>Build </a:t>
            </a:r>
            <a:r>
              <a:rPr lang="en-US" b="1" dirty="0">
                <a:solidFill>
                  <a:schemeClr val="tx1"/>
                </a:solidFill>
              </a:rPr>
              <a:t>capacity</a:t>
            </a:r>
            <a:r>
              <a:rPr lang="en-US" dirty="0">
                <a:solidFill>
                  <a:schemeClr val="tx1"/>
                </a:solidFill>
              </a:rPr>
              <a:t> for jurisdiction-wide investigator expertise into critical masses for </a:t>
            </a:r>
            <a:r>
              <a:rPr lang="en-US" b="1" dirty="0">
                <a:solidFill>
                  <a:schemeClr val="tx1"/>
                </a:solidFill>
              </a:rPr>
              <a:t>sustained, effective</a:t>
            </a:r>
            <a:r>
              <a:rPr lang="en-US" dirty="0">
                <a:solidFill>
                  <a:schemeClr val="tx1"/>
                </a:solidFill>
              </a:rPr>
              <a:t>, research and education </a:t>
            </a:r>
            <a:r>
              <a:rPr lang="en-US" b="1" dirty="0">
                <a:solidFill>
                  <a:schemeClr val="tx1"/>
                </a:solidFill>
              </a:rPr>
              <a:t>partnerships</a:t>
            </a:r>
            <a:r>
              <a:rPr lang="en-US" dirty="0">
                <a:solidFill>
                  <a:schemeClr val="tx1"/>
                </a:solidFill>
              </a:rPr>
              <a:t> and funding; and</a:t>
            </a:r>
          </a:p>
          <a:p>
            <a:pPr marL="457200" indent="-457200">
              <a:buFont typeface="+mj-lt"/>
              <a:buAutoNum type="arabicPeriod"/>
            </a:pPr>
            <a:endParaRPr lang="en-US" dirty="0">
              <a:solidFill>
                <a:schemeClr val="tx1"/>
              </a:solidFill>
            </a:endParaRPr>
          </a:p>
          <a:p>
            <a:pPr marL="457200" indent="-457200">
              <a:buFont typeface="+mj-lt"/>
              <a:buAutoNum type="arabicPeriod"/>
            </a:pPr>
            <a:r>
              <a:rPr lang="en-US" dirty="0">
                <a:solidFill>
                  <a:schemeClr val="tx1"/>
                </a:solidFill>
              </a:rPr>
              <a:t>Develop </a:t>
            </a:r>
            <a:r>
              <a:rPr lang="en-US" b="1" dirty="0">
                <a:solidFill>
                  <a:schemeClr val="tx1"/>
                </a:solidFill>
              </a:rPr>
              <a:t>pathways to broaden the participation </a:t>
            </a:r>
            <a:r>
              <a:rPr lang="en-US" dirty="0">
                <a:solidFill>
                  <a:schemeClr val="tx1"/>
                </a:solidFill>
              </a:rPr>
              <a:t>of institutions and individuals in the jurisdiction’s research ecosystem.</a:t>
            </a:r>
          </a:p>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7</a:t>
            </a:fld>
            <a:endParaRPr lang="en-US" dirty="0"/>
          </a:p>
        </p:txBody>
      </p:sp>
    </p:spTree>
    <p:extLst>
      <p:ext uri="{BB962C8B-B14F-4D97-AF65-F5344CB8AC3E}">
        <p14:creationId xmlns:p14="http://schemas.microsoft.com/office/powerpoint/2010/main" val="271506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Intentionally flexible</a:t>
            </a:r>
          </a:p>
          <a:p>
            <a:endParaRPr lang="en-US" dirty="0"/>
          </a:p>
          <a:p>
            <a:pPr marL="0" marR="0" algn="l">
              <a:spcBef>
                <a:spcPts val="0"/>
              </a:spcBef>
              <a:spcAft>
                <a:spcPts val="0"/>
              </a:spcAft>
            </a:pPr>
            <a:r>
              <a:rPr lang="en-US" sz="1200" b="0" i="1" u="none" strike="noStrike" dirty="0">
                <a:solidFill>
                  <a:srgbClr val="212121"/>
                </a:solidFill>
                <a:effectLst/>
                <a:latin typeface="Aptos" panose="020B0004020202020204" pitchFamily="34" charset="0"/>
              </a:rPr>
              <a:t>May support an EPSCoR Director (e.g., Program Director within RII Track 1), Administrator (e.g., Program Administrator within RII Track 1), and/or Assistant for the purposes of operating and managing activities related to developing capacity and competitiveness at the jurisdiction level.</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Aptos" panose="020B0004020202020204" pitchFamily="34" charset="0"/>
              </a:rPr>
              <a:t>that institutions aren’t seeing this as related to what they want to support? </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Aptos" panose="020B0004020202020204" pitchFamily="34" charset="0"/>
              </a:rPr>
              <a:t> </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Aptos" panose="020B0004020202020204" pitchFamily="34" charset="0"/>
              </a:rPr>
              <a:t>Also, these types of positions have been very managerial and not necessarily innovating, connecting, facilitating, etc. Perhaps they don’t see themselves in the admin core and don’t want to do that work.</a:t>
            </a:r>
            <a:endParaRPr lang="en-US" b="0" i="0" u="none" strike="noStrike" dirty="0">
              <a:solidFill>
                <a:srgbClr val="212121"/>
              </a:solidFill>
              <a:effectLst/>
              <a:latin typeface="Aptos" panose="020B0004020202020204" pitchFamily="34" charset="0"/>
            </a:endParaRPr>
          </a:p>
          <a:p>
            <a:r>
              <a:rPr lang="en-US" dirty="0"/>
              <a:t> </a:t>
            </a:r>
          </a:p>
        </p:txBody>
      </p:sp>
      <p:sp>
        <p:nvSpPr>
          <p:cNvPr id="4" name="Slide Number Placeholder 3"/>
          <p:cNvSpPr>
            <a:spLocks noGrp="1"/>
          </p:cNvSpPr>
          <p:nvPr>
            <p:ph type="sldNum" sz="quarter" idx="5"/>
          </p:nvPr>
        </p:nvSpPr>
        <p:spPr/>
        <p:txBody>
          <a:bodyPr/>
          <a:lstStyle/>
          <a:p>
            <a:fld id="{46BACDD8-89FB-574A-8A87-6A752B0B1C92}" type="slidenum">
              <a:rPr lang="en-US" smtClean="0"/>
              <a:t>9</a:t>
            </a:fld>
            <a:endParaRPr lang="en-US" dirty="0"/>
          </a:p>
        </p:txBody>
      </p:sp>
    </p:spTree>
    <p:extLst>
      <p:ext uri="{BB962C8B-B14F-4D97-AF65-F5344CB8AC3E}">
        <p14:creationId xmlns:p14="http://schemas.microsoft.com/office/powerpoint/2010/main" val="299136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a:spcBef>
                <a:spcPts val="0"/>
              </a:spcBef>
              <a:spcAft>
                <a:spcPts val="0"/>
              </a:spcAft>
              <a:buAutoNum type="arabicPeriod"/>
            </a:pPr>
            <a:r>
              <a:rPr lang="en-US" sz="1200" b="0" i="0" u="none" strike="noStrike" dirty="0">
                <a:solidFill>
                  <a:srgbClr val="212121"/>
                </a:solidFill>
                <a:effectLst/>
                <a:latin typeface="Calibri" panose="020F0502020204030204" pitchFamily="34" charset="0"/>
              </a:rPr>
              <a:t>**Connecting Individuals, Teams, Institutions, and Sectors**: This core framework aims to bring together various entities involved in research—whether they are individuals (like scientists or researchers), teams (groups working together on projects), institutions (like universities or research centers), or sectors (different areas of industry or fields of study). </a:t>
            </a:r>
          </a:p>
          <a:p>
            <a:pPr marL="228600" marR="0" indent="-228600" algn="l">
              <a:spcBef>
                <a:spcPts val="0"/>
              </a:spcBef>
              <a:spcAft>
                <a:spcPts val="0"/>
              </a:spcAft>
              <a:buAutoNum type="arabicPeriod"/>
            </a:pPr>
            <a:r>
              <a:rPr lang="en-US" sz="1200" b="0" i="0" u="none" strike="noStrike" dirty="0">
                <a:solidFill>
                  <a:srgbClr val="212121"/>
                </a:solidFill>
                <a:effectLst/>
                <a:latin typeface="Calibri" panose="020F0502020204030204" pitchFamily="34" charset="0"/>
              </a:rPr>
              <a:t>**Building a Network**: The core should also create a network or web of connections among all participants. This network allows for easier communication, collaboration, and sharing of ideas and resources.</a:t>
            </a:r>
            <a:endParaRPr lang="en-US" b="0" i="0" u="none" strike="noStrike" dirty="0">
              <a:solidFill>
                <a:srgbClr val="212121"/>
              </a:solidFill>
              <a:effectLst/>
              <a:latin typeface="Aptos" panose="020B0004020202020204" pitchFamily="34" charset="0"/>
            </a:endParaRPr>
          </a:p>
          <a:p>
            <a:pPr marL="228600" marR="0" indent="-228600" algn="l">
              <a:spcBef>
                <a:spcPts val="0"/>
              </a:spcBef>
              <a:spcAft>
                <a:spcPts val="0"/>
              </a:spcAft>
              <a:buAutoNum type="arabicPeriod"/>
            </a:pP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 </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2. **Improving R&amp;D Competitiveness**: By connecting these groups, the aim is to make the region more competitive in research and development compared to other places. This competitiveness is about being able to produce high-quality research and innovations that can benefit society and the economy.</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 </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3. **Creating a Coordinated Jurisdiction-wide Culture of Inclusion**: This means establishing a shared way of working together across the entire region. It involves making sure that everyone—regardless of their background or where they work—feels included and valued in the research community.</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 </a:t>
            </a:r>
            <a:r>
              <a:rPr lang="en-US" sz="1200" b="0" i="0" u="none" strike="noStrike" dirty="0">
                <a:solidFill>
                  <a:srgbClr val="212121"/>
                </a:solidFill>
                <a:effectLst/>
                <a:latin typeface="Aptos" panose="020B0004020202020204" pitchFamily="34" charset="0"/>
              </a:rPr>
              <a:t>-----</a:t>
            </a:r>
            <a:r>
              <a:rPr lang="en-US" sz="1200" b="0" i="0" u="none" strike="noStrike" dirty="0">
                <a:solidFill>
                  <a:srgbClr val="212121"/>
                </a:solidFill>
                <a:effectLst/>
                <a:latin typeface="Calibri" panose="020F0502020204030204" pitchFamily="34" charset="0"/>
              </a:rPr>
              <a:t> **Democratizing the Research Environment**: This means making the research environment more accessible and open to everyone involved. It ensures that opportunities for research participation and contribution are available to all researchers, regardless of their status or affiliations.</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 </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4. **Meaningful Participation**: Finally, the goal is to give every researcher in the region a chance to be involved in the research ecosystem in a significant way. This means that researchers should have the opportunity to contribute their ideas, skills, and efforts effectively.</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 </a:t>
            </a:r>
            <a:endParaRPr lang="en-US" b="0" i="0" u="none" strike="noStrike" dirty="0">
              <a:solidFill>
                <a:srgbClr val="212121"/>
              </a:solidFill>
              <a:effectLst/>
              <a:latin typeface="Aptos" panose="020B0004020202020204" pitchFamily="34" charset="0"/>
            </a:endParaRPr>
          </a:p>
          <a:p>
            <a:pPr marL="0" marR="0" algn="l">
              <a:spcBef>
                <a:spcPts val="0"/>
              </a:spcBef>
              <a:spcAft>
                <a:spcPts val="0"/>
              </a:spcAft>
            </a:pPr>
            <a:r>
              <a:rPr lang="en-US" sz="1200" b="0" i="0" u="none" strike="noStrike" dirty="0">
                <a:solidFill>
                  <a:srgbClr val="212121"/>
                </a:solidFill>
                <a:effectLst/>
                <a:latin typeface="Calibri" panose="020F0502020204030204" pitchFamily="34" charset="0"/>
              </a:rPr>
              <a:t>In summary, the statement is about establishing a foundational framework that connects different groups of people involved in research, fosters collaboration and inclusivity, and aims to make the research environment fair and accessible to all researchers. The ultimate goal is to enhance the region's ability to compete in research and development by leveraging the collective strengths and contributions of its entire research community.</a:t>
            </a:r>
            <a:endParaRPr lang="en-US" b="0" i="0" u="none" strike="noStrike" dirty="0">
              <a:solidFill>
                <a:srgbClr val="212121"/>
              </a:solidFill>
              <a:effectLst/>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10</a:t>
            </a:fld>
            <a:endParaRPr lang="en-US" dirty="0"/>
          </a:p>
        </p:txBody>
      </p:sp>
    </p:spTree>
    <p:extLst>
      <p:ext uri="{BB962C8B-B14F-4D97-AF65-F5344CB8AC3E}">
        <p14:creationId xmlns:p14="http://schemas.microsoft.com/office/powerpoint/2010/main" val="38941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11</a:t>
            </a:fld>
            <a:endParaRPr lang="en-US" dirty="0"/>
          </a:p>
        </p:txBody>
      </p:sp>
    </p:spTree>
    <p:extLst>
      <p:ext uri="{BB962C8B-B14F-4D97-AF65-F5344CB8AC3E}">
        <p14:creationId xmlns:p14="http://schemas.microsoft.com/office/powerpoint/2010/main" val="1399358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12</a:t>
            </a:fld>
            <a:endParaRPr lang="en-US" dirty="0"/>
          </a:p>
        </p:txBody>
      </p:sp>
    </p:spTree>
    <p:extLst>
      <p:ext uri="{BB962C8B-B14F-4D97-AF65-F5344CB8AC3E}">
        <p14:creationId xmlns:p14="http://schemas.microsoft.com/office/powerpoint/2010/main" val="1070718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457200" y="2653546"/>
            <a:ext cx="11277600" cy="1306614"/>
          </a:xfrm>
        </p:spPr>
        <p:txBody>
          <a:bodyPr anchor="t">
            <a:normAutofit/>
          </a:bodyPr>
          <a:lstStyle>
            <a:lvl1pPr algn="l">
              <a:defRPr sz="4000" b="1" i="0">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457200" y="4125779"/>
            <a:ext cx="11277600" cy="2120380"/>
          </a:xfrm>
        </p:spPr>
        <p:txBody>
          <a:bodyPr/>
          <a:lstStyle>
            <a:lvl1pPr marL="0" indent="0" algn="l">
              <a:buNone/>
              <a:defRPr sz="2400" i="1">
                <a:solidFill>
                  <a:schemeClr val="bg1"/>
                </a:solidFill>
                <a:effectLst>
                  <a:outerShdw blurRad="38100" dist="38100" dir="2700000" algn="tl">
                    <a:srgbClr val="000000">
                      <a:alpha val="43137"/>
                    </a:srgbClr>
                  </a:outerShdw>
                </a:effectLst>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dirty="0"/>
          </a:p>
        </p:txBody>
      </p:sp>
      <p:sp>
        <p:nvSpPr>
          <p:cNvPr id="4" name="hcSlideMaster.Title SlideHeader">
            <a:extLst>
              <a:ext uri="{FF2B5EF4-FFF2-40B4-BE49-F238E27FC236}">
                <a16:creationId xmlns:a16="http://schemas.microsoft.com/office/drawing/2014/main" id="{7053369A-3E6D-4256-48FA-C52A1B2F8513}"/>
              </a:ext>
            </a:extLst>
          </p:cNvPr>
          <p:cNvSpPr txBox="1"/>
          <p:nvPr userDrawn="1"/>
        </p:nvSpPr>
        <p:spPr>
          <a:xfrm>
            <a:off x="0" y="0"/>
            <a:ext cx="12192000" cy="369332"/>
          </a:xfrm>
          <a:prstGeom prst="rect">
            <a:avLst/>
          </a:prstGeom>
          <a:noFill/>
        </p:spPr>
        <p:txBody>
          <a:bodyPr vert="horz" rtlCol="0">
            <a:spAutoFit/>
          </a:bodyPr>
          <a:lstStyle/>
          <a:p>
            <a:endParaRPr lang="en-US" dirty="0"/>
          </a:p>
        </p:txBody>
      </p:sp>
      <p:sp>
        <p:nvSpPr>
          <p:cNvPr id="5" name="hcTitle SlideHeader">
            <a:extLst>
              <a:ext uri="{FF2B5EF4-FFF2-40B4-BE49-F238E27FC236}">
                <a16:creationId xmlns:a16="http://schemas.microsoft.com/office/drawing/2014/main" id="{2B571AA2-E55C-4C7F-E8A0-B3418F03E45F}"/>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24596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p>
            <a:fld id="{4710E8EA-57F6-764C-8914-AEEABF058192}" type="slidenum">
              <a:rPr lang="en-US" smtClean="0"/>
              <a:t>‹#›</a:t>
            </a:fld>
            <a:endParaRPr lang="en-US" dirty="0"/>
          </a:p>
        </p:txBody>
      </p:sp>
      <p:sp>
        <p:nvSpPr>
          <p:cNvPr id="5" name="hcSlideMaster.Picture with CaptionHeader">
            <a:extLst>
              <a:ext uri="{FF2B5EF4-FFF2-40B4-BE49-F238E27FC236}">
                <a16:creationId xmlns:a16="http://schemas.microsoft.com/office/drawing/2014/main" id="{3351F3A2-647D-5F22-E906-02F06D890BE4}"/>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5509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A7D3-7522-EA03-0174-E20B2DF9B0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3B3BFA-B43C-500B-7A85-3EFF6F11B1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F9D919-9978-DE5B-E8E7-C59939C6A21C}"/>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5" name="Footer Placeholder 4">
            <a:extLst>
              <a:ext uri="{FF2B5EF4-FFF2-40B4-BE49-F238E27FC236}">
                <a16:creationId xmlns:a16="http://schemas.microsoft.com/office/drawing/2014/main" id="{B6AF3874-4335-AA6C-C4CB-6A345C00E51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4DAE86A-7F61-8909-02D1-A08C922AE8C8}"/>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1682757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7C7B-CC3B-00E5-3883-C1F1AD5F3C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AD6C26-4A5C-C01C-3D5E-A04A3B3C8D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838E8-18DE-C62E-8CD7-FDF28EC0922A}"/>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5" name="Footer Placeholder 4">
            <a:extLst>
              <a:ext uri="{FF2B5EF4-FFF2-40B4-BE49-F238E27FC236}">
                <a16:creationId xmlns:a16="http://schemas.microsoft.com/office/drawing/2014/main" id="{02EFCE61-30E4-2CD3-7329-3F50109C537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A58BB64-02AF-DCCD-18ED-B0E8A5A36702}"/>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375824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DE16-F3D3-DD12-02D4-55D7362566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809F79-BA88-D593-1E1E-AB1E6E54E5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5EB6F4-6811-2566-631C-14620E66013E}"/>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5" name="Footer Placeholder 4">
            <a:extLst>
              <a:ext uri="{FF2B5EF4-FFF2-40B4-BE49-F238E27FC236}">
                <a16:creationId xmlns:a16="http://schemas.microsoft.com/office/drawing/2014/main" id="{F7F7B4B3-E84F-373A-AD55-F4B3D1EFEE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55D18AF-0D2D-274D-5B10-E626DF7BF431}"/>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1881116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712B-A0BF-EFA6-63FD-119882C25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6FE0E2-F4CC-DF59-AA07-A08015BF30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3D3F7A-F8E9-889A-FE8E-9D315734B6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8E09F-34AC-55AA-B69C-668FB8927636}"/>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6" name="Footer Placeholder 5">
            <a:extLst>
              <a:ext uri="{FF2B5EF4-FFF2-40B4-BE49-F238E27FC236}">
                <a16:creationId xmlns:a16="http://schemas.microsoft.com/office/drawing/2014/main" id="{923F6079-F3B9-3D2B-9883-5C3DBE90D9F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F097100-C228-0576-205D-9B81F66BD8AF}"/>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1333521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569D-87C4-ECB9-E4AA-5C2D8D508E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7983D0-EC56-43D0-6097-5671498A1A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195F5F-87AB-38E1-A9BA-3B7DAA6A88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68F689-E1DF-5A9C-EFB7-1C592593AC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DA9C0-B579-F973-E231-6CF3991AC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A220F-935E-7F6B-790B-BC9736B80A54}"/>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8" name="Footer Placeholder 7">
            <a:extLst>
              <a:ext uri="{FF2B5EF4-FFF2-40B4-BE49-F238E27FC236}">
                <a16:creationId xmlns:a16="http://schemas.microsoft.com/office/drawing/2014/main" id="{4D7AED12-EBBE-3E7F-A3DA-D12653E3A95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8553FEE-275D-3C68-AE12-D613DEA93C1F}"/>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2089629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AF0A9-054A-E730-7E25-0E589D363F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2E1156-441E-33FE-5658-FAB0C3902255}"/>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4" name="Footer Placeholder 3">
            <a:extLst>
              <a:ext uri="{FF2B5EF4-FFF2-40B4-BE49-F238E27FC236}">
                <a16:creationId xmlns:a16="http://schemas.microsoft.com/office/drawing/2014/main" id="{064CEA22-A7D8-B274-BFF2-75A0F08C39F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9EF82E6-CEE4-51C6-91F8-1DAF23231D58}"/>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3154226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A4A5E-276B-E104-5830-251C2B215C6D}"/>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3" name="Footer Placeholder 2">
            <a:extLst>
              <a:ext uri="{FF2B5EF4-FFF2-40B4-BE49-F238E27FC236}">
                <a16:creationId xmlns:a16="http://schemas.microsoft.com/office/drawing/2014/main" id="{9ACB6D9F-6662-4760-90F8-C4A366E46A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46934AB-3383-E5BC-545D-BFDABB634BF9}"/>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1182438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A0EF-3AF0-E574-ADE3-94DE7508E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B6B274-DD04-4110-B5AC-98EA217420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FA1216-A1CA-8E4F-22A7-858F5AF0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D7EC8C-4EB2-54BB-248A-CC0BFC0453DA}"/>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6" name="Footer Placeholder 5">
            <a:extLst>
              <a:ext uri="{FF2B5EF4-FFF2-40B4-BE49-F238E27FC236}">
                <a16:creationId xmlns:a16="http://schemas.microsoft.com/office/drawing/2014/main" id="{A53B8CF2-BE40-1E4B-5130-D85F2018DA0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AA5A807-7F9C-D444-C4CE-4AC0C68D8416}"/>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1100005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07EC-D258-F93C-AB66-DC132DD37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89AC79-2B74-2520-E3DA-00E1E5AC4C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354FE43-72FE-A2A2-CCBC-3694B6C94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94567-AB07-91E7-0A12-2A363E583461}"/>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6" name="Footer Placeholder 5">
            <a:extLst>
              <a:ext uri="{FF2B5EF4-FFF2-40B4-BE49-F238E27FC236}">
                <a16:creationId xmlns:a16="http://schemas.microsoft.com/office/drawing/2014/main" id="{A48150A7-ACA2-2110-FA73-EC644D4DE9E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0CEEC36-FDE2-A90A-4EA0-6955F754745F}"/>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133996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457200" y="2653546"/>
            <a:ext cx="11277600" cy="1306614"/>
          </a:xfrm>
        </p:spPr>
        <p:txBody>
          <a:bodyPr anchor="t">
            <a:normAutofit/>
          </a:bodyPr>
          <a:lstStyle>
            <a:lvl1pPr algn="l">
              <a:defRPr sz="4000" b="1" i="0">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457200" y="4125779"/>
            <a:ext cx="11277600" cy="2120380"/>
          </a:xfrm>
        </p:spPr>
        <p:txBody>
          <a:bodyPr/>
          <a:lstStyle>
            <a:lvl1pPr marL="0" indent="0" algn="l">
              <a:buNone/>
              <a:defRPr sz="2400" i="1">
                <a:solidFill>
                  <a:schemeClr val="bg1"/>
                </a:solidFill>
                <a:effectLst>
                  <a:outerShdw blurRad="38100" dist="38100" dir="2700000" algn="tl">
                    <a:srgbClr val="000000">
                      <a:alpha val="43137"/>
                    </a:srgbClr>
                  </a:outerShdw>
                </a:effectLst>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dirty="0"/>
          </a:p>
        </p:txBody>
      </p:sp>
    </p:spTree>
    <p:extLst>
      <p:ext uri="{BB962C8B-B14F-4D97-AF65-F5344CB8AC3E}">
        <p14:creationId xmlns:p14="http://schemas.microsoft.com/office/powerpoint/2010/main" val="143561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A9D4-A0FA-6BA2-61C5-95185FDB59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4C4CE-8ED0-A937-F146-5344178324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F855D-F86E-4CC8-B5B2-00B9B20C3C88}"/>
              </a:ext>
            </a:extLst>
          </p:cNvPr>
          <p:cNvSpPr>
            <a:spLocks noGrp="1"/>
          </p:cNvSpPr>
          <p:nvPr>
            <p:ph type="dt" sz="half" idx="10"/>
          </p:nvPr>
        </p:nvSpPr>
        <p:spPr>
          <a:xfrm>
            <a:off x="838200" y="6356350"/>
            <a:ext cx="2743200" cy="365125"/>
          </a:xfrm>
          <a:prstGeom prst="rect">
            <a:avLst/>
          </a:prstGeom>
        </p:spPr>
        <p:txBody>
          <a:bodyPr/>
          <a:lstStyle/>
          <a:p>
            <a:fld id="{1A0FEEB5-014A-5344-B548-D843C1F92EA7}" type="datetimeFigureOut">
              <a:rPr lang="en-US" smtClean="0"/>
              <a:t>7/16/24</a:t>
            </a:fld>
            <a:endParaRPr lang="en-US" dirty="0"/>
          </a:p>
        </p:txBody>
      </p:sp>
      <p:sp>
        <p:nvSpPr>
          <p:cNvPr id="5" name="Footer Placeholder 4">
            <a:extLst>
              <a:ext uri="{FF2B5EF4-FFF2-40B4-BE49-F238E27FC236}">
                <a16:creationId xmlns:a16="http://schemas.microsoft.com/office/drawing/2014/main" id="{D2CCB4DF-1E84-7D9F-3E2B-172C309B606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77D59AB-D0B3-14D2-2A3B-93B145CD5568}"/>
              </a:ext>
            </a:extLst>
          </p:cNvPr>
          <p:cNvSpPr>
            <a:spLocks noGrp="1"/>
          </p:cNvSpPr>
          <p:nvPr>
            <p:ph type="sldNum" sz="quarter" idx="12"/>
          </p:nvPr>
        </p:nvSpPr>
        <p:spPr>
          <a:xfrm>
            <a:off x="8610600" y="6356350"/>
            <a:ext cx="2743200" cy="365125"/>
          </a:xfrm>
          <a:prstGeom prst="rect">
            <a:avLst/>
          </a:prstGeom>
        </p:spPr>
        <p:txBody>
          <a:bodyPr/>
          <a:lstStyle/>
          <a:p>
            <a:fld id="{417EE22C-E9D6-784D-8D2B-58949791E278}" type="slidenum">
              <a:rPr lang="en-US" smtClean="0"/>
              <a:t>‹#›</a:t>
            </a:fld>
            <a:endParaRPr lang="en-US" dirty="0"/>
          </a:p>
        </p:txBody>
      </p:sp>
    </p:spTree>
    <p:extLst>
      <p:ext uri="{BB962C8B-B14F-4D97-AF65-F5344CB8AC3E}">
        <p14:creationId xmlns:p14="http://schemas.microsoft.com/office/powerpoint/2010/main" val="2989577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BAE7-6A99-2C4D-741C-2D21ACFD6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CF5E3B-B44F-F72B-2006-7458B39CF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B95DEC-711A-1E53-BA3B-CA6A65EECE39}"/>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5" name="Footer Placeholder 4">
            <a:extLst>
              <a:ext uri="{FF2B5EF4-FFF2-40B4-BE49-F238E27FC236}">
                <a16:creationId xmlns:a16="http://schemas.microsoft.com/office/drawing/2014/main" id="{E4A2817D-C5FF-3D63-B1C1-C50B55251CA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0F6E8DE-E541-15B5-0512-24A259C70387}"/>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4293578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1CA5-F4E0-FBAB-650A-EB5A035BD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3F8495-6CFA-7EDE-C4A7-312D62CE4E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F45B2-3467-B593-1C4B-BEA76A89A758}"/>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5" name="Footer Placeholder 4">
            <a:extLst>
              <a:ext uri="{FF2B5EF4-FFF2-40B4-BE49-F238E27FC236}">
                <a16:creationId xmlns:a16="http://schemas.microsoft.com/office/drawing/2014/main" id="{1B22005A-A889-D322-42E1-E649E79F633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9FD9D53-00D9-4459-1C58-29067E0993E2}"/>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299565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80C4-9656-BB18-7CEE-3666D42BF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847DA2-0676-5895-9896-6107285B9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073D09-1AFC-C3FB-DD63-622496B0181C}"/>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5" name="Footer Placeholder 4">
            <a:extLst>
              <a:ext uri="{FF2B5EF4-FFF2-40B4-BE49-F238E27FC236}">
                <a16:creationId xmlns:a16="http://schemas.microsoft.com/office/drawing/2014/main" id="{A58AD5C5-0E08-C51F-D257-D05FA1673B7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5676F9F-FCA7-3FCE-F67E-70B32F3CD6E6}"/>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816436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82E2-E7DE-E7E9-F1DD-E7867E86A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B2E684-F113-0B95-2E84-B4EFAE64C5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3F052-5190-E6BC-708D-1E2B1678E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501E55-5A64-2590-027B-2CF7A772CBFC}"/>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6" name="Footer Placeholder 5">
            <a:extLst>
              <a:ext uri="{FF2B5EF4-FFF2-40B4-BE49-F238E27FC236}">
                <a16:creationId xmlns:a16="http://schemas.microsoft.com/office/drawing/2014/main" id="{40CB7427-B364-85E0-096B-E79AD7632A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937C3D8-D070-16E1-B3E5-ABBEF5148823}"/>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4005435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131FB-2A4D-5820-140F-61FB2CDFBE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DB234-AAEB-33E1-517D-817C7F493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74D804-6A49-4C49-522A-DE706217B8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03EDBB-E745-0362-F080-B47DBB057B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3FD6AF-8A73-50B7-A865-1977145E11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C2457F-6E4C-46B6-2B18-A44F70C5DB2C}"/>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8" name="Footer Placeholder 7">
            <a:extLst>
              <a:ext uri="{FF2B5EF4-FFF2-40B4-BE49-F238E27FC236}">
                <a16:creationId xmlns:a16="http://schemas.microsoft.com/office/drawing/2014/main" id="{0CB48488-C7AC-22F1-4155-AC9AC102FEC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BCA9589-3D96-ACAA-2EBE-E6922CA9A7AE}"/>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551913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E648-3A6B-4F22-BD3C-5DC248F2E1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5CB73-4408-184B-55C7-70C018F2EC3A}"/>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4" name="Footer Placeholder 3">
            <a:extLst>
              <a:ext uri="{FF2B5EF4-FFF2-40B4-BE49-F238E27FC236}">
                <a16:creationId xmlns:a16="http://schemas.microsoft.com/office/drawing/2014/main" id="{141BFF88-4DBC-17D7-872C-83E85EA3C5F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584C3F2-BD53-A80E-9E43-D2667841976E}"/>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68896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E4F2D0-591D-105F-0F36-45E84DE5CA31}"/>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3" name="Footer Placeholder 2">
            <a:extLst>
              <a:ext uri="{FF2B5EF4-FFF2-40B4-BE49-F238E27FC236}">
                <a16:creationId xmlns:a16="http://schemas.microsoft.com/office/drawing/2014/main" id="{10195636-3142-6AEA-0AF0-BEBC32B5CD8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24BE8EC-1BE6-675E-CFAD-FF57C22354D0}"/>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3870318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42EFF-F1E9-D5F9-8F38-998DA7C63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DBFB55-E2C9-E40F-D2E4-1AA572533C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2ED8C-9C0C-489A-DFFD-1F8B209D6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06BCF-F3CB-DE6C-FBB1-82FB7A661197}"/>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6" name="Footer Placeholder 5">
            <a:extLst>
              <a:ext uri="{FF2B5EF4-FFF2-40B4-BE49-F238E27FC236}">
                <a16:creationId xmlns:a16="http://schemas.microsoft.com/office/drawing/2014/main" id="{D0F2F00F-BBA0-373F-431B-5D04663C5D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17B597-3D3A-0F50-488E-515060A7F7AB}"/>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3003051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8311-F586-DCD0-BD24-8C9A8D6C8C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A7292F-652C-7A7F-BF7B-648D1E889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D184F4-9160-7CD7-814D-4E6C62A2B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BBF51-FF36-EF92-FD66-BF4FB7C2D1CF}"/>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6" name="Footer Placeholder 5">
            <a:extLst>
              <a:ext uri="{FF2B5EF4-FFF2-40B4-BE49-F238E27FC236}">
                <a16:creationId xmlns:a16="http://schemas.microsoft.com/office/drawing/2014/main" id="{046C86BB-760E-743A-0FF4-EA8C13AF49A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C2CEFBB-ACA0-1FA2-94A9-E5E518FB9BA5}"/>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936862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6735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p>
            <a:fld id="{4710E8EA-57F6-764C-8914-AEEABF058192}" type="slidenum">
              <a:rPr lang="en-US" smtClean="0"/>
              <a:t>‹#›</a:t>
            </a:fld>
            <a:endParaRPr lang="en-US" dirty="0"/>
          </a:p>
        </p:txBody>
      </p:sp>
      <p:sp>
        <p:nvSpPr>
          <p:cNvPr id="4" name="hcSlideMaster.Title and ContentHeader">
            <a:extLst>
              <a:ext uri="{FF2B5EF4-FFF2-40B4-BE49-F238E27FC236}">
                <a16:creationId xmlns:a16="http://schemas.microsoft.com/office/drawing/2014/main" id="{4D8671EE-6784-69ED-8CFD-30F2D0E11567}"/>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32680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E3ED4-E8D0-8BDB-25B2-B4D88CE257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5D0827-5769-18EF-BD2F-B64B5530D6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7F4C5-4ED2-0899-E63F-80A1EBCF100F}"/>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5" name="Footer Placeholder 4">
            <a:extLst>
              <a:ext uri="{FF2B5EF4-FFF2-40B4-BE49-F238E27FC236}">
                <a16:creationId xmlns:a16="http://schemas.microsoft.com/office/drawing/2014/main" id="{CD8CFC9C-980A-53F7-9F10-8224EF4A52F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13FDBC7-B012-E86B-458C-C84B47B57C55}"/>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270065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B79172-46B1-B6E0-1BC5-4993EBEADB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43E6BA-8311-8C69-621F-0BC95107F4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D9F63-8498-CE0C-25E2-E1B191DD07EB}"/>
              </a:ext>
            </a:extLst>
          </p:cNvPr>
          <p:cNvSpPr>
            <a:spLocks noGrp="1"/>
          </p:cNvSpPr>
          <p:nvPr>
            <p:ph type="dt" sz="half" idx="10"/>
          </p:nvPr>
        </p:nvSpPr>
        <p:spPr>
          <a:xfrm>
            <a:off x="838200" y="6356350"/>
            <a:ext cx="2743200" cy="365125"/>
          </a:xfrm>
          <a:prstGeom prst="rect">
            <a:avLst/>
          </a:prstGeom>
        </p:spPr>
        <p:txBody>
          <a:bodyPr/>
          <a:lstStyle/>
          <a:p>
            <a:fld id="{F3CEE1C2-0594-6B4A-BC0D-BA255A00C43A}" type="datetimeFigureOut">
              <a:rPr lang="en-US" smtClean="0"/>
              <a:t>7/16/24</a:t>
            </a:fld>
            <a:endParaRPr lang="en-US" dirty="0"/>
          </a:p>
        </p:txBody>
      </p:sp>
      <p:sp>
        <p:nvSpPr>
          <p:cNvPr id="5" name="Footer Placeholder 4">
            <a:extLst>
              <a:ext uri="{FF2B5EF4-FFF2-40B4-BE49-F238E27FC236}">
                <a16:creationId xmlns:a16="http://schemas.microsoft.com/office/drawing/2014/main" id="{C039E119-0723-9D3C-B9BB-09D2B54F62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6D2B98B-8A47-A953-5B29-DF71F0366AF7}"/>
              </a:ext>
            </a:extLst>
          </p:cNvPr>
          <p:cNvSpPr>
            <a:spLocks noGrp="1"/>
          </p:cNvSpPr>
          <p:nvPr>
            <p:ph type="sldNum" sz="quarter" idx="12"/>
          </p:nvPr>
        </p:nvSpPr>
        <p:spPr/>
        <p:txBody>
          <a:bodyPr/>
          <a:lstStyle/>
          <a:p>
            <a:fld id="{EE3ED18C-1BDC-F140-8AC8-BB70BFF0CE4B}" type="slidenum">
              <a:rPr lang="en-US" smtClean="0"/>
              <a:t>‹#›</a:t>
            </a:fld>
            <a:endParaRPr lang="en-US" dirty="0"/>
          </a:p>
        </p:txBody>
      </p:sp>
    </p:spTree>
    <p:extLst>
      <p:ext uri="{BB962C8B-B14F-4D97-AF65-F5344CB8AC3E}">
        <p14:creationId xmlns:p14="http://schemas.microsoft.com/office/powerpoint/2010/main" val="295405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t"/>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p>
            <a:fld id="{4710E8EA-57F6-764C-8914-AEEABF058192}" type="slidenum">
              <a:rPr lang="en-US" smtClean="0"/>
              <a:t>‹#›</a:t>
            </a:fld>
            <a:endParaRPr lang="en-US" dirty="0"/>
          </a:p>
        </p:txBody>
      </p:sp>
      <p:sp>
        <p:nvSpPr>
          <p:cNvPr id="4" name="hcSlideMaster.Section HeaderHeader">
            <a:extLst>
              <a:ext uri="{FF2B5EF4-FFF2-40B4-BE49-F238E27FC236}">
                <a16:creationId xmlns:a16="http://schemas.microsoft.com/office/drawing/2014/main" id="{970B6B0E-AEB3-37B6-43D3-1ED0004F2C59}"/>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17242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457200" y="1825625"/>
            <a:ext cx="5562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p>
            <a:fld id="{4710E8EA-57F6-764C-8914-AEEABF058192}" type="slidenum">
              <a:rPr lang="en-US" smtClean="0"/>
              <a:t>‹#›</a:t>
            </a:fld>
            <a:endParaRPr lang="en-US" dirty="0"/>
          </a:p>
        </p:txBody>
      </p:sp>
      <p:sp>
        <p:nvSpPr>
          <p:cNvPr id="5" name="hcSlideMaster.Two ContentHeader">
            <a:extLst>
              <a:ext uri="{FF2B5EF4-FFF2-40B4-BE49-F238E27FC236}">
                <a16:creationId xmlns:a16="http://schemas.microsoft.com/office/drawing/2014/main" id="{7D0FA3C0-5F7E-8486-6ABB-255A0535886F}"/>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357950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p>
            <a:fld id="{4710E8EA-57F6-764C-8914-AEEABF058192}" type="slidenum">
              <a:rPr lang="en-US" smtClean="0"/>
              <a:t>‹#›</a:t>
            </a:fld>
            <a:endParaRPr lang="en-US" dirty="0"/>
          </a:p>
        </p:txBody>
      </p:sp>
      <p:sp>
        <p:nvSpPr>
          <p:cNvPr id="7" name="hcSlideMaster.ComparisonHeader">
            <a:extLst>
              <a:ext uri="{FF2B5EF4-FFF2-40B4-BE49-F238E27FC236}">
                <a16:creationId xmlns:a16="http://schemas.microsoft.com/office/drawing/2014/main" id="{3F246407-04B7-1340-4F7F-90BA8D9F73B6}"/>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1911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p>
            <a:fld id="{4710E8EA-57F6-764C-8914-AEEABF058192}" type="slidenum">
              <a:rPr lang="en-US" smtClean="0"/>
              <a:t>‹#›</a:t>
            </a:fld>
            <a:endParaRPr lang="en-US" dirty="0"/>
          </a:p>
        </p:txBody>
      </p:sp>
      <p:sp>
        <p:nvSpPr>
          <p:cNvPr id="3" name="hcSlideMaster.Title OnlyHeader">
            <a:extLst>
              <a:ext uri="{FF2B5EF4-FFF2-40B4-BE49-F238E27FC236}">
                <a16:creationId xmlns:a16="http://schemas.microsoft.com/office/drawing/2014/main" id="{625AEBA4-7A15-6C3A-5583-D8937EE7F2B7}"/>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854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p>
            <a:fld id="{4710E8EA-57F6-764C-8914-AEEABF058192}" type="slidenum">
              <a:rPr lang="en-US" smtClean="0"/>
              <a:t>‹#›</a:t>
            </a:fld>
            <a:endParaRPr lang="en-US" dirty="0"/>
          </a:p>
        </p:txBody>
      </p:sp>
      <p:sp>
        <p:nvSpPr>
          <p:cNvPr id="2" name="hcSlideMaster.BlankHeader">
            <a:extLst>
              <a:ext uri="{FF2B5EF4-FFF2-40B4-BE49-F238E27FC236}">
                <a16:creationId xmlns:a16="http://schemas.microsoft.com/office/drawing/2014/main" id="{12E37524-CECE-124E-D2E3-AFAC086C834C}"/>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4174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p>
            <a:fld id="{4710E8EA-57F6-764C-8914-AEEABF058192}" type="slidenum">
              <a:rPr lang="en-US" smtClean="0"/>
              <a:t>‹#›</a:t>
            </a:fld>
            <a:endParaRPr lang="en-US" dirty="0"/>
          </a:p>
        </p:txBody>
      </p:sp>
      <p:sp>
        <p:nvSpPr>
          <p:cNvPr id="5" name="hcSlideMaster.Content with CaptionHeader">
            <a:extLst>
              <a:ext uri="{FF2B5EF4-FFF2-40B4-BE49-F238E27FC236}">
                <a16:creationId xmlns:a16="http://schemas.microsoft.com/office/drawing/2014/main" id="{B9F88753-292A-53CF-09B4-537B43F31DD1}"/>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14038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5.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8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dirty="0"/>
          </a:p>
        </p:txBody>
      </p:sp>
      <p:pic>
        <p:nvPicPr>
          <p:cNvPr id="10" name="Picture 9">
            <a:extLst>
              <a:ext uri="{FF2B5EF4-FFF2-40B4-BE49-F238E27FC236}">
                <a16:creationId xmlns:a16="http://schemas.microsoft.com/office/drawing/2014/main" id="{4B87410F-4A9C-E848-8B13-D6AA39996642}"/>
              </a:ext>
            </a:extLst>
          </p:cNvPr>
          <p:cNvPicPr>
            <a:picLocks noChangeAspect="1"/>
          </p:cNvPicPr>
          <p:nvPr userDrawn="1"/>
        </p:nvPicPr>
        <p:blipFill>
          <a:blip r:embed="rId13"/>
          <a:srcRect/>
          <a:stretch/>
        </p:blipFill>
        <p:spPr>
          <a:xfrm>
            <a:off x="102146" y="5756355"/>
            <a:ext cx="1019095" cy="1019095"/>
          </a:xfrm>
          <a:prstGeom prst="rect">
            <a:avLst/>
          </a:prstGeom>
        </p:spPr>
      </p:pic>
    </p:spTree>
    <p:extLst>
      <p:ext uri="{BB962C8B-B14F-4D97-AF65-F5344CB8AC3E}">
        <p14:creationId xmlns:p14="http://schemas.microsoft.com/office/powerpoint/2010/main" val="401854910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rgbClr val="005699"/>
          </a:solidFill>
          <a:latin typeface="Open Sans Light" panose="020B0606030504020204" pitchFamily="34" charset="0"/>
          <a:ea typeface="Open Sans Light" panose="020B0606030504020204" pitchFamily="34" charset="0"/>
          <a:cs typeface="Open Sans Light"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8" userDrawn="1">
          <p15:clr>
            <a:srgbClr val="F26B43"/>
          </p15:clr>
        </p15:guide>
        <p15:guide id="4" pos="7392" userDrawn="1">
          <p15:clr>
            <a:srgbClr val="F26B43"/>
          </p15:clr>
        </p15:guide>
        <p15:guide id="5"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71FB11-BACD-97E6-01ED-0864BB28E5C2}"/>
              </a:ext>
            </a:extLst>
          </p:cNvPr>
          <p:cNvPicPr>
            <a:picLocks noChangeAspect="1"/>
          </p:cNvPicPr>
          <p:nvPr userDrawn="1"/>
        </p:nvPicPr>
        <p:blipFill rotWithShape="1">
          <a:blip r:embed="rId12"/>
          <a:srcRect t="62261"/>
          <a:stretch/>
        </p:blipFill>
        <p:spPr>
          <a:xfrm>
            <a:off x="0" y="4269850"/>
            <a:ext cx="12192000" cy="2588150"/>
          </a:xfrm>
          <a:prstGeom prst="rect">
            <a:avLst/>
          </a:prstGeom>
        </p:spPr>
      </p:pic>
      <p:sp>
        <p:nvSpPr>
          <p:cNvPr id="2" name="Title Placeholder 1">
            <a:extLst>
              <a:ext uri="{FF2B5EF4-FFF2-40B4-BE49-F238E27FC236}">
                <a16:creationId xmlns:a16="http://schemas.microsoft.com/office/drawing/2014/main" id="{8A760BFA-5901-2ED5-EC14-66DFE5AA6F42}"/>
              </a:ext>
            </a:extLst>
          </p:cNvPr>
          <p:cNvSpPr>
            <a:spLocks noGrp="1"/>
          </p:cNvSpPr>
          <p:nvPr>
            <p:ph type="title"/>
          </p:nvPr>
        </p:nvSpPr>
        <p:spPr>
          <a:xfrm>
            <a:off x="457200" y="365125"/>
            <a:ext cx="10896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85C533F-7B6F-13F2-0E33-0CAEEC0138C3}"/>
              </a:ext>
            </a:extLst>
          </p:cNvPr>
          <p:cNvSpPr>
            <a:spLocks noGrp="1"/>
          </p:cNvSpPr>
          <p:nvPr>
            <p:ph type="body" idx="1"/>
          </p:nvPr>
        </p:nvSpPr>
        <p:spPr>
          <a:xfrm>
            <a:off x="457200" y="1825625"/>
            <a:ext cx="10896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A997602-CC04-F856-C1BE-C090C126D63B}"/>
              </a:ext>
            </a:extLst>
          </p:cNvPr>
          <p:cNvPicPr>
            <a:picLocks noChangeAspect="1"/>
          </p:cNvPicPr>
          <p:nvPr userDrawn="1"/>
        </p:nvPicPr>
        <p:blipFill>
          <a:blip r:embed="rId13"/>
          <a:srcRect/>
          <a:stretch/>
        </p:blipFill>
        <p:spPr>
          <a:xfrm>
            <a:off x="102146" y="5756355"/>
            <a:ext cx="1019095" cy="1019095"/>
          </a:xfrm>
          <a:prstGeom prst="rect">
            <a:avLst/>
          </a:prstGeom>
        </p:spPr>
      </p:pic>
    </p:spTree>
    <p:extLst>
      <p:ext uri="{BB962C8B-B14F-4D97-AF65-F5344CB8AC3E}">
        <p14:creationId xmlns:p14="http://schemas.microsoft.com/office/powerpoint/2010/main" val="2154698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3600" kern="1200">
          <a:solidFill>
            <a:schemeClr val="accent1"/>
          </a:solidFill>
          <a:latin typeface="Open Sans Light" panose="020B0606030504020204" pitchFamily="34" charset="0"/>
          <a:ea typeface="Open Sans Light" panose="020B0606030504020204" pitchFamily="34" charset="0"/>
          <a:cs typeface="Open Sans Light"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orient="horz" pos="2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picture containing background pattern&#10;&#10;Description automatically generated">
            <a:extLst>
              <a:ext uri="{FF2B5EF4-FFF2-40B4-BE49-F238E27FC236}">
                <a16:creationId xmlns:a16="http://schemas.microsoft.com/office/drawing/2014/main" id="{50FD4AA6-4013-05C2-0528-BEBAA5C8510E}"/>
              </a:ext>
            </a:extLst>
          </p:cNvPr>
          <p:cNvPicPr>
            <a:picLocks noChangeAspect="1"/>
          </p:cNvPicPr>
          <p:nvPr userDrawn="1"/>
        </p:nvPicPr>
        <p:blipFill>
          <a:blip r:embed="rId13"/>
          <a:stretch>
            <a:fillRect/>
          </a:stretch>
        </p:blipFill>
        <p:spPr>
          <a:xfrm>
            <a:off x="0" y="5092700"/>
            <a:ext cx="4165600" cy="1765300"/>
          </a:xfrm>
          <a:prstGeom prst="rect">
            <a:avLst/>
          </a:prstGeom>
        </p:spPr>
      </p:pic>
      <p:sp>
        <p:nvSpPr>
          <p:cNvPr id="2" name="Title Placeholder 1">
            <a:extLst>
              <a:ext uri="{FF2B5EF4-FFF2-40B4-BE49-F238E27FC236}">
                <a16:creationId xmlns:a16="http://schemas.microsoft.com/office/drawing/2014/main" id="{33172DB1-F120-E4CB-C8E6-2032BC7C7BE5}"/>
              </a:ext>
            </a:extLst>
          </p:cNvPr>
          <p:cNvSpPr>
            <a:spLocks noGrp="1"/>
          </p:cNvSpPr>
          <p:nvPr>
            <p:ph type="title"/>
          </p:nvPr>
        </p:nvSpPr>
        <p:spPr>
          <a:xfrm>
            <a:off x="457200" y="365125"/>
            <a:ext cx="10896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4DF3B85-DE04-6A8E-E787-5CD899514B7E}"/>
              </a:ext>
            </a:extLst>
          </p:cNvPr>
          <p:cNvSpPr>
            <a:spLocks noGrp="1"/>
          </p:cNvSpPr>
          <p:nvPr>
            <p:ph type="body" idx="1"/>
          </p:nvPr>
        </p:nvSpPr>
        <p:spPr>
          <a:xfrm>
            <a:off x="457200" y="1825625"/>
            <a:ext cx="10896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F9B8F36-9F50-7473-3759-42F8ED3265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ED18C-1BDC-F140-8AC8-BB70BFF0CE4B}" type="slidenum">
              <a:rPr lang="en-US" smtClean="0"/>
              <a:t>‹#›</a:t>
            </a:fld>
            <a:endParaRPr lang="en-US" dirty="0"/>
          </a:p>
        </p:txBody>
      </p:sp>
      <p:pic>
        <p:nvPicPr>
          <p:cNvPr id="8" name="Picture 7">
            <a:extLst>
              <a:ext uri="{FF2B5EF4-FFF2-40B4-BE49-F238E27FC236}">
                <a16:creationId xmlns:a16="http://schemas.microsoft.com/office/drawing/2014/main" id="{EE217B80-E6E8-F84E-7266-C018A23E7A80}"/>
              </a:ext>
            </a:extLst>
          </p:cNvPr>
          <p:cNvPicPr>
            <a:picLocks noChangeAspect="1"/>
          </p:cNvPicPr>
          <p:nvPr userDrawn="1"/>
        </p:nvPicPr>
        <p:blipFill>
          <a:blip r:embed="rId14"/>
          <a:srcRect/>
          <a:stretch/>
        </p:blipFill>
        <p:spPr>
          <a:xfrm>
            <a:off x="102146" y="5756355"/>
            <a:ext cx="1019095" cy="1019095"/>
          </a:xfrm>
          <a:prstGeom prst="rect">
            <a:avLst/>
          </a:prstGeom>
        </p:spPr>
      </p:pic>
    </p:spTree>
    <p:extLst>
      <p:ext uri="{BB962C8B-B14F-4D97-AF65-F5344CB8AC3E}">
        <p14:creationId xmlns:p14="http://schemas.microsoft.com/office/powerpoint/2010/main" val="206918930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3600" kern="1200">
          <a:solidFill>
            <a:schemeClr val="accent1"/>
          </a:solidFill>
          <a:latin typeface="Open Sans Light" panose="020B0606030504020204" pitchFamily="34" charset="0"/>
          <a:ea typeface="Open Sans Light" panose="020B0606030504020204" pitchFamily="34" charset="0"/>
          <a:cs typeface="Open Sans Light"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hyperlink" Target="https://new.nsf.gov/funding/opportunities/epscor-research-incubators-stem-excellence" TargetMode="External"/><Relationship Id="rId7" Type="http://schemas.openxmlformats.org/officeDocument/2006/relationships/hyperlink" Target="https://www.nsf.gov/pubs/2023/nsf23147/nsf23147.jsp" TargetMode="External"/><Relationship Id="rId2" Type="http://schemas.openxmlformats.org/officeDocument/2006/relationships/hyperlink" Target="https://new.nsf.gov/funding/initiatives/epscor/epscor-live" TargetMode="External"/><Relationship Id="rId1" Type="http://schemas.openxmlformats.org/officeDocument/2006/relationships/slideLayout" Target="../slideLayouts/slideLayout3.xml"/><Relationship Id="rId6" Type="http://schemas.openxmlformats.org/officeDocument/2006/relationships/hyperlink" Target="https://www.nsf.gov/pubs/2023/nsf23148/nsf23148.jsp" TargetMode="External"/><Relationship Id="rId5" Type="http://schemas.openxmlformats.org/officeDocument/2006/relationships/hyperlink" Target="https://new.nsf.gov/funding/opportunities/epscor-collaborations-optimizing-research" TargetMode="External"/><Relationship Id="rId4" Type="http://schemas.openxmlformats.org/officeDocument/2006/relationships/hyperlink" Target="https://yourepscorecosystem.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yourepscorecosystem.com/" TargetMode="External"/><Relationship Id="rId3" Type="http://schemas.openxmlformats.org/officeDocument/2006/relationships/hyperlink" Target="http://www.nsf.gov/publications/pub_summ.jsp?ods_key=nsf23147" TargetMode="External"/><Relationship Id="rId7" Type="http://schemas.openxmlformats.org/officeDocument/2006/relationships/hyperlink" Target="https://new.nsf.gov/funding/opportunities/established-program-stimulate-competitive-research"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nsf.gov/pubs/2024/nsf24097/nsf24097.jsp?WT.mc_ev=click&amp;WT.mc_id=&amp;utm_medium=email&amp;utm_source=govdelivery" TargetMode="External"/><Relationship Id="rId5" Type="http://schemas.openxmlformats.org/officeDocument/2006/relationships/hyperlink" Target="https://new.nsf.gov/funding/initiatives/epscor/epscor-live" TargetMode="External"/><Relationship Id="rId4" Type="http://schemas.openxmlformats.org/officeDocument/2006/relationships/hyperlink" Target="http://www.nsf.gov/publications/pub_summ.jsp?ods_key=nsf23148" TargetMode="External"/><Relationship Id="rId9" Type="http://schemas.openxmlformats.org/officeDocument/2006/relationships/hyperlink" Target="https://public.govdelivery.com/accounts/USNSF/signup/2128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EPSCoR-CORE@nsf.gov" TargetMode="External"/><Relationship Id="rId7" Type="http://schemas.openxmlformats.org/officeDocument/2006/relationships/hyperlink" Target="mailto:srichard@nsf.gov" TargetMode="External"/><Relationship Id="rId2" Type="http://schemas.openxmlformats.org/officeDocument/2006/relationships/hyperlink" Target="mailto:nsfepscor@nsf.gov" TargetMode="External"/><Relationship Id="rId1" Type="http://schemas.openxmlformats.org/officeDocument/2006/relationships/slideLayout" Target="../slideLayouts/slideLayout3.xml"/><Relationship Id="rId6" Type="http://schemas.openxmlformats.org/officeDocument/2006/relationships/hyperlink" Target="https://www.nsf.gov/staff/staff_list.jsp?orgId=6092&amp;subDiv=y&amp;org=OIA&amp;from_org=OIA" TargetMode="External"/><Relationship Id="rId5" Type="http://schemas.openxmlformats.org/officeDocument/2006/relationships/hyperlink" Target="mailto:epscor-live@nsf.gov" TargetMode="External"/><Relationship Id="rId4" Type="http://schemas.openxmlformats.org/officeDocument/2006/relationships/hyperlink" Target="mailto:EPSCoR-RISE@nsf.gov"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png"/><Relationship Id="rId17" Type="http://schemas.openxmlformats.org/officeDocument/2006/relationships/image" Target="../media/image33.jpg"/><Relationship Id="rId2" Type="http://schemas.openxmlformats.org/officeDocument/2006/relationships/notesSlide" Target="../notesSlides/notesSlide21.xml"/><Relationship Id="rId16"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hyperlink" Target="https://nsf.zoomgov.com/webinar/register/WN_WBbLdbITSkW3sCEZ7WqjBg" TargetMode="External"/><Relationship Id="rId2" Type="http://schemas.openxmlformats.org/officeDocument/2006/relationships/hyperlink" Target="https://www.usajobs.gov/job/800182200#hiring-paths"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new.nsf.gov/funding/opportunities/epscor-collaborations-optimizing-research"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new.nsf.gov/funding/opportunities/epscor-research-incubators-stem-excellence"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ew.nsf.gov/funding/opportunities/epscor-collaborations-optimizing-research"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new.nsf.gov/funding/opportunities/epscor-research-incubators-stem-excellenc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new.nsf.gov/funding/opportunities/epscor-collaborations-optimizing-research"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new.nsf.gov/funding/opportunities/epscor-collaborations-optimizing-research"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6D546E-C283-86DC-5FEC-A805741CA985}"/>
              </a:ext>
            </a:extLst>
          </p:cNvPr>
          <p:cNvSpPr>
            <a:spLocks noGrp="1"/>
          </p:cNvSpPr>
          <p:nvPr>
            <p:ph type="ctrTitle"/>
          </p:nvPr>
        </p:nvSpPr>
        <p:spPr>
          <a:xfrm>
            <a:off x="355600" y="1599956"/>
            <a:ext cx="11277600" cy="2765567"/>
          </a:xfrm>
        </p:spPr>
        <p:txBody>
          <a:bodyPr>
            <a:noAutofit/>
          </a:bodyPr>
          <a:lstStyle/>
          <a:p>
            <a:pPr algn="ctr"/>
            <a:r>
              <a:rPr lang="en-US" sz="3200" b="0" i="0" u="none" strike="noStrike" dirty="0">
                <a:solidFill>
                  <a:schemeClr val="bg1"/>
                </a:solidFill>
                <a:effectLst/>
                <a:latin typeface="Aptos" panose="020B0004020202020204" pitchFamily="34" charset="0"/>
              </a:rPr>
              <a:t>EPSCoR Collaborations for Optimizing Research Ecosystems (E-CORE) Research Infrastructure Improvement (RII) Program</a:t>
            </a:r>
            <a:br>
              <a:rPr lang="en-US" sz="3600" b="0" i="0" u="none" strike="noStrike" dirty="0">
                <a:solidFill>
                  <a:schemeClr val="bg1"/>
                </a:solidFill>
                <a:effectLst/>
                <a:latin typeface="Aptos" panose="020B0004020202020204" pitchFamily="34" charset="0"/>
              </a:rPr>
            </a:br>
            <a:br>
              <a:rPr lang="en-US" sz="3600" b="0" i="0" u="none" strike="noStrike" dirty="0">
                <a:solidFill>
                  <a:schemeClr val="bg1"/>
                </a:solidFill>
                <a:effectLst/>
                <a:latin typeface="Aptos" panose="020B0004020202020204" pitchFamily="34" charset="0"/>
              </a:rPr>
            </a:br>
            <a:r>
              <a:rPr lang="en-US" sz="3600" b="0" i="0" u="none" strike="noStrike" dirty="0">
                <a:solidFill>
                  <a:schemeClr val="bg1"/>
                </a:solidFill>
                <a:effectLst/>
                <a:latin typeface="Aptos" panose="020B0004020202020204" pitchFamily="34" charset="0"/>
              </a:rPr>
              <a:t>Developing a Centralized Jurisdictional </a:t>
            </a:r>
            <a:r>
              <a:rPr lang="en-US" sz="3600" b="0" dirty="0">
                <a:solidFill>
                  <a:schemeClr val="bg1"/>
                </a:solidFill>
                <a:latin typeface="Aptos" panose="020B0004020202020204" pitchFamily="34" charset="0"/>
              </a:rPr>
              <a:t>A</a:t>
            </a:r>
            <a:r>
              <a:rPr lang="en-US" sz="3600" b="0" i="0" u="none" strike="noStrike" dirty="0">
                <a:solidFill>
                  <a:schemeClr val="bg1"/>
                </a:solidFill>
                <a:effectLst/>
                <a:latin typeface="Aptos" panose="020B0004020202020204" pitchFamily="34" charset="0"/>
              </a:rPr>
              <a:t>dministrative </a:t>
            </a:r>
            <a:r>
              <a:rPr lang="en-US" sz="3600" b="0" dirty="0">
                <a:solidFill>
                  <a:schemeClr val="bg1"/>
                </a:solidFill>
                <a:latin typeface="Aptos" panose="020B0004020202020204" pitchFamily="34" charset="0"/>
              </a:rPr>
              <a:t>C</a:t>
            </a:r>
            <a:r>
              <a:rPr lang="en-US" sz="3600" b="0" i="0" u="none" strike="noStrike" dirty="0">
                <a:solidFill>
                  <a:schemeClr val="bg1"/>
                </a:solidFill>
                <a:effectLst/>
                <a:latin typeface="Aptos" panose="020B0004020202020204" pitchFamily="34" charset="0"/>
              </a:rPr>
              <a:t>ore in E-CORE RII Projects</a:t>
            </a:r>
            <a:br>
              <a:rPr lang="en-US" b="0" i="0" u="none" strike="noStrike" dirty="0">
                <a:solidFill>
                  <a:schemeClr val="bg1"/>
                </a:solidFill>
                <a:effectLst/>
                <a:latin typeface="Aptos" panose="020B0004020202020204" pitchFamily="34" charset="0"/>
              </a:rPr>
            </a:br>
            <a:br>
              <a:rPr lang="en-US" b="0" i="0" u="none" strike="noStrike" dirty="0">
                <a:solidFill>
                  <a:schemeClr val="bg1"/>
                </a:solidFill>
                <a:effectLst/>
                <a:latin typeface="Aptos" panose="020B0004020202020204" pitchFamily="34" charset="0"/>
              </a:rPr>
            </a:br>
            <a:br>
              <a:rPr lang="en-US" sz="1800" b="0" i="0" u="none" strike="noStrike" dirty="0">
                <a:solidFill>
                  <a:schemeClr val="bg1"/>
                </a:solidFill>
                <a:effectLst/>
                <a:latin typeface="Aptos" panose="020B0004020202020204" pitchFamily="34" charset="0"/>
              </a:rPr>
            </a:br>
            <a:r>
              <a:rPr lang="en-US" sz="2800" i="0" u="none" strike="noStrike" dirty="0">
                <a:solidFill>
                  <a:schemeClr val="bg1"/>
                </a:solidFill>
                <a:effectLst/>
                <a:latin typeface="Aptos" panose="020B0004020202020204" pitchFamily="34" charset="0"/>
              </a:rPr>
              <a:t>Sandra Richardson</a:t>
            </a:r>
            <a:br>
              <a:rPr lang="en-US" sz="2800" b="0" i="0" u="none" strike="noStrike" dirty="0">
                <a:solidFill>
                  <a:schemeClr val="bg1"/>
                </a:solidFill>
                <a:effectLst/>
                <a:latin typeface="Aptos" panose="020B0004020202020204" pitchFamily="34" charset="0"/>
              </a:rPr>
            </a:br>
            <a:r>
              <a:rPr lang="en-US" sz="2800" b="0" i="0" u="none" strike="noStrike" dirty="0">
                <a:solidFill>
                  <a:schemeClr val="bg1"/>
                </a:solidFill>
                <a:effectLst/>
                <a:latin typeface="Aptos" panose="020B0004020202020204" pitchFamily="34" charset="0"/>
              </a:rPr>
              <a:t>Section Head, Research Capacity and Competitiveness Section</a:t>
            </a:r>
            <a:br>
              <a:rPr lang="en-US" sz="2800" b="0" i="0" u="none" strike="noStrike" dirty="0">
                <a:solidFill>
                  <a:schemeClr val="bg1"/>
                </a:solidFill>
                <a:effectLst/>
                <a:latin typeface="Aptos" panose="020B0004020202020204" pitchFamily="34" charset="0"/>
              </a:rPr>
            </a:br>
            <a:r>
              <a:rPr lang="en-US" sz="2800" b="0" i="0" u="none" strike="noStrike" dirty="0" err="1">
                <a:solidFill>
                  <a:schemeClr val="bg1"/>
                </a:solidFill>
                <a:effectLst/>
                <a:latin typeface="Aptos" panose="020B0004020202020204" pitchFamily="34" charset="0"/>
              </a:rPr>
              <a:t>srichard@nsf.gov</a:t>
            </a:r>
            <a:endParaRPr lang="en-US" dirty="0">
              <a:solidFill>
                <a:schemeClr val="bg1"/>
              </a:solidFill>
            </a:endParaRPr>
          </a:p>
        </p:txBody>
      </p:sp>
      <p:sp>
        <p:nvSpPr>
          <p:cNvPr id="2" name="Slide Number Placeholder 1">
            <a:extLst>
              <a:ext uri="{FF2B5EF4-FFF2-40B4-BE49-F238E27FC236}">
                <a16:creationId xmlns:a16="http://schemas.microsoft.com/office/drawing/2014/main" id="{F3BED207-66A4-402A-843C-DE166AFC9275}"/>
              </a:ext>
            </a:extLst>
          </p:cNvPr>
          <p:cNvSpPr>
            <a:spLocks noGrp="1"/>
          </p:cNvSpPr>
          <p:nvPr>
            <p:ph type="sldNum" sz="quarter" idx="12"/>
          </p:nvPr>
        </p:nvSpPr>
        <p:spPr/>
        <p:txBody>
          <a:bodyPr/>
          <a:lstStyle/>
          <a:p>
            <a:fld id="{4710E8EA-57F6-764C-8914-AEEABF058192}" type="slidenum">
              <a:rPr lang="en-US" smtClean="0"/>
              <a:pPr/>
              <a:t>1</a:t>
            </a:fld>
            <a:endParaRPr lang="en-US" dirty="0"/>
          </a:p>
        </p:txBody>
      </p:sp>
      <p:sp>
        <p:nvSpPr>
          <p:cNvPr id="7" name="flSlide21Footer" descr="  ">
            <a:extLst>
              <a:ext uri="{FF2B5EF4-FFF2-40B4-BE49-F238E27FC236}">
                <a16:creationId xmlns:a16="http://schemas.microsoft.com/office/drawing/2014/main" id="{CA4B9B28-7CB9-D676-BA36-56BD91E0044E}"/>
              </a:ext>
            </a:extLst>
          </p:cNvPr>
          <p:cNvSpPr txBox="1"/>
          <p:nvPr/>
        </p:nvSpPr>
        <p:spPr>
          <a:xfrm>
            <a:off x="0" y="6537960"/>
            <a:ext cx="242374" cy="223138"/>
          </a:xfrm>
          <a:prstGeom prst="rect">
            <a:avLst/>
          </a:prstGeom>
          <a:noFill/>
        </p:spPr>
        <p:txBody>
          <a:bodyPr vert="horz" wrap="none" rtlCol="0">
            <a:spAutoFit/>
          </a:bodyPr>
          <a:lstStyle/>
          <a:p>
            <a:r>
              <a:rPr lang="en-US" sz="850" dirty="0">
                <a:solidFill>
                  <a:srgbClr val="000000"/>
                </a:solidFill>
                <a:latin typeface="Microsoft Sans Serif" panose="020B0604020202020204" pitchFamily="34" charset="0"/>
              </a:rPr>
              <a:t>  </a:t>
            </a:r>
          </a:p>
        </p:txBody>
      </p:sp>
      <p:sp>
        <p:nvSpPr>
          <p:cNvPr id="8" name="hcSlide21Header">
            <a:extLst>
              <a:ext uri="{FF2B5EF4-FFF2-40B4-BE49-F238E27FC236}">
                <a16:creationId xmlns:a16="http://schemas.microsoft.com/office/drawing/2014/main" id="{3EFD4773-1D0F-EF52-9905-C640F6000541}"/>
              </a:ext>
            </a:extLst>
          </p:cNvPr>
          <p:cNvSpPr txBox="1"/>
          <p:nvPr/>
        </p:nvSpPr>
        <p:spPr>
          <a:xfrm>
            <a:off x="5994400" y="0"/>
            <a:ext cx="184731" cy="369332"/>
          </a:xfrm>
          <a:prstGeom prst="rect">
            <a:avLst/>
          </a:prstGeom>
          <a:noFill/>
        </p:spPr>
        <p:txBody>
          <a:bodyPr vert="horz" wrap="none" rtlCol="0">
            <a:spAutoFit/>
          </a:bodyPr>
          <a:lstStyle/>
          <a:p>
            <a:endParaRPr lang="en-US" dirty="0"/>
          </a:p>
        </p:txBody>
      </p:sp>
      <p:pic>
        <p:nvPicPr>
          <p:cNvPr id="6" name="Picture 5" descr="A picture containing text&#10;&#10;Description automatically generated">
            <a:extLst>
              <a:ext uri="{FF2B5EF4-FFF2-40B4-BE49-F238E27FC236}">
                <a16:creationId xmlns:a16="http://schemas.microsoft.com/office/drawing/2014/main" id="{8A4BBB93-5522-D5FB-EAC3-6EE0C31C1140}"/>
              </a:ext>
            </a:extLst>
          </p:cNvPr>
          <p:cNvPicPr>
            <a:picLocks noChangeAspect="1"/>
          </p:cNvPicPr>
          <p:nvPr/>
        </p:nvPicPr>
        <p:blipFill>
          <a:blip r:embed="rId3"/>
          <a:stretch>
            <a:fillRect/>
          </a:stretch>
        </p:blipFill>
        <p:spPr>
          <a:xfrm>
            <a:off x="3067587" y="90047"/>
            <a:ext cx="5853626" cy="1253562"/>
          </a:xfrm>
          <a:prstGeom prst="rect">
            <a:avLst/>
          </a:prstGeom>
        </p:spPr>
      </p:pic>
    </p:spTree>
    <p:extLst>
      <p:ext uri="{BB962C8B-B14F-4D97-AF65-F5344CB8AC3E}">
        <p14:creationId xmlns:p14="http://schemas.microsoft.com/office/powerpoint/2010/main" val="326583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84E61-8ED7-B265-2925-468092FFB8B0}"/>
              </a:ext>
            </a:extLst>
          </p:cNvPr>
          <p:cNvSpPr>
            <a:spLocks noGrp="1"/>
          </p:cNvSpPr>
          <p:nvPr>
            <p:ph type="title"/>
          </p:nvPr>
        </p:nvSpPr>
        <p:spPr>
          <a:xfrm>
            <a:off x="2624326" y="6172835"/>
            <a:ext cx="6943347" cy="1097280"/>
          </a:xfrm>
        </p:spPr>
        <p:txBody>
          <a:bodyPr anchor="ctr">
            <a:normAutofit/>
          </a:bodyPr>
          <a:lstStyle/>
          <a:p>
            <a:r>
              <a:rPr lang="en-US" sz="2400" b="1" dirty="0">
                <a:solidFill>
                  <a:schemeClr val="bg1"/>
                </a:solidFill>
              </a:rPr>
              <a:t>Critical Functions of an Administrative Core</a:t>
            </a:r>
          </a:p>
        </p:txBody>
      </p:sp>
      <p:sp>
        <p:nvSpPr>
          <p:cNvPr id="4" name="Slide Number Placeholder 3">
            <a:extLst>
              <a:ext uri="{FF2B5EF4-FFF2-40B4-BE49-F238E27FC236}">
                <a16:creationId xmlns:a16="http://schemas.microsoft.com/office/drawing/2014/main" id="{4FB3A9FA-045A-F990-F077-0CF34B741DF6}"/>
              </a:ext>
            </a:extLst>
          </p:cNvPr>
          <p:cNvSpPr>
            <a:spLocks noGrp="1"/>
          </p:cNvSpPr>
          <p:nvPr>
            <p:ph type="sldNum" sz="quarter" idx="12"/>
          </p:nvPr>
        </p:nvSpPr>
        <p:spPr/>
        <p:txBody>
          <a:bodyPr>
            <a:normAutofit/>
          </a:bodyPr>
          <a:lstStyle/>
          <a:p>
            <a:pPr>
              <a:spcAft>
                <a:spcPts val="600"/>
              </a:spcAft>
            </a:pPr>
            <a:fld id="{4710E8EA-57F6-764C-8914-AEEABF058192}" type="slidenum">
              <a:rPr lang="en-US" sz="1100" smtClean="0">
                <a:solidFill>
                  <a:schemeClr val="tx1">
                    <a:lumMod val="50000"/>
                    <a:lumOff val="50000"/>
                  </a:schemeClr>
                </a:solidFill>
              </a:rPr>
              <a:pPr>
                <a:spcAft>
                  <a:spcPts val="600"/>
                </a:spcAft>
              </a:pPr>
              <a:t>10</a:t>
            </a:fld>
            <a:endParaRPr lang="en-US" sz="1100">
              <a:solidFill>
                <a:schemeClr val="tx1">
                  <a:lumMod val="50000"/>
                  <a:lumOff val="50000"/>
                </a:schemeClr>
              </a:solidFill>
            </a:endParaRPr>
          </a:p>
        </p:txBody>
      </p:sp>
      <p:graphicFrame>
        <p:nvGraphicFramePr>
          <p:cNvPr id="12" name="Diagram 11">
            <a:extLst>
              <a:ext uri="{FF2B5EF4-FFF2-40B4-BE49-F238E27FC236}">
                <a16:creationId xmlns:a16="http://schemas.microsoft.com/office/drawing/2014/main" id="{41137D89-6615-AAEF-2995-73F7AFF17A7D}"/>
              </a:ext>
            </a:extLst>
          </p:cNvPr>
          <p:cNvGraphicFramePr/>
          <p:nvPr>
            <p:extLst>
              <p:ext uri="{D42A27DB-BD31-4B8C-83A1-F6EECF244321}">
                <p14:modId xmlns:p14="http://schemas.microsoft.com/office/powerpoint/2010/main" val="3606705602"/>
              </p:ext>
            </p:extLst>
          </p:nvPr>
        </p:nvGraphicFramePr>
        <p:xfrm>
          <a:off x="1078991" y="1755028"/>
          <a:ext cx="11277599" cy="4601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ECB37514-56AC-6E19-B5E2-3FBB3635A80F}"/>
              </a:ext>
            </a:extLst>
          </p:cNvPr>
          <p:cNvSpPr txBox="1"/>
          <p:nvPr/>
        </p:nvSpPr>
        <p:spPr>
          <a:xfrm>
            <a:off x="457200" y="263716"/>
            <a:ext cx="11277600" cy="1846659"/>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a:t>
            </a:r>
            <a:r>
              <a:rPr lang="en-US" sz="2400" b="1" i="1" dirty="0"/>
              <a:t>Admin Core </a:t>
            </a:r>
            <a:r>
              <a:rPr lang="en-US" sz="2400" dirty="0"/>
              <a:t>has </a:t>
            </a:r>
            <a:r>
              <a:rPr lang="en-US" sz="2400" b="0" i="0" dirty="0"/>
              <a:t>a role of establishing a foundational framework that connects groups of researchers and partners, fosters collaboration and inclusivity, and aims to make the research environment fair and accessible to all researchers. </a:t>
            </a:r>
            <a:endParaRPr lang="en-US" sz="2400" dirty="0"/>
          </a:p>
          <a:p>
            <a:endParaRPr lang="en-US" dirty="0"/>
          </a:p>
        </p:txBody>
      </p:sp>
    </p:spTree>
    <p:extLst>
      <p:ext uri="{BB962C8B-B14F-4D97-AF65-F5344CB8AC3E}">
        <p14:creationId xmlns:p14="http://schemas.microsoft.com/office/powerpoint/2010/main" val="43262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7EE00C-7B83-AE30-3D8A-C80D40EC63F6}"/>
              </a:ext>
            </a:extLst>
          </p:cNvPr>
          <p:cNvSpPr>
            <a:spLocks noGrp="1"/>
          </p:cNvSpPr>
          <p:nvPr>
            <p:ph type="title"/>
          </p:nvPr>
        </p:nvSpPr>
        <p:spPr>
          <a:xfrm>
            <a:off x="420621" y="361881"/>
            <a:ext cx="10515603" cy="877729"/>
          </a:xfrm>
        </p:spPr>
        <p:txBody>
          <a:bodyPr anchor="ctr">
            <a:noAutofit/>
          </a:bodyPr>
          <a:lstStyle/>
          <a:p>
            <a:r>
              <a:rPr lang="en-US" sz="3200" b="1" dirty="0">
                <a:solidFill>
                  <a:srgbClr val="FFFFFF"/>
                </a:solidFill>
              </a:rPr>
              <a:t>Solicitation Requirements/Guidance for Key E-CORE RII Project Elements thru the Administrative Core</a:t>
            </a:r>
          </a:p>
        </p:txBody>
      </p:sp>
      <p:sp>
        <p:nvSpPr>
          <p:cNvPr id="4" name="Slide Number Placeholder 3">
            <a:extLst>
              <a:ext uri="{FF2B5EF4-FFF2-40B4-BE49-F238E27FC236}">
                <a16:creationId xmlns:a16="http://schemas.microsoft.com/office/drawing/2014/main" id="{13D3304A-FC50-314F-5D6B-A1EA1EB514BA}"/>
              </a:ext>
            </a:extLst>
          </p:cNvPr>
          <p:cNvSpPr>
            <a:spLocks noGrp="1"/>
          </p:cNvSpPr>
          <p:nvPr>
            <p:ph type="sldNum" sz="quarter" idx="12"/>
          </p:nvPr>
        </p:nvSpPr>
        <p:spPr>
          <a:xfrm>
            <a:off x="11704320" y="6455664"/>
            <a:ext cx="448056" cy="365125"/>
          </a:xfrm>
        </p:spPr>
        <p:txBody>
          <a:bodyPr>
            <a:normAutofit/>
          </a:bodyPr>
          <a:lstStyle/>
          <a:p>
            <a:pPr>
              <a:spcAft>
                <a:spcPts val="600"/>
              </a:spcAft>
            </a:pPr>
            <a:fld id="{4710E8EA-57F6-764C-8914-AEEABF058192}" type="slidenum">
              <a:rPr lang="en-US" sz="1100">
                <a:solidFill>
                  <a:schemeClr val="tx1">
                    <a:lumMod val="50000"/>
                    <a:lumOff val="50000"/>
                  </a:schemeClr>
                </a:solidFill>
              </a:rPr>
              <a:pPr>
                <a:spcAft>
                  <a:spcPts val="600"/>
                </a:spcAft>
              </a:pPr>
              <a:t>11</a:t>
            </a:fld>
            <a:endParaRPr lang="en-US" sz="1100">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3B5BA6CF-D2DD-2508-43AC-56B8997444AE}"/>
              </a:ext>
            </a:extLst>
          </p:cNvPr>
          <p:cNvGraphicFramePr>
            <a:graphicFrameLocks noGrp="1"/>
          </p:cNvGraphicFramePr>
          <p:nvPr>
            <p:ph idx="1"/>
            <p:extLst>
              <p:ext uri="{D42A27DB-BD31-4B8C-83A1-F6EECF244321}">
                <p14:modId xmlns:p14="http://schemas.microsoft.com/office/powerpoint/2010/main" val="4191233955"/>
              </p:ext>
            </p:extLst>
          </p:nvPr>
        </p:nvGraphicFramePr>
        <p:xfrm>
          <a:off x="644056" y="1792225"/>
          <a:ext cx="11352872" cy="4513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500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0" name="Rectangle 9">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C7EE00C-7B83-AE30-3D8A-C80D40EC63F6}"/>
              </a:ext>
            </a:extLst>
          </p:cNvPr>
          <p:cNvSpPr>
            <a:spLocks noGrp="1"/>
          </p:cNvSpPr>
          <p:nvPr>
            <p:ph type="title"/>
          </p:nvPr>
        </p:nvSpPr>
        <p:spPr>
          <a:xfrm>
            <a:off x="456067" y="228144"/>
            <a:ext cx="10477109" cy="1003532"/>
          </a:xfrm>
        </p:spPr>
        <p:txBody>
          <a:bodyPr anchor="ctr">
            <a:normAutofit/>
          </a:bodyPr>
          <a:lstStyle/>
          <a:p>
            <a:r>
              <a:rPr lang="en-US" b="1" dirty="0">
                <a:solidFill>
                  <a:srgbClr val="FFFFFF"/>
                </a:solidFill>
              </a:rPr>
              <a:t>Broadening Participation and Collaboration</a:t>
            </a:r>
          </a:p>
        </p:txBody>
      </p:sp>
      <p:sp>
        <p:nvSpPr>
          <p:cNvPr id="3" name="Content Placeholder 2">
            <a:extLst>
              <a:ext uri="{FF2B5EF4-FFF2-40B4-BE49-F238E27FC236}">
                <a16:creationId xmlns:a16="http://schemas.microsoft.com/office/drawing/2014/main" id="{6EB6E41E-EA03-1DBD-AA44-920871C83FBA}"/>
              </a:ext>
            </a:extLst>
          </p:cNvPr>
          <p:cNvSpPr>
            <a:spLocks noGrp="1"/>
          </p:cNvSpPr>
          <p:nvPr>
            <p:ph idx="1"/>
          </p:nvPr>
        </p:nvSpPr>
        <p:spPr>
          <a:xfrm>
            <a:off x="690764" y="2086181"/>
            <a:ext cx="10663036" cy="3673576"/>
          </a:xfrm>
        </p:spPr>
        <p:txBody>
          <a:bodyPr>
            <a:normAutofit/>
          </a:bodyPr>
          <a:lstStyle/>
          <a:p>
            <a:pPr>
              <a:spcBef>
                <a:spcPts val="0"/>
              </a:spcBef>
              <a:spcAft>
                <a:spcPts val="600"/>
              </a:spcAft>
            </a:pPr>
            <a:r>
              <a:rPr lang="en-US" dirty="0"/>
              <a:t>Networks and partnerships should work collaboratively across the jurisdiction to develop a strategic plan centered on a shared vision to address an identified broadening participation challenge and achieve related outcomes. </a:t>
            </a:r>
          </a:p>
          <a:p>
            <a:pPr>
              <a:spcBef>
                <a:spcPts val="0"/>
              </a:spcBef>
              <a:spcAft>
                <a:spcPts val="600"/>
              </a:spcAft>
            </a:pPr>
            <a:endParaRPr lang="en-US" dirty="0"/>
          </a:p>
          <a:p>
            <a:pPr>
              <a:spcBef>
                <a:spcPts val="0"/>
              </a:spcBef>
              <a:spcAft>
                <a:spcPts val="600"/>
              </a:spcAft>
            </a:pPr>
            <a:r>
              <a:rPr lang="en-US" dirty="0"/>
              <a:t>E-CORE RII projects must build collaborative infrastructure into their approach to broadening participation in research and thus building and strengthening research capacity.</a:t>
            </a:r>
            <a:endParaRPr lang="en-US" b="1" dirty="0"/>
          </a:p>
        </p:txBody>
      </p:sp>
      <p:sp>
        <p:nvSpPr>
          <p:cNvPr id="4" name="Slide Number Placeholder 3">
            <a:extLst>
              <a:ext uri="{FF2B5EF4-FFF2-40B4-BE49-F238E27FC236}">
                <a16:creationId xmlns:a16="http://schemas.microsoft.com/office/drawing/2014/main" id="{13D3304A-FC50-314F-5D6B-A1EA1EB514BA}"/>
              </a:ext>
            </a:extLst>
          </p:cNvPr>
          <p:cNvSpPr>
            <a:spLocks noGrp="1"/>
          </p:cNvSpPr>
          <p:nvPr>
            <p:ph type="sldNum" sz="quarter" idx="12"/>
          </p:nvPr>
        </p:nvSpPr>
        <p:spPr>
          <a:xfrm>
            <a:off x="8610600" y="6356350"/>
            <a:ext cx="2743200" cy="365125"/>
          </a:xfrm>
        </p:spPr>
        <p:txBody>
          <a:bodyPr>
            <a:normAutofit/>
          </a:bodyPr>
          <a:lstStyle/>
          <a:p>
            <a:pPr>
              <a:spcAft>
                <a:spcPts val="600"/>
              </a:spcAft>
            </a:pPr>
            <a:fld id="{4710E8EA-57F6-764C-8914-AEEABF058192}" type="slidenum">
              <a:rPr lang="en-US">
                <a:solidFill>
                  <a:schemeClr val="tx1">
                    <a:lumMod val="50000"/>
                    <a:lumOff val="50000"/>
                  </a:schemeClr>
                </a:solidFill>
              </a:rPr>
              <a:pPr>
                <a:spcAft>
                  <a:spcPts val="600"/>
                </a:spcAft>
              </a:pPr>
              <a:t>12</a:t>
            </a:fld>
            <a:endParaRPr lang="en-US">
              <a:solidFill>
                <a:schemeClr val="tx1">
                  <a:lumMod val="50000"/>
                  <a:lumOff val="50000"/>
                </a:schemeClr>
              </a:solidFill>
            </a:endParaRPr>
          </a:p>
        </p:txBody>
      </p:sp>
    </p:spTree>
    <p:extLst>
      <p:ext uri="{BB962C8B-B14F-4D97-AF65-F5344CB8AC3E}">
        <p14:creationId xmlns:p14="http://schemas.microsoft.com/office/powerpoint/2010/main" val="166434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0" name="Rectangle 9">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C7EE00C-7B83-AE30-3D8A-C80D40EC63F6}"/>
              </a:ext>
            </a:extLst>
          </p:cNvPr>
          <p:cNvSpPr>
            <a:spLocks noGrp="1"/>
          </p:cNvSpPr>
          <p:nvPr>
            <p:ph type="title"/>
          </p:nvPr>
        </p:nvSpPr>
        <p:spPr>
          <a:xfrm>
            <a:off x="584083" y="228144"/>
            <a:ext cx="10477109" cy="1003532"/>
          </a:xfrm>
        </p:spPr>
        <p:txBody>
          <a:bodyPr anchor="ctr">
            <a:normAutofit/>
          </a:bodyPr>
          <a:lstStyle/>
          <a:p>
            <a:r>
              <a:rPr lang="en-US" b="1" dirty="0">
                <a:solidFill>
                  <a:srgbClr val="FFFFFF"/>
                </a:solidFill>
              </a:rPr>
              <a:t>Build Connections</a:t>
            </a:r>
          </a:p>
        </p:txBody>
      </p:sp>
      <p:sp>
        <p:nvSpPr>
          <p:cNvPr id="3" name="Content Placeholder 2">
            <a:extLst>
              <a:ext uri="{FF2B5EF4-FFF2-40B4-BE49-F238E27FC236}">
                <a16:creationId xmlns:a16="http://schemas.microsoft.com/office/drawing/2014/main" id="{6EB6E41E-EA03-1DBD-AA44-920871C83FBA}"/>
              </a:ext>
            </a:extLst>
          </p:cNvPr>
          <p:cNvSpPr>
            <a:spLocks noGrp="1"/>
          </p:cNvSpPr>
          <p:nvPr>
            <p:ph idx="1"/>
          </p:nvPr>
        </p:nvSpPr>
        <p:spPr>
          <a:xfrm>
            <a:off x="409389" y="1630868"/>
            <a:ext cx="11411712" cy="4367595"/>
          </a:xfrm>
        </p:spPr>
        <p:txBody>
          <a:bodyPr>
            <a:noAutofit/>
          </a:bodyPr>
          <a:lstStyle/>
          <a:p>
            <a:pPr>
              <a:lnSpc>
                <a:spcPct val="100000"/>
              </a:lnSpc>
              <a:spcBef>
                <a:spcPts val="0"/>
              </a:spcBef>
            </a:pPr>
            <a:r>
              <a:rPr lang="en-US" dirty="0">
                <a:solidFill>
                  <a:schemeClr val="tx1"/>
                </a:solidFill>
              </a:rPr>
              <a:t>Project teams should consist of individuals, projects, or center-like activities across partnering organizations, which will include a diverse representation of academic institution types (e.g., research-intensive institutions, emerging research institutions, primarily undergraduate institutions, minority-serving institutions, two-year colleges) and/or sectors (e.g., non-academic, governmental, </a:t>
            </a:r>
            <a:r>
              <a:rPr lang="en-US" dirty="0">
                <a:solidFill>
                  <a:schemeClr val="tx1"/>
                </a:solidFill>
                <a:latin typeface="Open Sans Light" pitchFamily="2" charset="0"/>
                <a:ea typeface="Open Sans Light" pitchFamily="2" charset="0"/>
                <a:cs typeface="Open Sans Light" pitchFamily="2" charset="0"/>
              </a:rPr>
              <a:t>industry) within the jurisdiction.</a:t>
            </a:r>
          </a:p>
          <a:p>
            <a:pPr>
              <a:lnSpc>
                <a:spcPct val="100000"/>
              </a:lnSpc>
              <a:spcBef>
                <a:spcPts val="0"/>
              </a:spcBef>
            </a:pPr>
            <a:endParaRPr lang="en-US" dirty="0">
              <a:solidFill>
                <a:schemeClr val="tx1"/>
              </a:solidFill>
              <a:latin typeface="Open Sans Light" pitchFamily="2" charset="0"/>
              <a:ea typeface="Open Sans Light" pitchFamily="2" charset="0"/>
              <a:cs typeface="Open Sans Light" pitchFamily="2" charset="0"/>
            </a:endParaRPr>
          </a:p>
          <a:p>
            <a:pPr>
              <a:lnSpc>
                <a:spcPct val="100000"/>
              </a:lnSpc>
              <a:spcBef>
                <a:spcPts val="0"/>
              </a:spcBef>
            </a:pPr>
            <a:r>
              <a:rPr lang="en-US" dirty="0">
                <a:solidFill>
                  <a:schemeClr val="tx1"/>
                </a:solidFill>
                <a:latin typeface="Open Sans Light" pitchFamily="2" charset="0"/>
                <a:ea typeface="Open Sans Light" pitchFamily="2" charset="0"/>
                <a:cs typeface="Open Sans Light" pitchFamily="2" charset="0"/>
              </a:rPr>
              <a:t>These teams will engage in jurisdiction-wide network-building activities to accomplish project goals. </a:t>
            </a:r>
          </a:p>
          <a:p>
            <a:pPr>
              <a:lnSpc>
                <a:spcPct val="100000"/>
              </a:lnSpc>
              <a:spcBef>
                <a:spcPts val="0"/>
              </a:spcBef>
            </a:pPr>
            <a:endParaRPr lang="en-US" dirty="0">
              <a:solidFill>
                <a:schemeClr val="tx1"/>
              </a:solidFill>
              <a:latin typeface="Open Sans Light" pitchFamily="2" charset="0"/>
              <a:ea typeface="Open Sans Light" pitchFamily="2" charset="0"/>
              <a:cs typeface="Open Sans Light" pitchFamily="2" charset="0"/>
            </a:endParaRPr>
          </a:p>
          <a:p>
            <a:pPr>
              <a:lnSpc>
                <a:spcPct val="100000"/>
              </a:lnSpc>
              <a:spcBef>
                <a:spcPts val="0"/>
              </a:spcBef>
            </a:pPr>
            <a:r>
              <a:rPr lang="en-US" dirty="0">
                <a:solidFill>
                  <a:schemeClr val="tx1"/>
                </a:solidFill>
                <a:latin typeface="Open Sans Light" pitchFamily="2" charset="0"/>
                <a:ea typeface="Open Sans Light" pitchFamily="2" charset="0"/>
                <a:cs typeface="Open Sans Light" pitchFamily="2" charset="0"/>
              </a:rPr>
              <a:t>Partnerships with other federal, state, or non-profit programs are encouraged.</a:t>
            </a:r>
          </a:p>
        </p:txBody>
      </p:sp>
      <p:sp>
        <p:nvSpPr>
          <p:cNvPr id="4" name="Slide Number Placeholder 3">
            <a:extLst>
              <a:ext uri="{FF2B5EF4-FFF2-40B4-BE49-F238E27FC236}">
                <a16:creationId xmlns:a16="http://schemas.microsoft.com/office/drawing/2014/main" id="{13D3304A-FC50-314F-5D6B-A1EA1EB514BA}"/>
              </a:ext>
            </a:extLst>
          </p:cNvPr>
          <p:cNvSpPr>
            <a:spLocks noGrp="1"/>
          </p:cNvSpPr>
          <p:nvPr>
            <p:ph type="sldNum" sz="quarter" idx="12"/>
          </p:nvPr>
        </p:nvSpPr>
        <p:spPr>
          <a:xfrm>
            <a:off x="8610600" y="6356350"/>
            <a:ext cx="2743200" cy="365125"/>
          </a:xfrm>
        </p:spPr>
        <p:txBody>
          <a:bodyPr>
            <a:normAutofit/>
          </a:bodyPr>
          <a:lstStyle/>
          <a:p>
            <a:pPr>
              <a:spcAft>
                <a:spcPts val="600"/>
              </a:spcAft>
            </a:pPr>
            <a:fld id="{4710E8EA-57F6-764C-8914-AEEABF058192}" type="slidenum">
              <a:rPr lang="en-US">
                <a:solidFill>
                  <a:schemeClr val="tx1">
                    <a:lumMod val="50000"/>
                    <a:lumOff val="50000"/>
                  </a:schemeClr>
                </a:solidFill>
              </a:rPr>
              <a:pPr>
                <a:spcAft>
                  <a:spcPts val="600"/>
                </a:spcAft>
              </a:pPr>
              <a:t>13</a:t>
            </a:fld>
            <a:endParaRPr lang="en-US">
              <a:solidFill>
                <a:schemeClr val="tx1">
                  <a:lumMod val="50000"/>
                  <a:lumOff val="50000"/>
                </a:schemeClr>
              </a:solidFill>
            </a:endParaRPr>
          </a:p>
        </p:txBody>
      </p:sp>
    </p:spTree>
    <p:extLst>
      <p:ext uri="{BB962C8B-B14F-4D97-AF65-F5344CB8AC3E}">
        <p14:creationId xmlns:p14="http://schemas.microsoft.com/office/powerpoint/2010/main" val="18806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0" name="Rectangle 9">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C7EE00C-7B83-AE30-3D8A-C80D40EC63F6}"/>
              </a:ext>
            </a:extLst>
          </p:cNvPr>
          <p:cNvSpPr>
            <a:spLocks noGrp="1"/>
          </p:cNvSpPr>
          <p:nvPr>
            <p:ph type="title"/>
          </p:nvPr>
        </p:nvSpPr>
        <p:spPr>
          <a:xfrm>
            <a:off x="876691" y="301843"/>
            <a:ext cx="10477109" cy="1003532"/>
          </a:xfrm>
        </p:spPr>
        <p:txBody>
          <a:bodyPr anchor="ctr">
            <a:normAutofit/>
          </a:bodyPr>
          <a:lstStyle/>
          <a:p>
            <a:r>
              <a:rPr lang="en-US" b="1" dirty="0">
                <a:solidFill>
                  <a:srgbClr val="FFFFFF"/>
                </a:solidFill>
              </a:rPr>
              <a:t>Goals, Metrics, and Evaluation</a:t>
            </a:r>
          </a:p>
        </p:txBody>
      </p:sp>
      <p:sp>
        <p:nvSpPr>
          <p:cNvPr id="3" name="Content Placeholder 2">
            <a:extLst>
              <a:ext uri="{FF2B5EF4-FFF2-40B4-BE49-F238E27FC236}">
                <a16:creationId xmlns:a16="http://schemas.microsoft.com/office/drawing/2014/main" id="{6EB6E41E-EA03-1DBD-AA44-920871C83FBA}"/>
              </a:ext>
            </a:extLst>
          </p:cNvPr>
          <p:cNvSpPr>
            <a:spLocks noGrp="1"/>
          </p:cNvSpPr>
          <p:nvPr>
            <p:ph idx="1"/>
          </p:nvPr>
        </p:nvSpPr>
        <p:spPr>
          <a:xfrm>
            <a:off x="876691" y="2289836"/>
            <a:ext cx="10387584" cy="3673576"/>
          </a:xfrm>
        </p:spPr>
        <p:txBody>
          <a:bodyPr>
            <a:normAutofit/>
          </a:bodyPr>
          <a:lstStyle/>
          <a:p>
            <a:pPr>
              <a:lnSpc>
                <a:spcPct val="110000"/>
              </a:lnSpc>
              <a:spcBef>
                <a:spcPts val="0"/>
              </a:spcBef>
            </a:pPr>
            <a:r>
              <a:rPr lang="en-US" sz="2800" dirty="0">
                <a:solidFill>
                  <a:schemeClr val="tx1"/>
                </a:solidFill>
              </a:rPr>
              <a:t>Project teams must develop a set of measurable goals and objectives aligned with jurisdictional needs. </a:t>
            </a:r>
          </a:p>
          <a:p>
            <a:pPr>
              <a:lnSpc>
                <a:spcPct val="110000"/>
              </a:lnSpc>
              <a:spcBef>
                <a:spcPts val="0"/>
              </a:spcBef>
            </a:pPr>
            <a:endParaRPr lang="en-US" sz="2800" dirty="0">
              <a:solidFill>
                <a:schemeClr val="tx1"/>
              </a:solidFill>
            </a:endParaRPr>
          </a:p>
          <a:p>
            <a:pPr>
              <a:lnSpc>
                <a:spcPct val="110000"/>
              </a:lnSpc>
              <a:spcBef>
                <a:spcPts val="0"/>
              </a:spcBef>
            </a:pPr>
            <a:r>
              <a:rPr lang="en-US" sz="2800" dirty="0">
                <a:solidFill>
                  <a:schemeClr val="tx1"/>
                </a:solidFill>
              </a:rPr>
              <a:t>A plan documenting the alignment of well-defined, relevant goals and objectives with project outcomes is critical.</a:t>
            </a:r>
            <a:endParaRPr lang="en-US" sz="2800" b="1" dirty="0">
              <a:solidFill>
                <a:schemeClr val="tx1"/>
              </a:solidFill>
            </a:endParaRPr>
          </a:p>
        </p:txBody>
      </p:sp>
      <p:sp>
        <p:nvSpPr>
          <p:cNvPr id="4" name="Slide Number Placeholder 3">
            <a:extLst>
              <a:ext uri="{FF2B5EF4-FFF2-40B4-BE49-F238E27FC236}">
                <a16:creationId xmlns:a16="http://schemas.microsoft.com/office/drawing/2014/main" id="{13D3304A-FC50-314F-5D6B-A1EA1EB514BA}"/>
              </a:ext>
            </a:extLst>
          </p:cNvPr>
          <p:cNvSpPr>
            <a:spLocks noGrp="1"/>
          </p:cNvSpPr>
          <p:nvPr>
            <p:ph type="sldNum" sz="quarter" idx="12"/>
          </p:nvPr>
        </p:nvSpPr>
        <p:spPr>
          <a:xfrm>
            <a:off x="8610600" y="6356350"/>
            <a:ext cx="2743200" cy="365125"/>
          </a:xfrm>
        </p:spPr>
        <p:txBody>
          <a:bodyPr>
            <a:normAutofit/>
          </a:bodyPr>
          <a:lstStyle/>
          <a:p>
            <a:pPr>
              <a:spcAft>
                <a:spcPts val="600"/>
              </a:spcAft>
            </a:pPr>
            <a:fld id="{4710E8EA-57F6-764C-8914-AEEABF058192}" type="slidenum">
              <a:rPr lang="en-US">
                <a:solidFill>
                  <a:schemeClr val="tx1">
                    <a:lumMod val="50000"/>
                    <a:lumOff val="50000"/>
                  </a:schemeClr>
                </a:solidFill>
              </a:rPr>
              <a:pPr>
                <a:spcAft>
                  <a:spcPts val="600"/>
                </a:spcAft>
              </a:pPr>
              <a:t>14</a:t>
            </a:fld>
            <a:endParaRPr lang="en-US">
              <a:solidFill>
                <a:schemeClr val="tx1">
                  <a:lumMod val="50000"/>
                  <a:lumOff val="50000"/>
                </a:schemeClr>
              </a:solidFill>
            </a:endParaRPr>
          </a:p>
        </p:txBody>
      </p:sp>
    </p:spTree>
    <p:extLst>
      <p:ext uri="{BB962C8B-B14F-4D97-AF65-F5344CB8AC3E}">
        <p14:creationId xmlns:p14="http://schemas.microsoft.com/office/powerpoint/2010/main" val="365151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0" name="Rectangle 9">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C7EE00C-7B83-AE30-3D8A-C80D40EC63F6}"/>
              </a:ext>
            </a:extLst>
          </p:cNvPr>
          <p:cNvSpPr>
            <a:spLocks noGrp="1"/>
          </p:cNvSpPr>
          <p:nvPr>
            <p:ph type="title"/>
          </p:nvPr>
        </p:nvSpPr>
        <p:spPr>
          <a:xfrm>
            <a:off x="876691" y="301843"/>
            <a:ext cx="10477109" cy="1003532"/>
          </a:xfrm>
        </p:spPr>
        <p:txBody>
          <a:bodyPr anchor="ctr">
            <a:normAutofit/>
          </a:bodyPr>
          <a:lstStyle/>
          <a:p>
            <a:r>
              <a:rPr lang="en-US" b="1" dirty="0">
                <a:solidFill>
                  <a:srgbClr val="FFFFFF"/>
                </a:solidFill>
              </a:rPr>
              <a:t>Leadership and Communication Capacity</a:t>
            </a:r>
          </a:p>
        </p:txBody>
      </p:sp>
      <p:sp>
        <p:nvSpPr>
          <p:cNvPr id="3" name="Content Placeholder 2">
            <a:extLst>
              <a:ext uri="{FF2B5EF4-FFF2-40B4-BE49-F238E27FC236}">
                <a16:creationId xmlns:a16="http://schemas.microsoft.com/office/drawing/2014/main" id="{6EB6E41E-EA03-1DBD-AA44-920871C83FBA}"/>
              </a:ext>
            </a:extLst>
          </p:cNvPr>
          <p:cNvSpPr>
            <a:spLocks noGrp="1"/>
          </p:cNvSpPr>
          <p:nvPr>
            <p:ph idx="1"/>
          </p:nvPr>
        </p:nvSpPr>
        <p:spPr>
          <a:xfrm>
            <a:off x="1115568" y="2308124"/>
            <a:ext cx="10238232" cy="3673576"/>
          </a:xfrm>
        </p:spPr>
        <p:txBody>
          <a:bodyPr>
            <a:normAutofit/>
          </a:bodyPr>
          <a:lstStyle/>
          <a:p>
            <a:pPr>
              <a:spcBef>
                <a:spcPts val="0"/>
              </a:spcBef>
              <a:spcAft>
                <a:spcPts val="600"/>
              </a:spcAft>
            </a:pPr>
            <a:r>
              <a:rPr lang="en-US" sz="2800" dirty="0"/>
              <a:t>Projects must include internal and external communication plans and explain how they will develop leadership capacity and distribute leadership within and among partnering organizations.</a:t>
            </a:r>
            <a:endParaRPr lang="en-US" sz="2800" b="1" dirty="0"/>
          </a:p>
        </p:txBody>
      </p:sp>
      <p:sp>
        <p:nvSpPr>
          <p:cNvPr id="4" name="Slide Number Placeholder 3">
            <a:extLst>
              <a:ext uri="{FF2B5EF4-FFF2-40B4-BE49-F238E27FC236}">
                <a16:creationId xmlns:a16="http://schemas.microsoft.com/office/drawing/2014/main" id="{13D3304A-FC50-314F-5D6B-A1EA1EB514BA}"/>
              </a:ext>
            </a:extLst>
          </p:cNvPr>
          <p:cNvSpPr>
            <a:spLocks noGrp="1"/>
          </p:cNvSpPr>
          <p:nvPr>
            <p:ph type="sldNum" sz="quarter" idx="12"/>
          </p:nvPr>
        </p:nvSpPr>
        <p:spPr>
          <a:xfrm>
            <a:off x="8610600" y="6356350"/>
            <a:ext cx="2743200" cy="365125"/>
          </a:xfrm>
        </p:spPr>
        <p:txBody>
          <a:bodyPr>
            <a:normAutofit/>
          </a:bodyPr>
          <a:lstStyle/>
          <a:p>
            <a:pPr>
              <a:spcAft>
                <a:spcPts val="600"/>
              </a:spcAft>
            </a:pPr>
            <a:fld id="{4710E8EA-57F6-764C-8914-AEEABF058192}" type="slidenum">
              <a:rPr lang="en-US">
                <a:solidFill>
                  <a:schemeClr val="tx1">
                    <a:lumMod val="50000"/>
                    <a:lumOff val="50000"/>
                  </a:schemeClr>
                </a:solidFill>
              </a:rPr>
              <a:pPr>
                <a:spcAft>
                  <a:spcPts val="600"/>
                </a:spcAft>
              </a:pPr>
              <a:t>15</a:t>
            </a:fld>
            <a:endParaRPr lang="en-US">
              <a:solidFill>
                <a:schemeClr val="tx1">
                  <a:lumMod val="50000"/>
                  <a:lumOff val="50000"/>
                </a:schemeClr>
              </a:solidFill>
            </a:endParaRPr>
          </a:p>
        </p:txBody>
      </p:sp>
    </p:spTree>
    <p:extLst>
      <p:ext uri="{BB962C8B-B14F-4D97-AF65-F5344CB8AC3E}">
        <p14:creationId xmlns:p14="http://schemas.microsoft.com/office/powerpoint/2010/main" val="392377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0" name="Rectangle 9">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C7EE00C-7B83-AE30-3D8A-C80D40EC63F6}"/>
              </a:ext>
            </a:extLst>
          </p:cNvPr>
          <p:cNvSpPr>
            <a:spLocks noGrp="1"/>
          </p:cNvSpPr>
          <p:nvPr>
            <p:ph type="title"/>
          </p:nvPr>
        </p:nvSpPr>
        <p:spPr>
          <a:xfrm>
            <a:off x="876691" y="301843"/>
            <a:ext cx="10477109" cy="1003532"/>
          </a:xfrm>
        </p:spPr>
        <p:txBody>
          <a:bodyPr anchor="ctr">
            <a:normAutofit/>
          </a:bodyPr>
          <a:lstStyle/>
          <a:p>
            <a:r>
              <a:rPr lang="en-US" b="1" dirty="0">
                <a:solidFill>
                  <a:srgbClr val="FFFFFF"/>
                </a:solidFill>
              </a:rPr>
              <a:t>Jurisdictional Development</a:t>
            </a:r>
          </a:p>
        </p:txBody>
      </p:sp>
      <p:sp>
        <p:nvSpPr>
          <p:cNvPr id="3" name="Content Placeholder 2">
            <a:extLst>
              <a:ext uri="{FF2B5EF4-FFF2-40B4-BE49-F238E27FC236}">
                <a16:creationId xmlns:a16="http://schemas.microsoft.com/office/drawing/2014/main" id="{6EB6E41E-EA03-1DBD-AA44-920871C83FBA}"/>
              </a:ext>
            </a:extLst>
          </p:cNvPr>
          <p:cNvSpPr>
            <a:spLocks noGrp="1"/>
          </p:cNvSpPr>
          <p:nvPr>
            <p:ph idx="1"/>
          </p:nvPr>
        </p:nvSpPr>
        <p:spPr>
          <a:xfrm>
            <a:off x="757428" y="1630869"/>
            <a:ext cx="10677144" cy="4529038"/>
          </a:xfrm>
        </p:spPr>
        <p:txBody>
          <a:bodyPr>
            <a:noAutofit/>
          </a:bodyPr>
          <a:lstStyle/>
          <a:p>
            <a:pPr>
              <a:spcBef>
                <a:spcPts val="0"/>
              </a:spcBef>
              <a:spcAft>
                <a:spcPts val="600"/>
              </a:spcAft>
            </a:pPr>
            <a:r>
              <a:rPr lang="en-US" dirty="0"/>
              <a:t>Projects must describe their overall contribution to developing research capacity in the jurisdiction and thus contribute to the nation's STEM workforce and research ecosystem.</a:t>
            </a:r>
          </a:p>
          <a:p>
            <a:pPr>
              <a:spcBef>
                <a:spcPts val="0"/>
              </a:spcBef>
              <a:spcAft>
                <a:spcPts val="600"/>
              </a:spcAft>
            </a:pPr>
            <a:endParaRPr lang="en-US" sz="1000" dirty="0"/>
          </a:p>
          <a:p>
            <a:pPr>
              <a:spcBef>
                <a:spcPts val="0"/>
              </a:spcBef>
              <a:spcAft>
                <a:spcPts val="600"/>
              </a:spcAft>
            </a:pPr>
            <a:r>
              <a:rPr lang="en-US" b="0" i="0" u="none" strike="noStrike" dirty="0">
                <a:effectLst/>
                <a:highlight>
                  <a:srgbClr val="FFFFFF"/>
                </a:highlight>
                <a:latin typeface="Open Sans Light" pitchFamily="2" charset="0"/>
              </a:rPr>
              <a:t>Seed funding and workshops are expected to be a major mechanism used in the Admin Core. Strategies for the development or use of seed funding and workshops may include:</a:t>
            </a:r>
          </a:p>
          <a:p>
            <a:pPr marL="0" indent="0">
              <a:spcBef>
                <a:spcPts val="0"/>
              </a:spcBef>
              <a:spcAft>
                <a:spcPts val="600"/>
              </a:spcAft>
              <a:buNone/>
            </a:pPr>
            <a:endParaRPr lang="en-US" sz="1000" b="0" i="0" u="none" strike="noStrike" dirty="0">
              <a:effectLst/>
              <a:highlight>
                <a:srgbClr val="FFFFFF"/>
              </a:highlight>
              <a:latin typeface="Open Sans Light" pitchFamily="2" charset="0"/>
            </a:endParaRPr>
          </a:p>
          <a:p>
            <a:pPr lvl="1">
              <a:spcBef>
                <a:spcPts val="0"/>
              </a:spcBef>
              <a:spcAft>
                <a:spcPts val="600"/>
              </a:spcAft>
            </a:pPr>
            <a:r>
              <a:rPr lang="en-US" b="0" i="0" u="none" strike="noStrike" dirty="0">
                <a:effectLst/>
                <a:highlight>
                  <a:srgbClr val="FFFFFF"/>
                </a:highlight>
                <a:latin typeface="Open Sans Light" pitchFamily="2" charset="0"/>
              </a:rPr>
              <a:t>connection of individuals or teams of individuals from multiple institution types to engage with existing research efforts in the jurisdiction; </a:t>
            </a:r>
          </a:p>
          <a:p>
            <a:pPr lvl="1">
              <a:spcBef>
                <a:spcPts val="0"/>
              </a:spcBef>
              <a:spcAft>
                <a:spcPts val="600"/>
              </a:spcAft>
            </a:pPr>
            <a:r>
              <a:rPr lang="en-US" dirty="0">
                <a:highlight>
                  <a:srgbClr val="FFFFFF"/>
                </a:highlight>
                <a:latin typeface="Open Sans Light" pitchFamily="2" charset="0"/>
              </a:rPr>
              <a:t>f</a:t>
            </a:r>
            <a:r>
              <a:rPr lang="en-US" b="0" i="0" u="none" strike="noStrike" dirty="0">
                <a:effectLst/>
                <a:highlight>
                  <a:srgbClr val="FFFFFF"/>
                </a:highlight>
                <a:latin typeface="Open Sans Light" pitchFamily="2" charset="0"/>
              </a:rPr>
              <a:t>ormation of new partnerships that translate to new endeavors; </a:t>
            </a:r>
          </a:p>
          <a:p>
            <a:pPr lvl="1">
              <a:spcBef>
                <a:spcPts val="0"/>
              </a:spcBef>
              <a:spcAft>
                <a:spcPts val="600"/>
              </a:spcAft>
            </a:pPr>
            <a:r>
              <a:rPr lang="en-US" b="0" i="0" u="none" strike="noStrike" dirty="0">
                <a:effectLst/>
                <a:highlight>
                  <a:srgbClr val="FFFFFF"/>
                </a:highlight>
                <a:latin typeface="Open Sans Light" pitchFamily="2" charset="0"/>
              </a:rPr>
              <a:t>connection of individuals, labs, and networks to other efforts outside the jurisdiction; </a:t>
            </a:r>
          </a:p>
          <a:p>
            <a:pPr lvl="1">
              <a:spcBef>
                <a:spcPts val="0"/>
              </a:spcBef>
              <a:spcAft>
                <a:spcPts val="600"/>
              </a:spcAft>
            </a:pPr>
            <a:r>
              <a:rPr lang="en-US" b="0" i="0" u="none" strike="noStrike" dirty="0">
                <a:effectLst/>
                <a:highlight>
                  <a:srgbClr val="FFFFFF"/>
                </a:highlight>
                <a:latin typeface="Open Sans Light" pitchFamily="2" charset="0"/>
              </a:rPr>
              <a:t>opportunities for student and postdoctoral fellowships; </a:t>
            </a:r>
          </a:p>
          <a:p>
            <a:pPr lvl="1">
              <a:spcBef>
                <a:spcPts val="0"/>
              </a:spcBef>
              <a:spcAft>
                <a:spcPts val="600"/>
              </a:spcAft>
            </a:pPr>
            <a:r>
              <a:rPr lang="en-US" b="0" i="0" u="none" strike="noStrike" dirty="0">
                <a:effectLst/>
                <a:highlight>
                  <a:srgbClr val="FFFFFF"/>
                </a:highlight>
                <a:latin typeface="Open Sans Light" pitchFamily="2" charset="0"/>
              </a:rPr>
              <a:t>creation of workshops to bring individuals together to forge new partnerships. </a:t>
            </a:r>
            <a:endParaRPr lang="en-US" b="1" dirty="0"/>
          </a:p>
        </p:txBody>
      </p:sp>
      <p:sp>
        <p:nvSpPr>
          <p:cNvPr id="4" name="Slide Number Placeholder 3">
            <a:extLst>
              <a:ext uri="{FF2B5EF4-FFF2-40B4-BE49-F238E27FC236}">
                <a16:creationId xmlns:a16="http://schemas.microsoft.com/office/drawing/2014/main" id="{13D3304A-FC50-314F-5D6B-A1EA1EB514BA}"/>
              </a:ext>
            </a:extLst>
          </p:cNvPr>
          <p:cNvSpPr>
            <a:spLocks noGrp="1"/>
          </p:cNvSpPr>
          <p:nvPr>
            <p:ph type="sldNum" sz="quarter" idx="12"/>
          </p:nvPr>
        </p:nvSpPr>
        <p:spPr>
          <a:xfrm>
            <a:off x="8610600" y="6356350"/>
            <a:ext cx="2743200" cy="365125"/>
          </a:xfrm>
        </p:spPr>
        <p:txBody>
          <a:bodyPr>
            <a:normAutofit/>
          </a:bodyPr>
          <a:lstStyle/>
          <a:p>
            <a:pPr>
              <a:spcAft>
                <a:spcPts val="600"/>
              </a:spcAft>
            </a:pPr>
            <a:fld id="{4710E8EA-57F6-764C-8914-AEEABF058192}" type="slidenum">
              <a:rPr lang="en-US">
                <a:solidFill>
                  <a:schemeClr val="tx1">
                    <a:lumMod val="50000"/>
                    <a:lumOff val="50000"/>
                  </a:schemeClr>
                </a:solidFill>
              </a:rPr>
              <a:pPr>
                <a:spcAft>
                  <a:spcPts val="600"/>
                </a:spcAft>
              </a:pPr>
              <a:t>16</a:t>
            </a:fld>
            <a:endParaRPr lang="en-US">
              <a:solidFill>
                <a:schemeClr val="tx1">
                  <a:lumMod val="50000"/>
                  <a:lumOff val="50000"/>
                </a:schemeClr>
              </a:solidFill>
            </a:endParaRPr>
          </a:p>
        </p:txBody>
      </p:sp>
    </p:spTree>
    <p:extLst>
      <p:ext uri="{BB962C8B-B14F-4D97-AF65-F5344CB8AC3E}">
        <p14:creationId xmlns:p14="http://schemas.microsoft.com/office/powerpoint/2010/main" val="417774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E00C-7B83-AE30-3D8A-C80D40EC63F6}"/>
              </a:ext>
            </a:extLst>
          </p:cNvPr>
          <p:cNvSpPr>
            <a:spLocks noGrp="1"/>
          </p:cNvSpPr>
          <p:nvPr>
            <p:ph type="title"/>
          </p:nvPr>
        </p:nvSpPr>
        <p:spPr>
          <a:xfrm>
            <a:off x="457200" y="527117"/>
            <a:ext cx="11277600" cy="1280160"/>
          </a:xfrm>
        </p:spPr>
        <p:txBody>
          <a:bodyPr/>
          <a:lstStyle/>
          <a:p>
            <a:r>
              <a:rPr lang="en-US" b="1" dirty="0"/>
              <a:t>Current Jurisdictional EPSCoR Office Models</a:t>
            </a:r>
          </a:p>
        </p:txBody>
      </p:sp>
      <p:sp>
        <p:nvSpPr>
          <p:cNvPr id="3" name="Content Placeholder 2">
            <a:extLst>
              <a:ext uri="{FF2B5EF4-FFF2-40B4-BE49-F238E27FC236}">
                <a16:creationId xmlns:a16="http://schemas.microsoft.com/office/drawing/2014/main" id="{6EB6E41E-EA03-1DBD-AA44-920871C83FBA}"/>
              </a:ext>
            </a:extLst>
          </p:cNvPr>
          <p:cNvSpPr>
            <a:spLocks noGrp="1"/>
          </p:cNvSpPr>
          <p:nvPr>
            <p:ph idx="1"/>
          </p:nvPr>
        </p:nvSpPr>
        <p:spPr>
          <a:xfrm>
            <a:off x="457200" y="1259205"/>
            <a:ext cx="11558337" cy="4726815"/>
          </a:xfrm>
        </p:spPr>
        <p:txBody>
          <a:bodyPr>
            <a:normAutofit fontScale="92500" lnSpcReduction="20000"/>
          </a:bodyPr>
          <a:lstStyle/>
          <a:p>
            <a:pPr marL="0" indent="0">
              <a:lnSpc>
                <a:spcPct val="110000"/>
              </a:lnSpc>
              <a:spcBef>
                <a:spcPts val="0"/>
              </a:spcBef>
              <a:buNone/>
            </a:pPr>
            <a:r>
              <a:rPr lang="en-US" sz="2800" dirty="0">
                <a:solidFill>
                  <a:schemeClr val="tx1"/>
                </a:solidFill>
              </a:rPr>
              <a:t>There is no one-size fits all model; we see many variations in the roles and administration of and within the EPSCoR jurisdictional offices.  </a:t>
            </a:r>
          </a:p>
          <a:p>
            <a:pPr marL="0" indent="0">
              <a:lnSpc>
                <a:spcPct val="110000"/>
              </a:lnSpc>
              <a:spcBef>
                <a:spcPts val="0"/>
              </a:spcBef>
              <a:buNone/>
            </a:pPr>
            <a:endParaRPr lang="en-US" sz="2800" b="1" dirty="0">
              <a:solidFill>
                <a:schemeClr val="tx1"/>
              </a:solidFill>
            </a:endParaRPr>
          </a:p>
          <a:p>
            <a:pPr marL="0" indent="0">
              <a:lnSpc>
                <a:spcPct val="110000"/>
              </a:lnSpc>
              <a:spcBef>
                <a:spcPts val="0"/>
              </a:spcBef>
              <a:buNone/>
            </a:pPr>
            <a:r>
              <a:rPr lang="en-US" sz="2800" dirty="0">
                <a:solidFill>
                  <a:schemeClr val="tx1"/>
                </a:solidFill>
              </a:rPr>
              <a:t>In general, jurisdictional offices have roles for:</a:t>
            </a:r>
          </a:p>
          <a:p>
            <a:pPr>
              <a:lnSpc>
                <a:spcPct val="110000"/>
              </a:lnSpc>
              <a:spcBef>
                <a:spcPts val="0"/>
              </a:spcBef>
            </a:pPr>
            <a:r>
              <a:rPr lang="en-US" sz="2800" dirty="0">
                <a:solidFill>
                  <a:schemeClr val="tx1"/>
                </a:solidFill>
              </a:rPr>
              <a:t>Project Director </a:t>
            </a:r>
          </a:p>
          <a:p>
            <a:pPr>
              <a:lnSpc>
                <a:spcPct val="110000"/>
              </a:lnSpc>
              <a:spcBef>
                <a:spcPts val="0"/>
              </a:spcBef>
            </a:pPr>
            <a:r>
              <a:rPr lang="en-US" sz="2800" dirty="0">
                <a:solidFill>
                  <a:schemeClr val="tx1"/>
                </a:solidFill>
              </a:rPr>
              <a:t>Project Administrator</a:t>
            </a:r>
          </a:p>
          <a:p>
            <a:pPr>
              <a:lnSpc>
                <a:spcPct val="110000"/>
              </a:lnSpc>
              <a:spcBef>
                <a:spcPts val="0"/>
              </a:spcBef>
            </a:pPr>
            <a:r>
              <a:rPr lang="en-US" sz="2800" dirty="0">
                <a:solidFill>
                  <a:schemeClr val="tx1"/>
                </a:solidFill>
              </a:rPr>
              <a:t>Education, Outreach, and/or Diversity Specialist</a:t>
            </a:r>
          </a:p>
          <a:p>
            <a:pPr>
              <a:lnSpc>
                <a:spcPct val="110000"/>
              </a:lnSpc>
              <a:spcBef>
                <a:spcPts val="0"/>
              </a:spcBef>
            </a:pPr>
            <a:r>
              <a:rPr lang="en-US" sz="2800" dirty="0">
                <a:solidFill>
                  <a:schemeClr val="tx1"/>
                </a:solidFill>
              </a:rPr>
              <a:t>Finance Administrator</a:t>
            </a:r>
          </a:p>
          <a:p>
            <a:pPr>
              <a:lnSpc>
                <a:spcPct val="110000"/>
              </a:lnSpc>
              <a:spcBef>
                <a:spcPts val="0"/>
              </a:spcBef>
            </a:pPr>
            <a:endParaRPr lang="en-US" sz="2800" dirty="0">
              <a:solidFill>
                <a:schemeClr val="tx1"/>
              </a:solidFill>
            </a:endParaRPr>
          </a:p>
          <a:p>
            <a:pPr marL="0" indent="0">
              <a:lnSpc>
                <a:spcPct val="110000"/>
              </a:lnSpc>
              <a:spcBef>
                <a:spcPts val="0"/>
              </a:spcBef>
              <a:buNone/>
            </a:pPr>
            <a:r>
              <a:rPr lang="en-US" sz="2800" dirty="0">
                <a:solidFill>
                  <a:schemeClr val="tx1"/>
                </a:solidFill>
              </a:rPr>
              <a:t>Jurisdictional EPSCoR offices are generally housed within a university, but we’ve also seen some positioned within non-profits associated with academic administration or state agencies. </a:t>
            </a:r>
          </a:p>
        </p:txBody>
      </p:sp>
      <p:sp>
        <p:nvSpPr>
          <p:cNvPr id="4" name="Slide Number Placeholder 3">
            <a:extLst>
              <a:ext uri="{FF2B5EF4-FFF2-40B4-BE49-F238E27FC236}">
                <a16:creationId xmlns:a16="http://schemas.microsoft.com/office/drawing/2014/main" id="{13D3304A-FC50-314F-5D6B-A1EA1EB514BA}"/>
              </a:ext>
            </a:extLst>
          </p:cNvPr>
          <p:cNvSpPr>
            <a:spLocks noGrp="1"/>
          </p:cNvSpPr>
          <p:nvPr>
            <p:ph type="sldNum" sz="quarter" idx="12"/>
          </p:nvPr>
        </p:nvSpPr>
        <p:spPr/>
        <p:txBody>
          <a:bodyPr/>
          <a:lstStyle/>
          <a:p>
            <a:fld id="{4710E8EA-57F6-764C-8914-AEEABF058192}" type="slidenum">
              <a:rPr lang="en-US" smtClean="0"/>
              <a:t>17</a:t>
            </a:fld>
            <a:endParaRPr lang="en-US" dirty="0"/>
          </a:p>
        </p:txBody>
      </p:sp>
    </p:spTree>
    <p:extLst>
      <p:ext uri="{BB962C8B-B14F-4D97-AF65-F5344CB8AC3E}">
        <p14:creationId xmlns:p14="http://schemas.microsoft.com/office/powerpoint/2010/main" val="221088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DA01E-6D55-7DA7-DD30-CABB0EEF5B31}"/>
              </a:ext>
            </a:extLst>
          </p:cNvPr>
          <p:cNvSpPr>
            <a:spLocks noGrp="1"/>
          </p:cNvSpPr>
          <p:nvPr>
            <p:ph type="title"/>
          </p:nvPr>
        </p:nvSpPr>
        <p:spPr/>
        <p:txBody>
          <a:bodyPr/>
          <a:lstStyle/>
          <a:p>
            <a:r>
              <a:rPr lang="en-US" dirty="0"/>
              <a:t>Diversity in Models of Existing Track-1 State Offices </a:t>
            </a:r>
          </a:p>
        </p:txBody>
      </p:sp>
      <p:graphicFrame>
        <p:nvGraphicFramePr>
          <p:cNvPr id="5" name="Diagram 4">
            <a:extLst>
              <a:ext uri="{FF2B5EF4-FFF2-40B4-BE49-F238E27FC236}">
                <a16:creationId xmlns:a16="http://schemas.microsoft.com/office/drawing/2014/main" id="{27618AAD-2BEC-C7B1-8509-36FF92676356}"/>
              </a:ext>
            </a:extLst>
          </p:cNvPr>
          <p:cNvGraphicFramePr/>
          <p:nvPr>
            <p:extLst>
              <p:ext uri="{D42A27DB-BD31-4B8C-83A1-F6EECF244321}">
                <p14:modId xmlns:p14="http://schemas.microsoft.com/office/powerpoint/2010/main" val="1501616981"/>
              </p:ext>
            </p:extLst>
          </p:nvPr>
        </p:nvGraphicFramePr>
        <p:xfrm>
          <a:off x="838200" y="1480457"/>
          <a:ext cx="10515600" cy="4200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704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CBDA725-E7B5-B4E5-2F76-26DCEB1E4896}"/>
              </a:ext>
            </a:extLst>
          </p:cNvPr>
          <p:cNvGraphicFramePr>
            <a:graphicFrameLocks/>
          </p:cNvGraphicFramePr>
          <p:nvPr>
            <p:extLst>
              <p:ext uri="{D42A27DB-BD31-4B8C-83A1-F6EECF244321}">
                <p14:modId xmlns:p14="http://schemas.microsoft.com/office/powerpoint/2010/main" val="478696466"/>
              </p:ext>
            </p:extLst>
          </p:nvPr>
        </p:nvGraphicFramePr>
        <p:xfrm>
          <a:off x="462337" y="960007"/>
          <a:ext cx="11242814" cy="5011016"/>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B91B1005-DB64-D2EB-7B43-BBBE92EAC9AD}"/>
              </a:ext>
            </a:extLst>
          </p:cNvPr>
          <p:cNvSpPr txBox="1"/>
          <p:nvPr/>
        </p:nvSpPr>
        <p:spPr>
          <a:xfrm>
            <a:off x="1662760" y="5787604"/>
            <a:ext cx="2835667" cy="646331"/>
          </a:xfrm>
          <a:prstGeom prst="rect">
            <a:avLst/>
          </a:prstGeom>
          <a:noFill/>
        </p:spPr>
        <p:txBody>
          <a:bodyPr wrap="square" rtlCol="0">
            <a:spAutoFit/>
          </a:bodyPr>
          <a:lstStyle/>
          <a:p>
            <a:pPr algn="ctr"/>
            <a:r>
              <a:rPr lang="en-US" dirty="0"/>
              <a:t>Only NSF EPSCoR Funding</a:t>
            </a:r>
          </a:p>
        </p:txBody>
      </p:sp>
      <p:sp>
        <p:nvSpPr>
          <p:cNvPr id="15" name="TextBox 14">
            <a:extLst>
              <a:ext uri="{FF2B5EF4-FFF2-40B4-BE49-F238E27FC236}">
                <a16:creationId xmlns:a16="http://schemas.microsoft.com/office/drawing/2014/main" id="{CD20E264-7205-90AC-B185-6E4F4922E34E}"/>
              </a:ext>
            </a:extLst>
          </p:cNvPr>
          <p:cNvSpPr txBox="1"/>
          <p:nvPr/>
        </p:nvSpPr>
        <p:spPr>
          <a:xfrm>
            <a:off x="4678166" y="5823134"/>
            <a:ext cx="2835667" cy="646331"/>
          </a:xfrm>
          <a:prstGeom prst="rect">
            <a:avLst/>
          </a:prstGeom>
          <a:noFill/>
        </p:spPr>
        <p:txBody>
          <a:bodyPr wrap="square" rtlCol="0">
            <a:spAutoFit/>
          </a:bodyPr>
          <a:lstStyle/>
          <a:p>
            <a:pPr algn="ctr"/>
            <a:r>
              <a:rPr lang="en-US" dirty="0"/>
              <a:t>NSF EPSCoR + Other </a:t>
            </a:r>
          </a:p>
          <a:p>
            <a:pPr algn="ctr"/>
            <a:r>
              <a:rPr lang="en-US" dirty="0"/>
              <a:t>NSF Program Funding</a:t>
            </a:r>
          </a:p>
        </p:txBody>
      </p:sp>
      <p:sp>
        <p:nvSpPr>
          <p:cNvPr id="16" name="TextBox 15">
            <a:extLst>
              <a:ext uri="{FF2B5EF4-FFF2-40B4-BE49-F238E27FC236}">
                <a16:creationId xmlns:a16="http://schemas.microsoft.com/office/drawing/2014/main" id="{38B502D4-C7B0-BC20-0ABB-751A8D19DA4B}"/>
              </a:ext>
            </a:extLst>
          </p:cNvPr>
          <p:cNvSpPr txBox="1"/>
          <p:nvPr/>
        </p:nvSpPr>
        <p:spPr>
          <a:xfrm>
            <a:off x="7943635" y="5738420"/>
            <a:ext cx="3761516" cy="923330"/>
          </a:xfrm>
          <a:prstGeom prst="rect">
            <a:avLst/>
          </a:prstGeom>
          <a:noFill/>
        </p:spPr>
        <p:txBody>
          <a:bodyPr wrap="square" rtlCol="0">
            <a:spAutoFit/>
          </a:bodyPr>
          <a:lstStyle/>
          <a:p>
            <a:pPr algn="ctr"/>
            <a:r>
              <a:rPr lang="en-US" b="1" dirty="0"/>
              <a:t>NSF EPSCoR + </a:t>
            </a:r>
          </a:p>
          <a:p>
            <a:pPr algn="ctr"/>
            <a:r>
              <a:rPr lang="en-US" b="1" dirty="0"/>
              <a:t>External Funding (which may include cost share)</a:t>
            </a:r>
          </a:p>
        </p:txBody>
      </p:sp>
      <p:graphicFrame>
        <p:nvGraphicFramePr>
          <p:cNvPr id="18" name="Chart 17">
            <a:extLst>
              <a:ext uri="{FF2B5EF4-FFF2-40B4-BE49-F238E27FC236}">
                <a16:creationId xmlns:a16="http://schemas.microsoft.com/office/drawing/2014/main" id="{4EA28F0A-FED5-08B5-E22E-F5B33B68DF5A}"/>
              </a:ext>
            </a:extLst>
          </p:cNvPr>
          <p:cNvGraphicFramePr>
            <a:graphicFrameLocks/>
          </p:cNvGraphicFramePr>
          <p:nvPr/>
        </p:nvGraphicFramePr>
        <p:xfrm>
          <a:off x="5315223" y="894786"/>
          <a:ext cx="8431600" cy="500320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
            <a:extLst>
              <a:ext uri="{FF2B5EF4-FFF2-40B4-BE49-F238E27FC236}">
                <a16:creationId xmlns:a16="http://schemas.microsoft.com/office/drawing/2014/main" id="{213BC671-337B-97B3-B7E1-54B6DA171BCF}"/>
              </a:ext>
            </a:extLst>
          </p:cNvPr>
          <p:cNvSpPr txBox="1"/>
          <p:nvPr/>
        </p:nvSpPr>
        <p:spPr>
          <a:xfrm>
            <a:off x="5954510" y="3627595"/>
            <a:ext cx="1047964" cy="36683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t>25%</a:t>
            </a:r>
          </a:p>
        </p:txBody>
      </p:sp>
      <p:sp>
        <p:nvSpPr>
          <p:cNvPr id="20" name="TextBox 1">
            <a:extLst>
              <a:ext uri="{FF2B5EF4-FFF2-40B4-BE49-F238E27FC236}">
                <a16:creationId xmlns:a16="http://schemas.microsoft.com/office/drawing/2014/main" id="{FA6D7E98-7B3A-98AB-8A01-DA6F1FA915A5}"/>
              </a:ext>
            </a:extLst>
          </p:cNvPr>
          <p:cNvSpPr txBox="1"/>
          <p:nvPr/>
        </p:nvSpPr>
        <p:spPr>
          <a:xfrm>
            <a:off x="9227904" y="1254633"/>
            <a:ext cx="1047964" cy="36683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t>57%</a:t>
            </a:r>
          </a:p>
        </p:txBody>
      </p:sp>
      <p:sp>
        <p:nvSpPr>
          <p:cNvPr id="3" name="TextBox 1">
            <a:extLst>
              <a:ext uri="{FF2B5EF4-FFF2-40B4-BE49-F238E27FC236}">
                <a16:creationId xmlns:a16="http://schemas.microsoft.com/office/drawing/2014/main" id="{38C3D075-4411-C6AC-B68E-09D38C30FB5B}"/>
              </a:ext>
            </a:extLst>
          </p:cNvPr>
          <p:cNvSpPr txBox="1"/>
          <p:nvPr/>
        </p:nvSpPr>
        <p:spPr>
          <a:xfrm>
            <a:off x="2654319" y="4141106"/>
            <a:ext cx="1047964" cy="36683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t>17%</a:t>
            </a:r>
          </a:p>
        </p:txBody>
      </p:sp>
      <p:sp>
        <p:nvSpPr>
          <p:cNvPr id="8" name="TextBox 7">
            <a:extLst>
              <a:ext uri="{FF2B5EF4-FFF2-40B4-BE49-F238E27FC236}">
                <a16:creationId xmlns:a16="http://schemas.microsoft.com/office/drawing/2014/main" id="{1B2D18D5-666E-2E93-1C7B-2B143F90693C}"/>
              </a:ext>
            </a:extLst>
          </p:cNvPr>
          <p:cNvSpPr txBox="1"/>
          <p:nvPr/>
        </p:nvSpPr>
        <p:spPr>
          <a:xfrm>
            <a:off x="2188540" y="136081"/>
            <a:ext cx="8220892" cy="861774"/>
          </a:xfrm>
          <a:prstGeom prst="rect">
            <a:avLst/>
          </a:prstGeom>
          <a:noFill/>
        </p:spPr>
        <p:txBody>
          <a:bodyPr wrap="square" rtlCol="0">
            <a:spAutoFit/>
          </a:bodyPr>
          <a:lstStyle/>
          <a:p>
            <a:r>
              <a:rPr lang="en-US" sz="3200" b="1" i="0" u="none" strike="noStrike" baseline="0" dirty="0">
                <a:solidFill>
                  <a:sysClr val="windowText" lastClr="000000">
                    <a:lumMod val="65000"/>
                    <a:lumOff val="35000"/>
                  </a:sysClr>
                </a:solidFill>
                <a:latin typeface="Aptos Narrow" panose="02110004020202020204"/>
              </a:rPr>
              <a:t>EPSCoR Jurisdictional Office Funding Model</a:t>
            </a:r>
          </a:p>
          <a:p>
            <a:endParaRPr lang="en-US" b="1" dirty="0"/>
          </a:p>
        </p:txBody>
      </p:sp>
      <p:sp>
        <p:nvSpPr>
          <p:cNvPr id="9" name="TextBox 8">
            <a:extLst>
              <a:ext uri="{FF2B5EF4-FFF2-40B4-BE49-F238E27FC236}">
                <a16:creationId xmlns:a16="http://schemas.microsoft.com/office/drawing/2014/main" id="{96F99FF8-9333-D761-1994-58BC20F0B9EB}"/>
              </a:ext>
            </a:extLst>
          </p:cNvPr>
          <p:cNvSpPr txBox="1"/>
          <p:nvPr/>
        </p:nvSpPr>
        <p:spPr>
          <a:xfrm>
            <a:off x="-141490" y="680117"/>
            <a:ext cx="12191999" cy="366839"/>
          </a:xfrm>
          <a:prstGeom prst="rect">
            <a:avLst/>
          </a:prstGeom>
          <a:noFill/>
        </p:spPr>
        <p:txBody>
          <a:bodyPr wrap="square" rtlCol="0">
            <a:spAutoFit/>
          </a:bodyPr>
          <a:lstStyle/>
          <a:p>
            <a:pPr algn="ctr"/>
            <a:r>
              <a:rPr lang="en-US" b="1" i="1" dirty="0"/>
              <a:t>Most jurisdictions use a combination of funding to support the EPSCoR office in the jurisdiction.</a:t>
            </a:r>
          </a:p>
        </p:txBody>
      </p:sp>
    </p:spTree>
    <p:extLst>
      <p:ext uri="{BB962C8B-B14F-4D97-AF65-F5344CB8AC3E}">
        <p14:creationId xmlns:p14="http://schemas.microsoft.com/office/powerpoint/2010/main" val="302922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6B2B-1452-2C00-04EA-D15B04E38923}"/>
              </a:ext>
            </a:extLst>
          </p:cNvPr>
          <p:cNvSpPr>
            <a:spLocks noGrp="1"/>
          </p:cNvSpPr>
          <p:nvPr>
            <p:ph type="title"/>
          </p:nvPr>
        </p:nvSpPr>
        <p:spPr/>
        <p:txBody>
          <a:bodyPr/>
          <a:lstStyle/>
          <a:p>
            <a:r>
              <a:rPr lang="en-US" dirty="0"/>
              <a:t>Foundational Resources and References for Today </a:t>
            </a:r>
          </a:p>
        </p:txBody>
      </p:sp>
      <p:sp>
        <p:nvSpPr>
          <p:cNvPr id="3" name="Content Placeholder 2">
            <a:extLst>
              <a:ext uri="{FF2B5EF4-FFF2-40B4-BE49-F238E27FC236}">
                <a16:creationId xmlns:a16="http://schemas.microsoft.com/office/drawing/2014/main" id="{1F26BC75-B378-FB23-CC23-42C6FE802418}"/>
              </a:ext>
            </a:extLst>
          </p:cNvPr>
          <p:cNvSpPr>
            <a:spLocks noGrp="1"/>
          </p:cNvSpPr>
          <p:nvPr>
            <p:ph idx="1"/>
          </p:nvPr>
        </p:nvSpPr>
        <p:spPr>
          <a:xfrm>
            <a:off x="457200" y="1448070"/>
            <a:ext cx="11277600" cy="4713579"/>
          </a:xfrm>
        </p:spPr>
        <p:txBody>
          <a:bodyPr>
            <a:normAutofit fontScale="85000" lnSpcReduction="20000"/>
          </a:bodyPr>
          <a:lstStyle/>
          <a:p>
            <a:r>
              <a:rPr lang="en-US" dirty="0"/>
              <a:t>Past related EPSCoR Live! sessions </a:t>
            </a:r>
            <a:r>
              <a:rPr lang="en-US" sz="2100" dirty="0"/>
              <a:t>(</a:t>
            </a:r>
            <a:r>
              <a:rPr lang="en-US" sz="2100" dirty="0">
                <a:hlinkClick r:id="rId2"/>
              </a:rPr>
              <a:t>https://new.nsf.gov/funding/initiatives/epscor/epscor-live</a:t>
            </a:r>
            <a:r>
              <a:rPr lang="en-US" sz="2100" dirty="0"/>
              <a:t>)</a:t>
            </a:r>
          </a:p>
          <a:p>
            <a:pPr lvl="1">
              <a:lnSpc>
                <a:spcPct val="170000"/>
              </a:lnSpc>
            </a:pPr>
            <a:r>
              <a:rPr lang="en-US" dirty="0"/>
              <a:t>June 2024: Exploring EPSCoR Research Ecosystems</a:t>
            </a:r>
          </a:p>
          <a:p>
            <a:pPr lvl="1">
              <a:lnSpc>
                <a:spcPct val="120000"/>
              </a:lnSpc>
            </a:pPr>
            <a:r>
              <a:rPr lang="en-US" dirty="0"/>
              <a:t>April 2024: E-CORE RII and E-RISE RII programs </a:t>
            </a:r>
          </a:p>
          <a:p>
            <a:pPr marL="0" indent="0">
              <a:buNone/>
            </a:pPr>
            <a:endParaRPr lang="en-US" sz="2400" b="1" dirty="0">
              <a:hlinkClick r:id="rId3"/>
            </a:endParaRPr>
          </a:p>
          <a:p>
            <a:r>
              <a:rPr lang="en-US" dirty="0"/>
              <a:t>Ecosystem Workshop Outcomes:  </a:t>
            </a:r>
            <a:r>
              <a:rPr lang="en-US" dirty="0">
                <a:hlinkClick r:id="rId4"/>
              </a:rPr>
              <a:t>https://yourepscorecosystem.com</a:t>
            </a:r>
            <a:r>
              <a:rPr lang="en-US" dirty="0"/>
              <a:t> </a:t>
            </a:r>
          </a:p>
          <a:p>
            <a:endParaRPr lang="en-US" dirty="0"/>
          </a:p>
          <a:p>
            <a:r>
              <a:rPr lang="en-US" dirty="0"/>
              <a:t>E-CORE RII program solicitation: </a:t>
            </a:r>
            <a:r>
              <a:rPr lang="en-US" sz="2400" dirty="0">
                <a:hlinkClick r:id="rId5"/>
              </a:rPr>
              <a:t>NSF 23-587</a:t>
            </a:r>
            <a:endParaRPr lang="en-US" dirty="0"/>
          </a:p>
          <a:p>
            <a:endParaRPr lang="en-US" dirty="0"/>
          </a:p>
          <a:p>
            <a:r>
              <a:rPr lang="en-US" dirty="0"/>
              <a:t>E-RISE RII program solicitation: </a:t>
            </a:r>
            <a:r>
              <a:rPr lang="en-US" sz="2400" dirty="0">
                <a:hlinkClick r:id="rId3"/>
              </a:rPr>
              <a:t>NSF 23-588</a:t>
            </a:r>
            <a:endParaRPr lang="en-US" dirty="0"/>
          </a:p>
          <a:p>
            <a:endParaRPr lang="en-US" dirty="0"/>
          </a:p>
          <a:p>
            <a:r>
              <a:rPr lang="en-US" dirty="0"/>
              <a:t>E-CORE RII and E-RISE RII Program FAQs: </a:t>
            </a:r>
            <a:r>
              <a:rPr lang="en-US" dirty="0">
                <a:hlinkClick r:id="rId6"/>
              </a:rPr>
              <a:t>NSF 23-148 </a:t>
            </a:r>
            <a:endParaRPr lang="en-US" dirty="0"/>
          </a:p>
          <a:p>
            <a:endParaRPr lang="en-US" sz="2900" dirty="0"/>
          </a:p>
          <a:p>
            <a:r>
              <a:rPr lang="en-US" dirty="0"/>
              <a:t>DCL on cost-share and renewal period: </a:t>
            </a:r>
            <a:r>
              <a:rPr lang="en-US" dirty="0">
                <a:hlinkClick r:id="rId7"/>
              </a:rPr>
              <a:t>NSF 23-487</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1123C37-852E-17C4-45E5-FDAA08D620DA}"/>
              </a:ext>
            </a:extLst>
          </p:cNvPr>
          <p:cNvSpPr>
            <a:spLocks noGrp="1"/>
          </p:cNvSpPr>
          <p:nvPr>
            <p:ph type="sldNum" sz="quarter" idx="12"/>
          </p:nvPr>
        </p:nvSpPr>
        <p:spPr/>
        <p:txBody>
          <a:bodyPr/>
          <a:lstStyle/>
          <a:p>
            <a:fld id="{4710E8EA-57F6-764C-8914-AEEABF058192}" type="slidenum">
              <a:rPr lang="en-US" smtClean="0"/>
              <a:t>2</a:t>
            </a:fld>
            <a:endParaRPr lang="en-US" dirty="0"/>
          </a:p>
        </p:txBody>
      </p:sp>
    </p:spTree>
    <p:extLst>
      <p:ext uri="{BB962C8B-B14F-4D97-AF65-F5344CB8AC3E}">
        <p14:creationId xmlns:p14="http://schemas.microsoft.com/office/powerpoint/2010/main" val="160687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9146-A2EF-900C-90B1-7F93AF579221}"/>
              </a:ext>
            </a:extLst>
          </p:cNvPr>
          <p:cNvSpPr>
            <a:spLocks noGrp="1"/>
          </p:cNvSpPr>
          <p:nvPr>
            <p:ph type="title"/>
          </p:nvPr>
        </p:nvSpPr>
        <p:spPr/>
        <p:txBody>
          <a:bodyPr/>
          <a:lstStyle/>
          <a:p>
            <a:r>
              <a:rPr lang="en-US" dirty="0"/>
              <a:t>Diversity in Possible Models of Administrative Cores in E-CORE Projects</a:t>
            </a:r>
          </a:p>
        </p:txBody>
      </p:sp>
      <p:sp>
        <p:nvSpPr>
          <p:cNvPr id="3" name="Content Placeholder 2">
            <a:extLst>
              <a:ext uri="{FF2B5EF4-FFF2-40B4-BE49-F238E27FC236}">
                <a16:creationId xmlns:a16="http://schemas.microsoft.com/office/drawing/2014/main" id="{E72306B6-E177-8DDA-6CA3-277E0298E4D3}"/>
              </a:ext>
            </a:extLst>
          </p:cNvPr>
          <p:cNvSpPr>
            <a:spLocks noGrp="1"/>
          </p:cNvSpPr>
          <p:nvPr>
            <p:ph idx="1"/>
          </p:nvPr>
        </p:nvSpPr>
        <p:spPr>
          <a:xfrm>
            <a:off x="457200" y="2237204"/>
            <a:ext cx="11277600" cy="3629460"/>
          </a:xfrm>
        </p:spPr>
        <p:txBody>
          <a:bodyPr>
            <a:normAutofit fontScale="92500"/>
          </a:bodyPr>
          <a:lstStyle/>
          <a:p>
            <a:r>
              <a:rPr lang="en-US" dirty="0"/>
              <a:t>Traditional Track-1 State Office Model (project management office with 2 – 4 staff ) </a:t>
            </a:r>
          </a:p>
          <a:p>
            <a:pPr lvl="1"/>
            <a:r>
              <a:rPr lang="en-US" b="1" dirty="0"/>
              <a:t>+ </a:t>
            </a:r>
            <a:r>
              <a:rPr lang="en-US" b="1" u="sng" dirty="0"/>
              <a:t>more</a:t>
            </a:r>
            <a:r>
              <a:rPr lang="en-US" b="1" dirty="0"/>
              <a:t> </a:t>
            </a:r>
            <a:r>
              <a:rPr lang="en-US" dirty="0"/>
              <a:t>--- e.g., expert in team building/network development)</a:t>
            </a:r>
          </a:p>
          <a:p>
            <a:endParaRPr lang="en-US" dirty="0"/>
          </a:p>
          <a:p>
            <a:r>
              <a:rPr lang="en-US" dirty="0"/>
              <a:t>Research and Economic Development Model Spanning More than NSF EPSCoR </a:t>
            </a:r>
          </a:p>
          <a:p>
            <a:endParaRPr lang="en-US" dirty="0"/>
          </a:p>
          <a:p>
            <a:r>
              <a:rPr lang="en-US" dirty="0"/>
              <a:t>Shared Model</a:t>
            </a:r>
          </a:p>
          <a:p>
            <a:endParaRPr lang="en-US" dirty="0"/>
          </a:p>
          <a:p>
            <a:r>
              <a:rPr lang="en-US" dirty="0"/>
              <a:t>Host of Other Options </a:t>
            </a:r>
          </a:p>
          <a:p>
            <a:pPr lvl="1"/>
            <a:r>
              <a:rPr lang="en-US" dirty="0"/>
              <a:t>Many of which can be found in existing models for current state offices </a:t>
            </a:r>
          </a:p>
        </p:txBody>
      </p:sp>
      <p:sp>
        <p:nvSpPr>
          <p:cNvPr id="4" name="Slide Number Placeholder 3">
            <a:extLst>
              <a:ext uri="{FF2B5EF4-FFF2-40B4-BE49-F238E27FC236}">
                <a16:creationId xmlns:a16="http://schemas.microsoft.com/office/drawing/2014/main" id="{E6587064-C01C-6FB2-45CF-725D444C667C}"/>
              </a:ext>
            </a:extLst>
          </p:cNvPr>
          <p:cNvSpPr>
            <a:spLocks noGrp="1"/>
          </p:cNvSpPr>
          <p:nvPr>
            <p:ph type="sldNum" sz="quarter" idx="12"/>
          </p:nvPr>
        </p:nvSpPr>
        <p:spPr/>
        <p:txBody>
          <a:bodyPr/>
          <a:lstStyle/>
          <a:p>
            <a:fld id="{4710E8EA-57F6-764C-8914-AEEABF058192}" type="slidenum">
              <a:rPr lang="en-US" smtClean="0"/>
              <a:t>20</a:t>
            </a:fld>
            <a:endParaRPr lang="en-US" dirty="0"/>
          </a:p>
        </p:txBody>
      </p:sp>
    </p:spTree>
    <p:extLst>
      <p:ext uri="{BB962C8B-B14F-4D97-AF65-F5344CB8AC3E}">
        <p14:creationId xmlns:p14="http://schemas.microsoft.com/office/powerpoint/2010/main" val="35056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C337-E1A7-6B4B-8E45-BB914F3268F1}"/>
              </a:ext>
            </a:extLst>
          </p:cNvPr>
          <p:cNvSpPr>
            <a:spLocks noGrp="1"/>
          </p:cNvSpPr>
          <p:nvPr>
            <p:ph type="title"/>
          </p:nvPr>
        </p:nvSpPr>
        <p:spPr>
          <a:xfrm>
            <a:off x="457200" y="296743"/>
            <a:ext cx="11277600" cy="888475"/>
          </a:xfrm>
        </p:spPr>
        <p:txBody>
          <a:bodyPr>
            <a:normAutofit fontScale="90000"/>
          </a:bodyPr>
          <a:lstStyle/>
          <a:p>
            <a:r>
              <a:rPr lang="en-US" dirty="0"/>
              <a:t>Resources Available to Community to Support Transition to New  EPSCoR RII Programs</a:t>
            </a:r>
          </a:p>
        </p:txBody>
      </p:sp>
      <p:sp>
        <p:nvSpPr>
          <p:cNvPr id="3" name="Content Placeholder 2">
            <a:extLst>
              <a:ext uri="{FF2B5EF4-FFF2-40B4-BE49-F238E27FC236}">
                <a16:creationId xmlns:a16="http://schemas.microsoft.com/office/drawing/2014/main" id="{5A148C23-0BAE-D81C-968C-B468D4F74A2A}"/>
              </a:ext>
            </a:extLst>
          </p:cNvPr>
          <p:cNvSpPr>
            <a:spLocks noGrp="1"/>
          </p:cNvSpPr>
          <p:nvPr>
            <p:ph idx="1"/>
          </p:nvPr>
        </p:nvSpPr>
        <p:spPr>
          <a:xfrm>
            <a:off x="457200" y="1481957"/>
            <a:ext cx="11277600" cy="5079299"/>
          </a:xfrm>
        </p:spPr>
        <p:txBody>
          <a:bodyPr>
            <a:normAutofit/>
          </a:bodyPr>
          <a:lstStyle/>
          <a:p>
            <a:r>
              <a:rPr lang="en-US" sz="2800" dirty="0"/>
              <a:t>Dear Colleague Letter: </a:t>
            </a:r>
            <a:r>
              <a:rPr lang="en-US" sz="2800" b="0" i="0" u="none" strike="noStrike" dirty="0">
                <a:solidFill>
                  <a:srgbClr val="005EA2"/>
                </a:solidFill>
                <a:effectLst/>
                <a:latin typeface="Open Sans Light" pitchFamily="2" charset="0"/>
                <a:hlinkClick r:id="rId3"/>
              </a:rPr>
              <a:t>NSF 23-147</a:t>
            </a:r>
            <a:endParaRPr lang="en-US" sz="2800" dirty="0"/>
          </a:p>
          <a:p>
            <a:r>
              <a:rPr lang="en-US" sz="2800" dirty="0"/>
              <a:t>FAQs: </a:t>
            </a:r>
            <a:r>
              <a:rPr lang="en-US" sz="2800" b="0" i="0" u="none" strike="noStrike" dirty="0">
                <a:solidFill>
                  <a:srgbClr val="005EA2"/>
                </a:solidFill>
                <a:effectLst/>
                <a:latin typeface="Open Sans Light" pitchFamily="2" charset="0"/>
                <a:hlinkClick r:id="rId4"/>
              </a:rPr>
              <a:t>NSF 23-148</a:t>
            </a:r>
            <a:endParaRPr lang="en-US" sz="2800" dirty="0"/>
          </a:p>
          <a:p>
            <a:r>
              <a:rPr lang="en-US" sz="2800" dirty="0"/>
              <a:t>Multiple live webinars: </a:t>
            </a:r>
            <a:r>
              <a:rPr lang="en-US" sz="2000" dirty="0">
                <a:hlinkClick r:id="rId5"/>
              </a:rPr>
              <a:t>https://new.nsf.gov/funding/initiatives/epscor/epscor-live</a:t>
            </a:r>
            <a:r>
              <a:rPr lang="en-US" sz="2000" dirty="0"/>
              <a:t> </a:t>
            </a:r>
            <a:endParaRPr lang="en-US" sz="2800" dirty="0"/>
          </a:p>
          <a:p>
            <a:r>
              <a:rPr lang="en-US" sz="2800" dirty="0"/>
              <a:t>Planning proposals (</a:t>
            </a:r>
            <a:r>
              <a:rPr lang="en-US" sz="2800" dirty="0">
                <a:hlinkClick r:id="rId6"/>
              </a:rPr>
              <a:t>see DCL 24-097</a:t>
            </a:r>
            <a:r>
              <a:rPr lang="en-US" sz="2800" dirty="0"/>
              <a:t>) </a:t>
            </a:r>
          </a:p>
          <a:p>
            <a:r>
              <a:rPr lang="en-US" sz="2800" dirty="0"/>
              <a:t>EPSCoR Workshop Mechanism: </a:t>
            </a:r>
            <a:r>
              <a:rPr lang="en-US" sz="2800" dirty="0">
                <a:hlinkClick r:id="rId7"/>
              </a:rPr>
              <a:t>NSF 24-540</a:t>
            </a:r>
            <a:endParaRPr lang="en-US" sz="2800" dirty="0"/>
          </a:p>
          <a:p>
            <a:r>
              <a:rPr lang="en-US" sz="2800" dirty="0"/>
              <a:t>Exploring EPSCoR Ecosystem Workshop: </a:t>
            </a:r>
            <a:r>
              <a:rPr lang="en-US" sz="2000" dirty="0">
                <a:hlinkClick r:id="rId8"/>
              </a:rPr>
              <a:t>https://yourepscorecosystem.com</a:t>
            </a:r>
            <a:r>
              <a:rPr lang="en-US" sz="2000" dirty="0"/>
              <a:t> </a:t>
            </a:r>
          </a:p>
          <a:p>
            <a:r>
              <a:rPr lang="en-US" sz="2800" dirty="0"/>
              <a:t>Recurring office hours (</a:t>
            </a:r>
            <a:r>
              <a:rPr lang="en-US" sz="2000" kern="0" dirty="0">
                <a:solidFill>
                  <a:srgbClr val="0078D7"/>
                </a:solidFill>
                <a:effectLst/>
                <a:latin typeface="Calibri" panose="020F0502020204030204" pitchFamily="34" charset="0"/>
                <a:ea typeface="Times New Roman" panose="02020603050405020304" pitchFamily="18" charset="0"/>
                <a:hlinkClick r:id="rId9" tooltip="https://public.govdelivery.com/accounts/USNSF/signup/21286"/>
              </a:rPr>
              <a:t>sign up here</a:t>
            </a:r>
            <a:r>
              <a:rPr lang="en-US" sz="2800" dirty="0">
                <a:effectLst/>
              </a:rPr>
              <a:t> </a:t>
            </a:r>
            <a:r>
              <a:rPr lang="en-US" sz="2800" dirty="0"/>
              <a:t>)</a:t>
            </a:r>
          </a:p>
          <a:p>
            <a:r>
              <a:rPr lang="en-US" sz="2800" dirty="0"/>
              <a:t>Supplemental funding mechanism  </a:t>
            </a:r>
          </a:p>
          <a:p>
            <a:r>
              <a:rPr lang="en-US" sz="2800" dirty="0"/>
              <a:t>Multiple proposal reviews in FY24</a:t>
            </a:r>
          </a:p>
        </p:txBody>
      </p:sp>
      <p:sp>
        <p:nvSpPr>
          <p:cNvPr id="4" name="Slide Number Placeholder 3">
            <a:extLst>
              <a:ext uri="{FF2B5EF4-FFF2-40B4-BE49-F238E27FC236}">
                <a16:creationId xmlns:a16="http://schemas.microsoft.com/office/drawing/2014/main" id="{9654FA18-53EA-0D1F-92CE-E0CADC572B54}"/>
              </a:ext>
            </a:extLst>
          </p:cNvPr>
          <p:cNvSpPr>
            <a:spLocks noGrp="1"/>
          </p:cNvSpPr>
          <p:nvPr>
            <p:ph type="sldNum" sz="quarter" idx="12"/>
          </p:nvPr>
        </p:nvSpPr>
        <p:spPr/>
        <p:txBody>
          <a:bodyPr/>
          <a:lstStyle/>
          <a:p>
            <a:fld id="{4710E8EA-57F6-764C-8914-AEEABF058192}" type="slidenum">
              <a:rPr lang="en-US" smtClean="0"/>
              <a:t>21</a:t>
            </a:fld>
            <a:endParaRPr lang="en-US"/>
          </a:p>
        </p:txBody>
      </p:sp>
    </p:spTree>
    <p:extLst>
      <p:ext uri="{BB962C8B-B14F-4D97-AF65-F5344CB8AC3E}">
        <p14:creationId xmlns:p14="http://schemas.microsoft.com/office/powerpoint/2010/main" val="157425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5CA53D-1ACE-9E49-D9E4-E7022EBEF1C8}"/>
              </a:ext>
            </a:extLst>
          </p:cNvPr>
          <p:cNvSpPr>
            <a:spLocks noGrp="1"/>
          </p:cNvSpPr>
          <p:nvPr>
            <p:ph type="title"/>
          </p:nvPr>
        </p:nvSpPr>
        <p:spPr>
          <a:xfrm>
            <a:off x="446924" y="-256593"/>
            <a:ext cx="4591419" cy="1616203"/>
          </a:xfrm>
        </p:spPr>
        <p:txBody>
          <a:bodyPr anchor="b">
            <a:normAutofit/>
          </a:bodyPr>
          <a:lstStyle/>
          <a:p>
            <a:r>
              <a:rPr lang="en-US" dirty="0"/>
              <a:t>Where do you start? </a:t>
            </a:r>
          </a:p>
        </p:txBody>
      </p:sp>
      <p:sp>
        <p:nvSpPr>
          <p:cNvPr id="5" name="Content Placeholder 4">
            <a:extLst>
              <a:ext uri="{FF2B5EF4-FFF2-40B4-BE49-F238E27FC236}">
                <a16:creationId xmlns:a16="http://schemas.microsoft.com/office/drawing/2014/main" id="{B96F9FA4-FB16-2BDE-7CEF-1CD1FE86762F}"/>
              </a:ext>
            </a:extLst>
          </p:cNvPr>
          <p:cNvSpPr>
            <a:spLocks noGrp="1"/>
          </p:cNvSpPr>
          <p:nvPr>
            <p:ph idx="1"/>
          </p:nvPr>
        </p:nvSpPr>
        <p:spPr>
          <a:xfrm>
            <a:off x="876693" y="1682496"/>
            <a:ext cx="3731883" cy="4298812"/>
          </a:xfrm>
        </p:spPr>
        <p:txBody>
          <a:bodyPr anchor="t">
            <a:normAutofit fontScale="92500"/>
          </a:bodyPr>
          <a:lstStyle/>
          <a:p>
            <a:r>
              <a:rPr lang="en-US" sz="2800" dirty="0"/>
              <a:t>Identify and use available resources</a:t>
            </a:r>
          </a:p>
          <a:p>
            <a:endParaRPr lang="en-US" sz="1100" dirty="0"/>
          </a:p>
          <a:p>
            <a:r>
              <a:rPr lang="en-US" sz="2800" dirty="0"/>
              <a:t>Plan and analyze within the jurisdiction</a:t>
            </a:r>
          </a:p>
          <a:p>
            <a:endParaRPr lang="en-US" sz="1100" dirty="0"/>
          </a:p>
          <a:p>
            <a:r>
              <a:rPr lang="en-US" sz="2800" dirty="0"/>
              <a:t>Design, build, and pilot</a:t>
            </a:r>
          </a:p>
          <a:p>
            <a:endParaRPr lang="en-US" sz="1100" dirty="0"/>
          </a:p>
          <a:p>
            <a:r>
              <a:rPr lang="en-US" sz="2800" dirty="0"/>
              <a:t>Implement and Transition </a:t>
            </a:r>
          </a:p>
        </p:txBody>
      </p:sp>
      <p:pic>
        <p:nvPicPr>
          <p:cNvPr id="3" name="Picture 2" descr="A person in a tie on a race track&#10;&#10;Description automatically generated">
            <a:extLst>
              <a:ext uri="{FF2B5EF4-FFF2-40B4-BE49-F238E27FC236}">
                <a16:creationId xmlns:a16="http://schemas.microsoft.com/office/drawing/2014/main" id="{9A16BE77-77CB-23A1-2A96-7252138F8870}"/>
              </a:ext>
            </a:extLst>
          </p:cNvPr>
          <p:cNvPicPr>
            <a:picLocks noChangeAspect="1"/>
          </p:cNvPicPr>
          <p:nvPr/>
        </p:nvPicPr>
        <p:blipFill>
          <a:blip r:embed="rId3"/>
          <a:srcRect l="855" r="13671" b="1"/>
          <a:stretch/>
        </p:blipFill>
        <p:spPr>
          <a:xfrm>
            <a:off x="5086726" y="10"/>
            <a:ext cx="7105273" cy="6857990"/>
          </a:xfrm>
          <a:prstGeom prst="rect">
            <a:avLst/>
          </a:prstGeom>
        </p:spPr>
      </p:pic>
      <p:grpSp>
        <p:nvGrpSpPr>
          <p:cNvPr id="10" name="Group 9">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661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057A92-ACDD-D9BB-8B39-0A704D956B03}"/>
              </a:ext>
            </a:extLst>
          </p:cNvPr>
          <p:cNvSpPr>
            <a:spLocks noGrp="1"/>
          </p:cNvSpPr>
          <p:nvPr>
            <p:ph idx="1"/>
          </p:nvPr>
        </p:nvSpPr>
        <p:spPr>
          <a:xfrm>
            <a:off x="615696" y="451993"/>
            <a:ext cx="11277600" cy="5954014"/>
          </a:xfrm>
        </p:spPr>
        <p:txBody>
          <a:bodyPr>
            <a:normAutofit fontScale="77500" lnSpcReduction="20000"/>
          </a:bodyPr>
          <a:lstStyle/>
          <a:p>
            <a:pPr marL="0" indent="0">
              <a:buNone/>
            </a:pPr>
            <a:r>
              <a:rPr lang="en-US" sz="3100" b="1" kern="0" dirty="0">
                <a:solidFill>
                  <a:srgbClr val="000000"/>
                </a:solidFill>
                <a:effectLst/>
                <a:highlight>
                  <a:srgbClr val="FFFFFF"/>
                </a:highlight>
                <a:latin typeface="+mn-lt"/>
                <a:ea typeface="Times New Roman" panose="02020603050405020304" pitchFamily="18" charset="0"/>
                <a:cs typeface="Helvetica" pitchFamily="2" charset="0"/>
              </a:rPr>
              <a:t>Example of using an E-CORE </a:t>
            </a:r>
            <a:r>
              <a:rPr lang="en-US" sz="3100" b="1" kern="0" dirty="0">
                <a:solidFill>
                  <a:srgbClr val="000000"/>
                </a:solidFill>
                <a:highlight>
                  <a:srgbClr val="FFFFFF"/>
                </a:highlight>
                <a:latin typeface="+mn-lt"/>
                <a:ea typeface="Times New Roman" panose="02020603050405020304" pitchFamily="18" charset="0"/>
                <a:cs typeface="Helvetica" pitchFamily="2" charset="0"/>
              </a:rPr>
              <a:t>Admin Core </a:t>
            </a:r>
            <a:r>
              <a:rPr lang="en-US" sz="3100" b="1" kern="0" dirty="0">
                <a:solidFill>
                  <a:srgbClr val="000000"/>
                </a:solidFill>
                <a:effectLst/>
                <a:highlight>
                  <a:srgbClr val="FFFFFF"/>
                </a:highlight>
                <a:latin typeface="+mn-lt"/>
                <a:ea typeface="Times New Roman" panose="02020603050405020304" pitchFamily="18" charset="0"/>
                <a:cs typeface="Helvetica" pitchFamily="2" charset="0"/>
              </a:rPr>
              <a:t>to play the coordinator and capacity building function for more funding across the jurisdiction.</a:t>
            </a:r>
          </a:p>
          <a:p>
            <a:endParaRPr lang="en-US" sz="2300" kern="100" dirty="0">
              <a:effectLst/>
              <a:highlight>
                <a:srgbClr val="FFFFFF"/>
              </a:highlight>
              <a:latin typeface="+mn-lt"/>
              <a:ea typeface="Aptos" panose="020B0004020202020204" pitchFamily="34" charset="0"/>
              <a:cs typeface="Times New Roman" panose="02020603050405020304" pitchFamily="18" charset="0"/>
            </a:endParaRPr>
          </a:p>
          <a:p>
            <a:r>
              <a:rPr lang="en-US" sz="2600" kern="0" dirty="0">
                <a:solidFill>
                  <a:srgbClr val="000000"/>
                </a:solidFill>
                <a:highlight>
                  <a:srgbClr val="FFFFFF"/>
                </a:highlight>
                <a:latin typeface="+mn-lt"/>
                <a:ea typeface="Times New Roman" panose="02020603050405020304" pitchFamily="18" charset="0"/>
                <a:cs typeface="Helvetica" pitchFamily="2" charset="0"/>
              </a:rPr>
              <a:t>Assume focus on </a:t>
            </a:r>
            <a:r>
              <a:rPr lang="en-US" sz="2600" kern="0" dirty="0">
                <a:solidFill>
                  <a:srgbClr val="000000"/>
                </a:solidFill>
                <a:effectLst/>
                <a:highlight>
                  <a:srgbClr val="FFFFFF"/>
                </a:highlight>
                <a:latin typeface="+mn-lt"/>
                <a:ea typeface="Times New Roman" panose="02020603050405020304" pitchFamily="18" charset="0"/>
                <a:cs typeface="Helvetica" pitchFamily="2" charset="0"/>
              </a:rPr>
              <a:t>two R1 institutions, 5 emerging research institutions, and several community colleges</a:t>
            </a:r>
          </a:p>
          <a:p>
            <a:endParaRPr lang="en-US" sz="500" kern="0" dirty="0">
              <a:solidFill>
                <a:srgbClr val="000000"/>
              </a:solidFill>
              <a:effectLst/>
              <a:highlight>
                <a:srgbClr val="FFFFFF"/>
              </a:highlight>
              <a:latin typeface="+mn-lt"/>
              <a:ea typeface="Times New Roman" panose="02020603050405020304" pitchFamily="18" charset="0"/>
              <a:cs typeface="Helvetica" pitchFamily="2" charset="0"/>
            </a:endParaRPr>
          </a:p>
          <a:p>
            <a:r>
              <a:rPr lang="en-US" sz="2600" kern="0" dirty="0">
                <a:solidFill>
                  <a:srgbClr val="000000"/>
                </a:solidFill>
                <a:effectLst/>
                <a:highlight>
                  <a:srgbClr val="FFFFFF"/>
                </a:highlight>
                <a:latin typeface="+mn-lt"/>
                <a:ea typeface="Times New Roman" panose="02020603050405020304" pitchFamily="18" charset="0"/>
                <a:cs typeface="Helvetica" pitchFamily="2" charset="0"/>
              </a:rPr>
              <a:t>Project goal of engaging these institutions in the jurisdictional ecosystem</a:t>
            </a:r>
          </a:p>
          <a:p>
            <a:endParaRPr lang="en-US" sz="500" kern="0" dirty="0">
              <a:solidFill>
                <a:srgbClr val="000000"/>
              </a:solidFill>
              <a:effectLst/>
              <a:highlight>
                <a:srgbClr val="FFFFFF"/>
              </a:highlight>
              <a:latin typeface="+mn-lt"/>
              <a:ea typeface="Times New Roman" panose="02020603050405020304" pitchFamily="18" charset="0"/>
              <a:cs typeface="Helvetica" pitchFamily="2" charset="0"/>
            </a:endParaRPr>
          </a:p>
          <a:p>
            <a:r>
              <a:rPr lang="en-US" sz="2600" kern="0" dirty="0">
                <a:solidFill>
                  <a:srgbClr val="000000"/>
                </a:solidFill>
                <a:effectLst/>
                <a:highlight>
                  <a:srgbClr val="FFFFFF"/>
                </a:highlight>
                <a:latin typeface="+mn-lt"/>
                <a:ea typeface="Times New Roman" panose="02020603050405020304" pitchFamily="18" charset="0"/>
                <a:cs typeface="Helvetica" pitchFamily="2" charset="0"/>
              </a:rPr>
              <a:t>Strategy: Stand up an office in the Admin Core that provides services to help with proposal submissions coming from these institutions in the topical area of the E-CORE project (for example). Office will provide guidance, resources, and support on pre and post award management.  </a:t>
            </a:r>
          </a:p>
          <a:p>
            <a:endParaRPr lang="en-US" sz="500" kern="0" dirty="0">
              <a:solidFill>
                <a:srgbClr val="000000"/>
              </a:solidFill>
              <a:effectLst/>
              <a:highlight>
                <a:srgbClr val="FFFFFF"/>
              </a:highlight>
              <a:latin typeface="+mn-lt"/>
              <a:ea typeface="Times New Roman" panose="02020603050405020304" pitchFamily="18" charset="0"/>
              <a:cs typeface="Helvetica" pitchFamily="2" charset="0"/>
            </a:endParaRPr>
          </a:p>
          <a:p>
            <a:r>
              <a:rPr lang="en-US" sz="2600" kern="0" dirty="0">
                <a:solidFill>
                  <a:srgbClr val="000000"/>
                </a:solidFill>
                <a:effectLst/>
                <a:highlight>
                  <a:srgbClr val="FFFFFF"/>
                </a:highlight>
                <a:latin typeface="+mn-lt"/>
                <a:ea typeface="Times New Roman" panose="02020603050405020304" pitchFamily="18" charset="0"/>
                <a:cs typeface="Helvetica" pitchFamily="2" charset="0"/>
              </a:rPr>
              <a:t>Tasks:</a:t>
            </a:r>
          </a:p>
          <a:p>
            <a:pPr lvl="1"/>
            <a:r>
              <a:rPr lang="en-US" sz="2400" kern="0" dirty="0">
                <a:solidFill>
                  <a:srgbClr val="000000"/>
                </a:solidFill>
                <a:highlight>
                  <a:srgbClr val="FFFFFF"/>
                </a:highlight>
                <a:latin typeface="+mn-lt"/>
                <a:ea typeface="Times New Roman" panose="02020603050405020304" pitchFamily="18" charset="0"/>
                <a:cs typeface="Helvetica" pitchFamily="2" charset="0"/>
              </a:rPr>
              <a:t>T</a:t>
            </a:r>
            <a:r>
              <a:rPr lang="en-US" sz="2400" kern="0" dirty="0">
                <a:solidFill>
                  <a:srgbClr val="000000"/>
                </a:solidFill>
                <a:effectLst/>
                <a:highlight>
                  <a:srgbClr val="FFFFFF"/>
                </a:highlight>
                <a:latin typeface="+mn-lt"/>
                <a:ea typeface="Times New Roman" panose="02020603050405020304" pitchFamily="18" charset="0"/>
                <a:cs typeface="Helvetica" pitchFamily="2" charset="0"/>
              </a:rPr>
              <a:t>raining to support competitive submissions</a:t>
            </a:r>
          </a:p>
          <a:p>
            <a:pPr lvl="1"/>
            <a:r>
              <a:rPr lang="en-US" sz="2400" kern="0" dirty="0">
                <a:solidFill>
                  <a:srgbClr val="000000"/>
                </a:solidFill>
                <a:highlight>
                  <a:srgbClr val="FFFFFF"/>
                </a:highlight>
                <a:latin typeface="+mn-lt"/>
                <a:ea typeface="Times New Roman" panose="02020603050405020304" pitchFamily="18" charset="0"/>
                <a:cs typeface="Helvetica" pitchFamily="2" charset="0"/>
              </a:rPr>
              <a:t>Development of </a:t>
            </a:r>
            <a:r>
              <a:rPr lang="en-US" sz="2400" kern="0" dirty="0">
                <a:solidFill>
                  <a:srgbClr val="000000"/>
                </a:solidFill>
                <a:effectLst/>
                <a:highlight>
                  <a:srgbClr val="FFFFFF"/>
                </a:highlight>
                <a:latin typeface="+mn-lt"/>
                <a:ea typeface="Times New Roman" panose="02020603050405020304" pitchFamily="18" charset="0"/>
                <a:cs typeface="Helvetica" pitchFamily="2" charset="0"/>
              </a:rPr>
              <a:t>communications portal to share ideas in building collaboratively across the jurisdiction</a:t>
            </a:r>
          </a:p>
          <a:p>
            <a:pPr lvl="1"/>
            <a:r>
              <a:rPr lang="en-US" sz="2400" kern="0" dirty="0">
                <a:solidFill>
                  <a:srgbClr val="000000"/>
                </a:solidFill>
                <a:highlight>
                  <a:srgbClr val="FFFFFF"/>
                </a:highlight>
                <a:latin typeface="+mn-lt"/>
                <a:ea typeface="Times New Roman" panose="02020603050405020304" pitchFamily="18" charset="0"/>
                <a:cs typeface="Helvetica" pitchFamily="2" charset="0"/>
              </a:rPr>
              <a:t>Building of a core </a:t>
            </a:r>
            <a:r>
              <a:rPr lang="en-US" sz="2400" kern="0" dirty="0">
                <a:solidFill>
                  <a:srgbClr val="000000"/>
                </a:solidFill>
                <a:effectLst/>
                <a:highlight>
                  <a:srgbClr val="FFFFFF"/>
                </a:highlight>
                <a:latin typeface="+mn-lt"/>
                <a:ea typeface="Times New Roman" panose="02020603050405020304" pitchFamily="18" charset="0"/>
                <a:cs typeface="Helvetica" pitchFamily="2" charset="0"/>
              </a:rPr>
              <a:t>research development segment  that pulls teams together, including other RII investments in the jurisdiction and beyond</a:t>
            </a:r>
          </a:p>
          <a:p>
            <a:pPr lvl="1"/>
            <a:r>
              <a:rPr lang="en-US" sz="2400" kern="0" dirty="0">
                <a:solidFill>
                  <a:srgbClr val="000000"/>
                </a:solidFill>
                <a:highlight>
                  <a:srgbClr val="FFFFFF"/>
                </a:highlight>
                <a:latin typeface="+mn-lt"/>
                <a:ea typeface="Times New Roman" panose="02020603050405020304" pitchFamily="18" charset="0"/>
                <a:cs typeface="Helvetica" pitchFamily="2" charset="0"/>
              </a:rPr>
              <a:t>Build in teams of internal reviewers for submissions </a:t>
            </a:r>
          </a:p>
          <a:p>
            <a:pPr lvl="1"/>
            <a:endParaRPr lang="en-US" sz="500" kern="0" dirty="0">
              <a:solidFill>
                <a:srgbClr val="000000"/>
              </a:solidFill>
              <a:effectLst/>
              <a:highlight>
                <a:srgbClr val="FFFFFF"/>
              </a:highlight>
              <a:latin typeface="+mn-lt"/>
              <a:ea typeface="Times New Roman" panose="02020603050405020304" pitchFamily="18" charset="0"/>
              <a:cs typeface="Helvetica" pitchFamily="2" charset="0"/>
            </a:endParaRPr>
          </a:p>
          <a:p>
            <a:r>
              <a:rPr lang="en-US" sz="2600" kern="0" dirty="0">
                <a:solidFill>
                  <a:srgbClr val="000000"/>
                </a:solidFill>
                <a:highlight>
                  <a:srgbClr val="FFFFFF"/>
                </a:highlight>
                <a:latin typeface="+mn-lt"/>
                <a:ea typeface="Times New Roman" panose="02020603050405020304" pitchFamily="18" charset="0"/>
                <a:cs typeface="Helvetica" pitchFamily="2" charset="0"/>
              </a:rPr>
              <a:t>Prepare and assess: Can an E-RISE team be cultivated and developed from E-CORE work? </a:t>
            </a:r>
            <a:r>
              <a:rPr lang="en-US" sz="2600" kern="0" dirty="0">
                <a:solidFill>
                  <a:srgbClr val="000000"/>
                </a:solidFill>
                <a:effectLst/>
                <a:highlight>
                  <a:srgbClr val="FFFFFF"/>
                </a:highlight>
                <a:latin typeface="+mn-lt"/>
                <a:ea typeface="Times New Roman" panose="02020603050405020304" pitchFamily="18" charset="0"/>
                <a:cs typeface="Helvetica" pitchFamily="2" charset="0"/>
              </a:rPr>
              <a:t> </a:t>
            </a:r>
          </a:p>
          <a:p>
            <a:endParaRPr lang="en-US" dirty="0"/>
          </a:p>
        </p:txBody>
      </p:sp>
      <p:sp>
        <p:nvSpPr>
          <p:cNvPr id="4" name="Slide Number Placeholder 3">
            <a:extLst>
              <a:ext uri="{FF2B5EF4-FFF2-40B4-BE49-F238E27FC236}">
                <a16:creationId xmlns:a16="http://schemas.microsoft.com/office/drawing/2014/main" id="{75AE0E5D-6738-0634-4CCE-4F65CE4F3A41}"/>
              </a:ext>
            </a:extLst>
          </p:cNvPr>
          <p:cNvSpPr>
            <a:spLocks noGrp="1"/>
          </p:cNvSpPr>
          <p:nvPr>
            <p:ph type="sldNum" sz="quarter" idx="12"/>
          </p:nvPr>
        </p:nvSpPr>
        <p:spPr/>
        <p:txBody>
          <a:bodyPr/>
          <a:lstStyle/>
          <a:p>
            <a:fld id="{4710E8EA-57F6-764C-8914-AEEABF058192}" type="slidenum">
              <a:rPr lang="en-US" smtClean="0"/>
              <a:t>23</a:t>
            </a:fld>
            <a:endParaRPr lang="en-US" dirty="0"/>
          </a:p>
        </p:txBody>
      </p:sp>
    </p:spTree>
    <p:extLst>
      <p:ext uri="{BB962C8B-B14F-4D97-AF65-F5344CB8AC3E}">
        <p14:creationId xmlns:p14="http://schemas.microsoft.com/office/powerpoint/2010/main" val="309929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642F-B031-36F9-A3F2-BDA762FF1734}"/>
              </a:ext>
            </a:extLst>
          </p:cNvPr>
          <p:cNvSpPr>
            <a:spLocks noGrp="1"/>
          </p:cNvSpPr>
          <p:nvPr>
            <p:ph type="title"/>
          </p:nvPr>
        </p:nvSpPr>
        <p:spPr/>
        <p:txBody>
          <a:bodyPr>
            <a:normAutofit/>
          </a:bodyPr>
          <a:lstStyle/>
          <a:p>
            <a:r>
              <a:rPr lang="en-US" sz="4000" b="1" dirty="0"/>
              <a:t>Common Admin Core Questions </a:t>
            </a:r>
          </a:p>
        </p:txBody>
      </p:sp>
      <p:sp>
        <p:nvSpPr>
          <p:cNvPr id="3" name="Content Placeholder 2">
            <a:extLst>
              <a:ext uri="{FF2B5EF4-FFF2-40B4-BE49-F238E27FC236}">
                <a16:creationId xmlns:a16="http://schemas.microsoft.com/office/drawing/2014/main" id="{BDA93059-C903-9557-ABD6-66FF0D50F2EF}"/>
              </a:ext>
            </a:extLst>
          </p:cNvPr>
          <p:cNvSpPr>
            <a:spLocks noGrp="1"/>
          </p:cNvSpPr>
          <p:nvPr>
            <p:ph idx="1"/>
          </p:nvPr>
        </p:nvSpPr>
        <p:spPr/>
        <p:txBody>
          <a:bodyPr/>
          <a:lstStyle/>
          <a:p>
            <a:r>
              <a:rPr lang="en-US" dirty="0"/>
              <a:t>How will roles and responsibilities be delineated across multiple admin cores if there is more than 1 E-CORE in a jurisdiction?</a:t>
            </a:r>
          </a:p>
          <a:p>
            <a:r>
              <a:rPr lang="en-US" dirty="0"/>
              <a:t>How should the E-CORE admin core interact with others in the state? </a:t>
            </a:r>
          </a:p>
          <a:p>
            <a:r>
              <a:rPr lang="en-US" dirty="0"/>
              <a:t>What is the max budget of an E-CORE RII project for support of the Administrative Core?</a:t>
            </a:r>
          </a:p>
          <a:p>
            <a:r>
              <a:rPr lang="en-US" dirty="0"/>
              <a:t>How can I prepare my team to move beyond project management in the Administrative Core? </a:t>
            </a:r>
          </a:p>
        </p:txBody>
      </p:sp>
      <p:sp>
        <p:nvSpPr>
          <p:cNvPr id="4" name="Slide Number Placeholder 3">
            <a:extLst>
              <a:ext uri="{FF2B5EF4-FFF2-40B4-BE49-F238E27FC236}">
                <a16:creationId xmlns:a16="http://schemas.microsoft.com/office/drawing/2014/main" id="{FCD6FE4D-54B3-042E-0734-D85BE3A896F8}"/>
              </a:ext>
            </a:extLst>
          </p:cNvPr>
          <p:cNvSpPr>
            <a:spLocks noGrp="1"/>
          </p:cNvSpPr>
          <p:nvPr>
            <p:ph type="sldNum" sz="quarter" idx="12"/>
          </p:nvPr>
        </p:nvSpPr>
        <p:spPr/>
        <p:txBody>
          <a:bodyPr/>
          <a:lstStyle/>
          <a:p>
            <a:fld id="{4710E8EA-57F6-764C-8914-AEEABF058192}" type="slidenum">
              <a:rPr lang="en-US" smtClean="0"/>
              <a:t>24</a:t>
            </a:fld>
            <a:endParaRPr lang="en-US" dirty="0"/>
          </a:p>
        </p:txBody>
      </p:sp>
    </p:spTree>
    <p:extLst>
      <p:ext uri="{BB962C8B-B14F-4D97-AF65-F5344CB8AC3E}">
        <p14:creationId xmlns:p14="http://schemas.microsoft.com/office/powerpoint/2010/main" val="7008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85C29-A4CC-AA08-F975-E98E8CCF307F}"/>
              </a:ext>
            </a:extLst>
          </p:cNvPr>
          <p:cNvSpPr>
            <a:spLocks noGrp="1"/>
          </p:cNvSpPr>
          <p:nvPr>
            <p:ph type="title"/>
          </p:nvPr>
        </p:nvSpPr>
        <p:spPr>
          <a:xfrm>
            <a:off x="333214" y="591346"/>
            <a:ext cx="11277600" cy="935556"/>
          </a:xfrm>
        </p:spPr>
        <p:txBody>
          <a:bodyPr/>
          <a:lstStyle/>
          <a:p>
            <a:r>
              <a:rPr lang="en-US" sz="3600" b="1" dirty="0">
                <a:solidFill>
                  <a:schemeClr val="tx2"/>
                </a:solidFill>
                <a:latin typeface="Open Sans ExtraBold" pitchFamily="2" charset="0"/>
                <a:ea typeface="Open Sans ExtraBold" pitchFamily="2" charset="0"/>
                <a:cs typeface="Open Sans ExtraBold" pitchFamily="2" charset="0"/>
              </a:rPr>
              <a:t>Contact the FY24 EPSCoR Program Team</a:t>
            </a:r>
            <a:endParaRPr lang="en-US" dirty="0"/>
          </a:p>
        </p:txBody>
      </p:sp>
      <p:sp>
        <p:nvSpPr>
          <p:cNvPr id="3" name="Content Placeholder 2">
            <a:extLst>
              <a:ext uri="{FF2B5EF4-FFF2-40B4-BE49-F238E27FC236}">
                <a16:creationId xmlns:a16="http://schemas.microsoft.com/office/drawing/2014/main" id="{F6EE0714-1B5F-E6A2-0AB7-4C53AD4D0AE3}"/>
              </a:ext>
            </a:extLst>
          </p:cNvPr>
          <p:cNvSpPr>
            <a:spLocks noGrp="1"/>
          </p:cNvSpPr>
          <p:nvPr>
            <p:ph idx="1"/>
          </p:nvPr>
        </p:nvSpPr>
        <p:spPr>
          <a:xfrm>
            <a:off x="929899" y="1526902"/>
            <a:ext cx="8198603" cy="4441029"/>
          </a:xfrm>
        </p:spPr>
        <p:txBody>
          <a:bodyPr>
            <a:normAutofit fontScale="92500" lnSpcReduction="10000"/>
          </a:bodyPr>
          <a:lstStyle/>
          <a:p>
            <a:r>
              <a:rPr lang="en-US" b="1" dirty="0"/>
              <a:t>General Inquiries: </a:t>
            </a:r>
            <a:r>
              <a:rPr lang="en-US" dirty="0">
                <a:hlinkClick r:id="rId2"/>
              </a:rPr>
              <a:t>nsfepscor@nsf.gov</a:t>
            </a:r>
            <a:r>
              <a:rPr lang="en-US" dirty="0"/>
              <a:t> </a:t>
            </a:r>
          </a:p>
          <a:p>
            <a:endParaRPr lang="en-US" dirty="0"/>
          </a:p>
          <a:p>
            <a:r>
              <a:rPr lang="en-US" b="1" dirty="0"/>
              <a:t>E-CORE RII Inquiries: </a:t>
            </a:r>
            <a:r>
              <a:rPr lang="en-US" dirty="0">
                <a:hlinkClick r:id="rId3"/>
              </a:rPr>
              <a:t>EPSCoR-CORE@nsf.gov</a:t>
            </a:r>
            <a:endParaRPr lang="en-US" dirty="0"/>
          </a:p>
          <a:p>
            <a:endParaRPr lang="en-US" dirty="0"/>
          </a:p>
          <a:p>
            <a:r>
              <a:rPr lang="en-US" b="1" dirty="0"/>
              <a:t>E-RISE RII Inquiries: </a:t>
            </a:r>
            <a:r>
              <a:rPr lang="en-US" dirty="0">
                <a:hlinkClick r:id="rId4"/>
              </a:rPr>
              <a:t>EPSCoR-RISE@nsf.gov</a:t>
            </a:r>
            <a:endParaRPr lang="en-US" dirty="0"/>
          </a:p>
          <a:p>
            <a:endParaRPr lang="en-US" dirty="0"/>
          </a:p>
          <a:p>
            <a:r>
              <a:rPr lang="en-US" b="1" dirty="0"/>
              <a:t>EPSCoR Live! Inquiries: </a:t>
            </a:r>
            <a:r>
              <a:rPr lang="en-US" dirty="0">
                <a:hlinkClick r:id="rId5"/>
              </a:rPr>
              <a:t>epscor-live@nsf.gov</a:t>
            </a:r>
            <a:endParaRPr lang="en-US" dirty="0"/>
          </a:p>
          <a:p>
            <a:endParaRPr lang="en-US" dirty="0"/>
          </a:p>
          <a:p>
            <a:r>
              <a:rPr lang="en-US" b="1" dirty="0"/>
              <a:t>RCC Section Staff</a:t>
            </a:r>
            <a:r>
              <a:rPr lang="en-US" dirty="0"/>
              <a:t>: </a:t>
            </a:r>
            <a:r>
              <a:rPr lang="en-US" dirty="0">
                <a:hlinkClick r:id="rId6"/>
              </a:rPr>
              <a:t>NSF Directory</a:t>
            </a:r>
            <a:endParaRPr lang="en-US" dirty="0"/>
          </a:p>
          <a:p>
            <a:endParaRPr lang="en-US" dirty="0"/>
          </a:p>
          <a:p>
            <a:r>
              <a:rPr lang="en-US" b="1" dirty="0"/>
              <a:t>Section Head (Sandra Richardson)</a:t>
            </a:r>
            <a:r>
              <a:rPr lang="en-US" dirty="0"/>
              <a:t>: </a:t>
            </a:r>
            <a:r>
              <a:rPr lang="en-US" dirty="0">
                <a:hlinkClick r:id="rId7"/>
              </a:rPr>
              <a:t>srichard@nsf.gov</a:t>
            </a:r>
            <a:r>
              <a:rPr lang="en-US" dirty="0"/>
              <a:t> </a:t>
            </a:r>
          </a:p>
        </p:txBody>
      </p:sp>
      <p:sp>
        <p:nvSpPr>
          <p:cNvPr id="4" name="Slide Number Placeholder 3">
            <a:extLst>
              <a:ext uri="{FF2B5EF4-FFF2-40B4-BE49-F238E27FC236}">
                <a16:creationId xmlns:a16="http://schemas.microsoft.com/office/drawing/2014/main" id="{92A6054D-1345-7ECC-2EA3-6F6382C661F8}"/>
              </a:ext>
            </a:extLst>
          </p:cNvPr>
          <p:cNvSpPr>
            <a:spLocks noGrp="1"/>
          </p:cNvSpPr>
          <p:nvPr>
            <p:ph type="sldNum" sz="quarter" idx="12"/>
          </p:nvPr>
        </p:nvSpPr>
        <p:spPr/>
        <p:txBody>
          <a:bodyPr/>
          <a:lstStyle/>
          <a:p>
            <a:fld id="{4710E8EA-57F6-764C-8914-AEEABF058192}" type="slidenum">
              <a:rPr lang="en-US" smtClean="0"/>
              <a:t>25</a:t>
            </a:fld>
            <a:endParaRPr lang="en-US"/>
          </a:p>
        </p:txBody>
      </p:sp>
    </p:spTree>
    <p:extLst>
      <p:ext uri="{BB962C8B-B14F-4D97-AF65-F5344CB8AC3E}">
        <p14:creationId xmlns:p14="http://schemas.microsoft.com/office/powerpoint/2010/main" val="26803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A81800-459C-B0B2-45DA-B275BF66EE47}"/>
              </a:ext>
            </a:extLst>
          </p:cNvPr>
          <p:cNvSpPr txBox="1">
            <a:spLocks/>
          </p:cNvSpPr>
          <p:nvPr/>
        </p:nvSpPr>
        <p:spPr>
          <a:xfrm>
            <a:off x="32171" y="40698"/>
            <a:ext cx="12192000" cy="654370"/>
          </a:xfrm>
          <a:prstGeom prst="rect">
            <a:avLst/>
          </a:prstGeom>
          <a:noFill/>
        </p:spPr>
        <p:txBody>
          <a:bodyPr lIns="91440" tIns="45720" rIns="91440" bIns="45720" anchor="t">
            <a:noAutofit/>
          </a:bodyPr>
          <a:lstStyle>
            <a:lvl1pPr algn="l" defTabSz="731520" rtl="0" eaLnBrk="1" latinLnBrk="0" hangingPunct="1">
              <a:spcBef>
                <a:spcPct val="0"/>
              </a:spcBef>
              <a:buNone/>
              <a:defRPr sz="5000" kern="1200">
                <a:solidFill>
                  <a:srgbClr val="1A3F6F"/>
                </a:solidFill>
                <a:latin typeface="Arial"/>
                <a:ea typeface="+mj-ea"/>
                <a:cs typeface="Arial"/>
              </a:defRPr>
            </a:lvl1pPr>
          </a:lstStyle>
          <a:p>
            <a:pPr algn="ctr"/>
            <a:r>
              <a:rPr lang="en-US" sz="3600" b="1" dirty="0">
                <a:solidFill>
                  <a:schemeClr val="tx2"/>
                </a:solidFill>
                <a:latin typeface="Open Sans ExtraBold" pitchFamily="2" charset="0"/>
                <a:ea typeface="Open Sans ExtraBold" pitchFamily="2" charset="0"/>
                <a:cs typeface="Open Sans ExtraBold" pitchFamily="2" charset="0"/>
              </a:rPr>
              <a:t>FY24 EPSCoR Program Team</a:t>
            </a:r>
          </a:p>
          <a:p>
            <a:pPr algn="ctr"/>
            <a:br>
              <a:rPr lang="en-US" sz="3600" dirty="0">
                <a:latin typeface="Open Sans Light" pitchFamily="2" charset="0"/>
                <a:ea typeface="Open Sans Light" pitchFamily="2" charset="0"/>
                <a:cs typeface="Open Sans Light" pitchFamily="2" charset="0"/>
              </a:rPr>
            </a:br>
            <a:br>
              <a:rPr lang="en-US" sz="1200" dirty="0">
                <a:latin typeface="Open Sans Light" pitchFamily="2" charset="0"/>
                <a:ea typeface="Open Sans Light" pitchFamily="2" charset="0"/>
                <a:cs typeface="Open Sans Light" pitchFamily="2" charset="0"/>
              </a:rPr>
            </a:br>
            <a:endParaRPr lang="en-US" sz="1200" dirty="0">
              <a:solidFill>
                <a:schemeClr val="tx1"/>
              </a:solidFill>
              <a:latin typeface="Open Sans Light" pitchFamily="2" charset="0"/>
              <a:ea typeface="Open Sans Light" pitchFamily="2" charset="0"/>
              <a:cs typeface="Open Sans Light" pitchFamily="2" charset="0"/>
            </a:endParaRPr>
          </a:p>
        </p:txBody>
      </p:sp>
      <p:sp>
        <p:nvSpPr>
          <p:cNvPr id="6" name="Content Placeholder 2">
            <a:extLst>
              <a:ext uri="{FF2B5EF4-FFF2-40B4-BE49-F238E27FC236}">
                <a16:creationId xmlns:a16="http://schemas.microsoft.com/office/drawing/2014/main" id="{7621E699-882E-8DE1-4D71-F7C47579D6BF}"/>
              </a:ext>
            </a:extLst>
          </p:cNvPr>
          <p:cNvSpPr txBox="1">
            <a:spLocks/>
          </p:cNvSpPr>
          <p:nvPr/>
        </p:nvSpPr>
        <p:spPr>
          <a:xfrm>
            <a:off x="-1619764" y="2363706"/>
            <a:ext cx="8327258" cy="2852857"/>
          </a:xfrm>
          <a:prstGeom prst="rect">
            <a:avLst/>
          </a:prstGeom>
        </p:spPr>
        <p:txBody>
          <a:bodyPr vert="horz" lIns="101600" tIns="50800" rIns="101600" bIns="50800" rtlCol="0">
            <a:normAutofit/>
          </a:bodyPr>
          <a:lstStyle>
            <a:lvl1pPr marL="548640" indent="-548640" algn="l" defTabSz="731520" rtl="0" eaLnBrk="1" latinLnBrk="0" hangingPunct="1">
              <a:spcBef>
                <a:spcPct val="20000"/>
              </a:spcBef>
              <a:buFont typeface="Arial"/>
              <a:buChar char="•"/>
              <a:defRPr sz="4000" kern="1200">
                <a:solidFill>
                  <a:schemeClr val="tx1">
                    <a:lumMod val="85000"/>
                    <a:lumOff val="15000"/>
                  </a:schemeClr>
                </a:solidFill>
                <a:latin typeface="Arial"/>
                <a:ea typeface="+mn-ea"/>
                <a:cs typeface="Arial"/>
              </a:defRPr>
            </a:lvl1pPr>
            <a:lvl2pPr marL="1188720" indent="-457200" algn="l" defTabSz="731520" rtl="0" eaLnBrk="1" latinLnBrk="0" hangingPunct="1">
              <a:spcBef>
                <a:spcPct val="20000"/>
              </a:spcBef>
              <a:buFont typeface="Arial"/>
              <a:buChar char="–"/>
              <a:defRPr sz="3500" kern="1200">
                <a:solidFill>
                  <a:schemeClr val="tx1">
                    <a:lumMod val="85000"/>
                    <a:lumOff val="15000"/>
                  </a:schemeClr>
                </a:solidFill>
                <a:latin typeface="Arial"/>
                <a:ea typeface="+mn-ea"/>
                <a:cs typeface="Arial"/>
              </a:defRPr>
            </a:lvl2pPr>
            <a:lvl3pPr marL="1828800" indent="-365760" algn="l" defTabSz="731520" rtl="0" eaLnBrk="1" latinLnBrk="0" hangingPunct="1">
              <a:spcBef>
                <a:spcPct val="20000"/>
              </a:spcBef>
              <a:buFont typeface="Arial"/>
              <a:buChar char="•"/>
              <a:defRPr sz="3200" kern="1200">
                <a:solidFill>
                  <a:schemeClr val="tx1">
                    <a:lumMod val="85000"/>
                    <a:lumOff val="15000"/>
                  </a:schemeClr>
                </a:solidFill>
                <a:latin typeface="Arial"/>
                <a:ea typeface="+mn-ea"/>
                <a:cs typeface="Arial"/>
              </a:defRPr>
            </a:lvl3pPr>
            <a:lvl4pPr marL="2560320" indent="-365760" algn="l" defTabSz="731520" rtl="0" eaLnBrk="1" latinLnBrk="0" hangingPunct="1">
              <a:spcBef>
                <a:spcPct val="20000"/>
              </a:spcBef>
              <a:buFont typeface="Arial"/>
              <a:buChar char="–"/>
              <a:defRPr sz="2900" kern="1200">
                <a:solidFill>
                  <a:schemeClr val="tx1">
                    <a:lumMod val="85000"/>
                    <a:lumOff val="15000"/>
                  </a:schemeClr>
                </a:solidFill>
                <a:latin typeface="Arial"/>
                <a:ea typeface="+mn-ea"/>
                <a:cs typeface="Arial"/>
              </a:defRPr>
            </a:lvl4pPr>
            <a:lvl5pPr marL="3291840" indent="-365760" algn="l" defTabSz="731520" rtl="0" eaLnBrk="1" latinLnBrk="0" hangingPunct="1">
              <a:spcBef>
                <a:spcPct val="20000"/>
              </a:spcBef>
              <a:buFont typeface="Arial"/>
              <a:buChar char="»"/>
              <a:defRPr sz="2600" kern="1200">
                <a:solidFill>
                  <a:schemeClr val="tx1">
                    <a:lumMod val="85000"/>
                    <a:lumOff val="15000"/>
                  </a:schemeClr>
                </a:solidFill>
                <a:latin typeface="Arial"/>
                <a:ea typeface="+mn-ea"/>
                <a:cs typeface="Arial"/>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a:lstStyle>
          <a:p>
            <a:pPr>
              <a:buFont typeface="Arial" charset="0"/>
              <a:buNone/>
            </a:pPr>
            <a:endParaRPr lang="en-US" sz="1200">
              <a:solidFill>
                <a:schemeClr val="tx1"/>
              </a:solidFill>
              <a:latin typeface="Open Sans Light" pitchFamily="2" charset="0"/>
              <a:ea typeface="Open Sans Light" pitchFamily="2" charset="0"/>
              <a:cs typeface="Open Sans Light" pitchFamily="2" charset="0"/>
            </a:endParaRPr>
          </a:p>
          <a:p>
            <a:pPr>
              <a:buFont typeface="Arial" charset="0"/>
              <a:buNone/>
            </a:pPr>
            <a:endParaRPr lang="en-US" sz="1200">
              <a:solidFill>
                <a:schemeClr val="tx1"/>
              </a:solidFill>
              <a:latin typeface="Open Sans Light" pitchFamily="2" charset="0"/>
              <a:ea typeface="Open Sans Light" pitchFamily="2" charset="0"/>
              <a:cs typeface="Open Sans Light" pitchFamily="2" charset="0"/>
            </a:endParaRPr>
          </a:p>
        </p:txBody>
      </p:sp>
      <p:pic>
        <p:nvPicPr>
          <p:cNvPr id="7" name="Picture 8">
            <a:extLst>
              <a:ext uri="{FF2B5EF4-FFF2-40B4-BE49-F238E27FC236}">
                <a16:creationId xmlns:a16="http://schemas.microsoft.com/office/drawing/2014/main" id="{A308662E-D2F4-466C-B29A-50ABF46E14B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313" b="-1317"/>
          <a:stretch/>
        </p:blipFill>
        <p:spPr bwMode="auto">
          <a:xfrm>
            <a:off x="764379" y="3365697"/>
            <a:ext cx="1355212" cy="20641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29F17F4E-9E52-27E4-955C-3B9219F6C9E9}"/>
              </a:ext>
            </a:extLst>
          </p:cNvPr>
          <p:cNvSpPr txBox="1"/>
          <p:nvPr/>
        </p:nvSpPr>
        <p:spPr>
          <a:xfrm>
            <a:off x="584778" y="5466212"/>
            <a:ext cx="1802782" cy="646331"/>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Liz Lawrence</a:t>
            </a:r>
          </a:p>
          <a:p>
            <a:pPr algn="ctr"/>
            <a:r>
              <a:rPr lang="en-US" sz="1200" dirty="0">
                <a:latin typeface="Open Sans Light" pitchFamily="2" charset="0"/>
                <a:ea typeface="Open Sans Light" pitchFamily="2" charset="0"/>
                <a:cs typeface="Open Sans Light" pitchFamily="2" charset="0"/>
              </a:rPr>
              <a:t>Sr. Program Analyst</a:t>
            </a:r>
          </a:p>
          <a:p>
            <a:pPr algn="ctr"/>
            <a:endParaRPr lang="en-US" sz="1200" dirty="0">
              <a:latin typeface="Open Sans Light" pitchFamily="2" charset="0"/>
              <a:ea typeface="Open Sans Light" pitchFamily="2" charset="0"/>
              <a:cs typeface="Open Sans Light" pitchFamily="2" charset="0"/>
            </a:endParaRPr>
          </a:p>
        </p:txBody>
      </p:sp>
      <p:sp>
        <p:nvSpPr>
          <p:cNvPr id="9" name="TextBox 8">
            <a:extLst>
              <a:ext uri="{FF2B5EF4-FFF2-40B4-BE49-F238E27FC236}">
                <a16:creationId xmlns:a16="http://schemas.microsoft.com/office/drawing/2014/main" id="{47CE2C06-85A8-6A68-BC4E-3A99F190F587}"/>
              </a:ext>
            </a:extLst>
          </p:cNvPr>
          <p:cNvSpPr txBox="1"/>
          <p:nvPr/>
        </p:nvSpPr>
        <p:spPr>
          <a:xfrm>
            <a:off x="6066404" y="770317"/>
            <a:ext cx="1463961" cy="461665"/>
          </a:xfrm>
          <a:prstGeom prst="rect">
            <a:avLst/>
          </a:prstGeom>
          <a:noFill/>
        </p:spPr>
        <p:txBody>
          <a:bodyPr wrap="square" rtlCol="0">
            <a:spAutoFit/>
          </a:bodyPr>
          <a:lstStyle/>
          <a:p>
            <a:pPr algn="ctr"/>
            <a:r>
              <a:rPr lang="en-US" sz="1200">
                <a:latin typeface="Open Sans Light" pitchFamily="2" charset="0"/>
                <a:ea typeface="Open Sans Light" pitchFamily="2" charset="0"/>
                <a:cs typeface="Open Sans Light" pitchFamily="2" charset="0"/>
              </a:rPr>
              <a:t>Jose Colom</a:t>
            </a:r>
          </a:p>
          <a:p>
            <a:pPr algn="ctr"/>
            <a:r>
              <a:rPr lang="en-US" sz="1200">
                <a:latin typeface="Open Sans Light" pitchFamily="2" charset="0"/>
                <a:ea typeface="Open Sans Light" pitchFamily="2" charset="0"/>
                <a:cs typeface="Open Sans Light" pitchFamily="2" charset="0"/>
              </a:rPr>
              <a:t>Program Officer</a:t>
            </a:r>
          </a:p>
        </p:txBody>
      </p:sp>
      <p:sp>
        <p:nvSpPr>
          <p:cNvPr id="10" name="TextBox 9">
            <a:extLst>
              <a:ext uri="{FF2B5EF4-FFF2-40B4-BE49-F238E27FC236}">
                <a16:creationId xmlns:a16="http://schemas.microsoft.com/office/drawing/2014/main" id="{91E12FEF-266B-E74D-A882-8E4634152B30}"/>
              </a:ext>
            </a:extLst>
          </p:cNvPr>
          <p:cNvSpPr txBox="1"/>
          <p:nvPr/>
        </p:nvSpPr>
        <p:spPr>
          <a:xfrm>
            <a:off x="8587010" y="5382897"/>
            <a:ext cx="1463961" cy="646331"/>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J.D. Swanson</a:t>
            </a:r>
          </a:p>
          <a:p>
            <a:pPr algn="ctr"/>
            <a:r>
              <a:rPr lang="en-US" sz="1200" dirty="0">
                <a:latin typeface="Open Sans Light" pitchFamily="2" charset="0"/>
                <a:ea typeface="Open Sans Light" pitchFamily="2" charset="0"/>
                <a:cs typeface="Open Sans Light" pitchFamily="2" charset="0"/>
              </a:rPr>
              <a:t>Program Officer</a:t>
            </a:r>
          </a:p>
          <a:p>
            <a:pPr algn="ctr"/>
            <a:endParaRPr lang="en-US" sz="1200" dirty="0">
              <a:latin typeface="Open Sans Light" pitchFamily="2" charset="0"/>
              <a:ea typeface="Open Sans Light" pitchFamily="2" charset="0"/>
              <a:cs typeface="Open Sans Light" pitchFamily="2" charset="0"/>
            </a:endParaRPr>
          </a:p>
        </p:txBody>
      </p:sp>
      <p:sp>
        <p:nvSpPr>
          <p:cNvPr id="11" name="TextBox 10">
            <a:extLst>
              <a:ext uri="{FF2B5EF4-FFF2-40B4-BE49-F238E27FC236}">
                <a16:creationId xmlns:a16="http://schemas.microsoft.com/office/drawing/2014/main" id="{B6ED1856-132F-9191-1504-FEF13176EA2F}"/>
              </a:ext>
            </a:extLst>
          </p:cNvPr>
          <p:cNvSpPr txBox="1"/>
          <p:nvPr/>
        </p:nvSpPr>
        <p:spPr>
          <a:xfrm>
            <a:off x="51068" y="791254"/>
            <a:ext cx="1661013" cy="461665"/>
          </a:xfrm>
          <a:prstGeom prst="rect">
            <a:avLst/>
          </a:prstGeom>
          <a:noFill/>
        </p:spPr>
        <p:txBody>
          <a:bodyPr wrap="square" lIns="91440" tIns="45720" rIns="91440" bIns="45720" rtlCol="0" anchor="t">
            <a:spAutoFit/>
          </a:bodyPr>
          <a:lstStyle/>
          <a:p>
            <a:pPr algn="ctr"/>
            <a:r>
              <a:rPr lang="en-US" sz="1200" dirty="0">
                <a:latin typeface="Open Sans Light" pitchFamily="2" charset="0"/>
                <a:ea typeface="Open Sans Light" pitchFamily="2" charset="0"/>
                <a:cs typeface="Open Sans Light" pitchFamily="2" charset="0"/>
              </a:rPr>
              <a:t>Sandra Richardson</a:t>
            </a:r>
          </a:p>
          <a:p>
            <a:pPr algn="ctr"/>
            <a:r>
              <a:rPr lang="en-US" sz="1200" dirty="0">
                <a:latin typeface="Open Sans Light" pitchFamily="2" charset="0"/>
                <a:ea typeface="Open Sans Light" pitchFamily="2" charset="0"/>
                <a:cs typeface="Open Sans Light" pitchFamily="2" charset="0"/>
              </a:rPr>
              <a:t>Section Head</a:t>
            </a:r>
          </a:p>
        </p:txBody>
      </p:sp>
      <p:sp>
        <p:nvSpPr>
          <p:cNvPr id="12" name="TextBox 11">
            <a:extLst>
              <a:ext uri="{FF2B5EF4-FFF2-40B4-BE49-F238E27FC236}">
                <a16:creationId xmlns:a16="http://schemas.microsoft.com/office/drawing/2014/main" id="{0F856E4E-496A-C3E6-2321-44C8EB66759A}"/>
              </a:ext>
            </a:extLst>
          </p:cNvPr>
          <p:cNvSpPr txBox="1"/>
          <p:nvPr/>
        </p:nvSpPr>
        <p:spPr>
          <a:xfrm>
            <a:off x="9934870" y="5344860"/>
            <a:ext cx="1655290" cy="646331"/>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Chinonye Whitley</a:t>
            </a:r>
          </a:p>
          <a:p>
            <a:pPr algn="ctr"/>
            <a:r>
              <a:rPr lang="en-US" sz="1200" dirty="0">
                <a:latin typeface="Open Sans Light" pitchFamily="2" charset="0"/>
                <a:ea typeface="Open Sans Light" pitchFamily="2" charset="0"/>
                <a:cs typeface="Open Sans Light" pitchFamily="2" charset="0"/>
              </a:rPr>
              <a:t>Program Officer</a:t>
            </a:r>
          </a:p>
          <a:p>
            <a:pPr algn="ctr"/>
            <a:endParaRPr lang="en-US" sz="1200" dirty="0">
              <a:latin typeface="Open Sans Light" pitchFamily="2" charset="0"/>
              <a:ea typeface="Open Sans Light" pitchFamily="2" charset="0"/>
              <a:cs typeface="Open Sans Light" pitchFamily="2" charset="0"/>
            </a:endParaRPr>
          </a:p>
        </p:txBody>
      </p:sp>
      <p:sp>
        <p:nvSpPr>
          <p:cNvPr id="13" name="TextBox 12">
            <a:extLst>
              <a:ext uri="{FF2B5EF4-FFF2-40B4-BE49-F238E27FC236}">
                <a16:creationId xmlns:a16="http://schemas.microsoft.com/office/drawing/2014/main" id="{04A3748F-2F9B-A8E4-FC48-99862466136E}"/>
              </a:ext>
            </a:extLst>
          </p:cNvPr>
          <p:cNvSpPr txBox="1"/>
          <p:nvPr/>
        </p:nvSpPr>
        <p:spPr>
          <a:xfrm>
            <a:off x="3792550" y="5439764"/>
            <a:ext cx="1463961" cy="646331"/>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Ben McCall</a:t>
            </a:r>
          </a:p>
          <a:p>
            <a:pPr algn="ctr"/>
            <a:r>
              <a:rPr lang="en-US" sz="1200" dirty="0">
                <a:latin typeface="Open Sans Light" pitchFamily="2" charset="0"/>
                <a:ea typeface="Open Sans Light" pitchFamily="2" charset="0"/>
                <a:cs typeface="Open Sans Light" pitchFamily="2" charset="0"/>
              </a:rPr>
              <a:t>Program Officer</a:t>
            </a:r>
          </a:p>
          <a:p>
            <a:pPr algn="ctr"/>
            <a:endParaRPr lang="en-US" sz="1200" dirty="0">
              <a:latin typeface="Open Sans Light" pitchFamily="2" charset="0"/>
              <a:ea typeface="Open Sans Light" pitchFamily="2" charset="0"/>
              <a:cs typeface="Open Sans Light" pitchFamily="2" charset="0"/>
            </a:endParaRPr>
          </a:p>
        </p:txBody>
      </p:sp>
      <p:pic>
        <p:nvPicPr>
          <p:cNvPr id="14" name="Picture 13">
            <a:extLst>
              <a:ext uri="{FF2B5EF4-FFF2-40B4-BE49-F238E27FC236}">
                <a16:creationId xmlns:a16="http://schemas.microsoft.com/office/drawing/2014/main" id="{30F7B102-7BC4-E00C-83CA-B3874B6C73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857" b="2035"/>
          <a:stretch/>
        </p:blipFill>
        <p:spPr>
          <a:xfrm>
            <a:off x="10017528" y="3310040"/>
            <a:ext cx="1356016" cy="2027372"/>
          </a:xfrm>
          <a:prstGeom prst="rect">
            <a:avLst/>
          </a:prstGeom>
          <a:ln>
            <a:solidFill>
              <a:schemeClr val="tx1"/>
            </a:solidFill>
          </a:ln>
        </p:spPr>
      </p:pic>
      <p:pic>
        <p:nvPicPr>
          <p:cNvPr id="15" name="Picture 14">
            <a:extLst>
              <a:ext uri="{FF2B5EF4-FFF2-40B4-BE49-F238E27FC236}">
                <a16:creationId xmlns:a16="http://schemas.microsoft.com/office/drawing/2014/main" id="{0DDB0630-1DF7-D71B-2788-87D6DF2DBA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903"/>
          <a:stretch/>
        </p:blipFill>
        <p:spPr>
          <a:xfrm>
            <a:off x="8551793" y="3310040"/>
            <a:ext cx="1381687" cy="2046444"/>
          </a:xfrm>
          <a:prstGeom prst="rect">
            <a:avLst/>
          </a:prstGeom>
          <a:ln>
            <a:solidFill>
              <a:schemeClr val="tx1"/>
            </a:solidFill>
          </a:ln>
        </p:spPr>
      </p:pic>
      <p:sp>
        <p:nvSpPr>
          <p:cNvPr id="16" name="TextBox 15">
            <a:extLst>
              <a:ext uri="{FF2B5EF4-FFF2-40B4-BE49-F238E27FC236}">
                <a16:creationId xmlns:a16="http://schemas.microsoft.com/office/drawing/2014/main" id="{59E4509D-A2AD-06B4-4B25-28B7B5B95B48}"/>
              </a:ext>
            </a:extLst>
          </p:cNvPr>
          <p:cNvSpPr txBox="1"/>
          <p:nvPr/>
        </p:nvSpPr>
        <p:spPr>
          <a:xfrm>
            <a:off x="7072076" y="5451118"/>
            <a:ext cx="1463961" cy="461665"/>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Jeanne Small</a:t>
            </a:r>
          </a:p>
          <a:p>
            <a:pPr algn="ctr"/>
            <a:r>
              <a:rPr lang="en-US" sz="1200" dirty="0">
                <a:latin typeface="Open Sans Light" pitchFamily="2" charset="0"/>
                <a:ea typeface="Open Sans Light" pitchFamily="2" charset="0"/>
                <a:cs typeface="Open Sans Light" pitchFamily="2" charset="0"/>
              </a:rPr>
              <a:t>Program Officer</a:t>
            </a:r>
          </a:p>
        </p:txBody>
      </p:sp>
      <p:sp>
        <p:nvSpPr>
          <p:cNvPr id="17" name="TextBox 16">
            <a:extLst>
              <a:ext uri="{FF2B5EF4-FFF2-40B4-BE49-F238E27FC236}">
                <a16:creationId xmlns:a16="http://schemas.microsoft.com/office/drawing/2014/main" id="{1EC3CEE5-A8FB-1AB9-6404-4F19763248C9}"/>
              </a:ext>
            </a:extLst>
          </p:cNvPr>
          <p:cNvSpPr txBox="1"/>
          <p:nvPr/>
        </p:nvSpPr>
        <p:spPr>
          <a:xfrm>
            <a:off x="1538951" y="767070"/>
            <a:ext cx="1587983" cy="646331"/>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Yolanda Allen</a:t>
            </a:r>
          </a:p>
          <a:p>
            <a:pPr algn="ctr"/>
            <a:r>
              <a:rPr lang="en-US" sz="1200" dirty="0">
                <a:latin typeface="Open Sans Light" pitchFamily="2" charset="0"/>
                <a:ea typeface="Open Sans Light" pitchFamily="2" charset="0"/>
                <a:cs typeface="Open Sans Light" pitchFamily="2" charset="0"/>
              </a:rPr>
              <a:t>Program Analyst</a:t>
            </a:r>
          </a:p>
          <a:p>
            <a:pPr algn="ctr"/>
            <a:endParaRPr lang="en-US" sz="1200" b="1" dirty="0">
              <a:latin typeface="Open Sans ExtraBold" pitchFamily="2" charset="0"/>
              <a:ea typeface="Open Sans ExtraBold" pitchFamily="2" charset="0"/>
              <a:cs typeface="Open Sans ExtraBold" pitchFamily="2" charset="0"/>
            </a:endParaRPr>
          </a:p>
        </p:txBody>
      </p:sp>
      <p:pic>
        <p:nvPicPr>
          <p:cNvPr id="18" name="Picture 2" descr="image001">
            <a:extLst>
              <a:ext uri="{FF2B5EF4-FFF2-40B4-BE49-F238E27FC236}">
                <a16:creationId xmlns:a16="http://schemas.microsoft.com/office/drawing/2014/main" id="{0E5DC133-ED70-E00F-F06C-DA3B792AD45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3805"/>
          <a:stretch/>
        </p:blipFill>
        <p:spPr bwMode="auto">
          <a:xfrm>
            <a:off x="1669318" y="1322908"/>
            <a:ext cx="1348295" cy="19431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0E9FF29-1F9D-1A94-C515-13EFCA23686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15"/>
          <a:stretch/>
        </p:blipFill>
        <p:spPr>
          <a:xfrm>
            <a:off x="6994407" y="3336453"/>
            <a:ext cx="1405045" cy="2046444"/>
          </a:xfrm>
          <a:prstGeom prst="rect">
            <a:avLst/>
          </a:prstGeom>
          <a:ln>
            <a:solidFill>
              <a:schemeClr val="tx1"/>
            </a:solidFill>
          </a:ln>
        </p:spPr>
      </p:pic>
      <p:pic>
        <p:nvPicPr>
          <p:cNvPr id="20" name="Picture 19">
            <a:extLst>
              <a:ext uri="{FF2B5EF4-FFF2-40B4-BE49-F238E27FC236}">
                <a16:creationId xmlns:a16="http://schemas.microsoft.com/office/drawing/2014/main" id="{6F25FB1C-15EB-0A25-3732-B6C3927EDBC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66404" y="1351689"/>
            <a:ext cx="1405045" cy="1909258"/>
          </a:xfrm>
          <a:prstGeom prst="rect">
            <a:avLst/>
          </a:prstGeom>
          <a:ln>
            <a:solidFill>
              <a:schemeClr val="tx1"/>
            </a:solidFill>
          </a:ln>
        </p:spPr>
      </p:pic>
      <p:sp>
        <p:nvSpPr>
          <p:cNvPr id="21" name="TextBox 20">
            <a:extLst>
              <a:ext uri="{FF2B5EF4-FFF2-40B4-BE49-F238E27FC236}">
                <a16:creationId xmlns:a16="http://schemas.microsoft.com/office/drawing/2014/main" id="{57B165AB-3692-A09D-3EFA-9B5D084C572E}"/>
              </a:ext>
            </a:extLst>
          </p:cNvPr>
          <p:cNvSpPr txBox="1"/>
          <p:nvPr/>
        </p:nvSpPr>
        <p:spPr>
          <a:xfrm>
            <a:off x="2927282" y="766391"/>
            <a:ext cx="1743624" cy="646331"/>
          </a:xfrm>
          <a:prstGeom prst="rect">
            <a:avLst/>
          </a:prstGeom>
          <a:noFill/>
        </p:spPr>
        <p:txBody>
          <a:bodyPr wrap="square" rtlCol="0">
            <a:spAutoFit/>
          </a:bodyPr>
          <a:lstStyle/>
          <a:p>
            <a:pPr algn="ctr"/>
            <a:r>
              <a:rPr lang="en-US" sz="1200" err="1">
                <a:latin typeface="Open Sans Light" pitchFamily="2" charset="0"/>
                <a:ea typeface="Open Sans Light" pitchFamily="2" charset="0"/>
                <a:cs typeface="Open Sans Light" pitchFamily="2" charset="0"/>
              </a:rPr>
              <a:t>Pinhas</a:t>
            </a:r>
            <a:r>
              <a:rPr lang="en-US" sz="1200">
                <a:latin typeface="Open Sans Light" pitchFamily="2" charset="0"/>
                <a:ea typeface="Open Sans Light" pitchFamily="2" charset="0"/>
                <a:cs typeface="Open Sans Light" pitchFamily="2" charset="0"/>
              </a:rPr>
              <a:t> Ben-</a:t>
            </a:r>
            <a:r>
              <a:rPr lang="en-US" sz="1200" err="1">
                <a:latin typeface="Open Sans Light" pitchFamily="2" charset="0"/>
                <a:ea typeface="Open Sans Light" pitchFamily="2" charset="0"/>
                <a:cs typeface="Open Sans Light" pitchFamily="2" charset="0"/>
              </a:rPr>
              <a:t>Tzvi</a:t>
            </a:r>
            <a:endParaRPr lang="en-US" sz="1200">
              <a:latin typeface="Open Sans Light" pitchFamily="2" charset="0"/>
              <a:ea typeface="Open Sans Light" pitchFamily="2" charset="0"/>
              <a:cs typeface="Open Sans Light" pitchFamily="2" charset="0"/>
            </a:endParaRPr>
          </a:p>
          <a:p>
            <a:pPr algn="ctr"/>
            <a:r>
              <a:rPr lang="en-US" sz="1200">
                <a:latin typeface="Open Sans Light" pitchFamily="2" charset="0"/>
                <a:ea typeface="Open Sans Light" pitchFamily="2" charset="0"/>
                <a:cs typeface="Open Sans Light" pitchFamily="2" charset="0"/>
              </a:rPr>
              <a:t>Program Officer</a:t>
            </a:r>
          </a:p>
          <a:p>
            <a:pPr algn="ctr"/>
            <a:endParaRPr lang="en-US" sz="1200">
              <a:latin typeface="Open Sans Light" pitchFamily="2" charset="0"/>
              <a:ea typeface="Open Sans Light" pitchFamily="2" charset="0"/>
              <a:cs typeface="Open Sans Light" pitchFamily="2" charset="0"/>
            </a:endParaRPr>
          </a:p>
        </p:txBody>
      </p:sp>
      <p:pic>
        <p:nvPicPr>
          <p:cNvPr id="22" name="Picture 21">
            <a:extLst>
              <a:ext uri="{FF2B5EF4-FFF2-40B4-BE49-F238E27FC236}">
                <a16:creationId xmlns:a16="http://schemas.microsoft.com/office/drawing/2014/main" id="{D8DFFD2D-EDA7-624C-AB18-8070705E8BF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544076" y="1351688"/>
            <a:ext cx="1381687" cy="1902956"/>
          </a:xfrm>
          <a:prstGeom prst="rect">
            <a:avLst/>
          </a:prstGeom>
          <a:ln>
            <a:solidFill>
              <a:schemeClr val="tx1"/>
            </a:solidFill>
          </a:ln>
        </p:spPr>
      </p:pic>
      <p:sp>
        <p:nvSpPr>
          <p:cNvPr id="23" name="TextBox 22">
            <a:extLst>
              <a:ext uri="{FF2B5EF4-FFF2-40B4-BE49-F238E27FC236}">
                <a16:creationId xmlns:a16="http://schemas.microsoft.com/office/drawing/2014/main" id="{60AD1775-326C-0C11-766D-DD23CCD354B9}"/>
              </a:ext>
            </a:extLst>
          </p:cNvPr>
          <p:cNvSpPr txBox="1"/>
          <p:nvPr/>
        </p:nvSpPr>
        <p:spPr>
          <a:xfrm>
            <a:off x="7326415" y="714384"/>
            <a:ext cx="1817008" cy="461665"/>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Andrea Johnson</a:t>
            </a:r>
          </a:p>
          <a:p>
            <a:pPr algn="ctr"/>
            <a:r>
              <a:rPr lang="en-US" sz="1200" dirty="0">
                <a:latin typeface="Open Sans Light" pitchFamily="2" charset="0"/>
                <a:ea typeface="Open Sans Light" pitchFamily="2" charset="0"/>
                <a:cs typeface="Open Sans Light" pitchFamily="2" charset="0"/>
              </a:rPr>
              <a:t>Program Officer</a:t>
            </a:r>
          </a:p>
        </p:txBody>
      </p:sp>
      <p:pic>
        <p:nvPicPr>
          <p:cNvPr id="24" name="Picture 23" descr="A person with a beard&#10;&#10;Description automatically generated with low confidence">
            <a:extLst>
              <a:ext uri="{FF2B5EF4-FFF2-40B4-BE49-F238E27FC236}">
                <a16:creationId xmlns:a16="http://schemas.microsoft.com/office/drawing/2014/main" id="{09BE734A-D5C8-4494-21D8-3AB5498C106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641"/>
          <a:stretch/>
        </p:blipFill>
        <p:spPr>
          <a:xfrm>
            <a:off x="3094786" y="1322909"/>
            <a:ext cx="1425608" cy="1958731"/>
          </a:xfrm>
          <a:prstGeom prst="rect">
            <a:avLst/>
          </a:prstGeom>
          <a:ln>
            <a:solidFill>
              <a:schemeClr val="tx1"/>
            </a:solidFill>
          </a:ln>
        </p:spPr>
      </p:pic>
      <p:pic>
        <p:nvPicPr>
          <p:cNvPr id="25" name="Picture 24" descr="A person smiling for the camera&#10;&#10;Description automatically generated with medium confidence">
            <a:extLst>
              <a:ext uri="{FF2B5EF4-FFF2-40B4-BE49-F238E27FC236}">
                <a16:creationId xmlns:a16="http://schemas.microsoft.com/office/drawing/2014/main" id="{5D469126-833B-D89B-F1C0-B67A123C6D27}"/>
              </a:ext>
            </a:extLst>
          </p:cNvPr>
          <p:cNvPicPr>
            <a:picLocks noChangeAspect="1"/>
          </p:cNvPicPr>
          <p:nvPr/>
        </p:nvPicPr>
        <p:blipFill rotWithShape="1">
          <a:blip r:embed="rId11"/>
          <a:srcRect l="21044" t="-100" r="30394" b="11305"/>
          <a:stretch/>
        </p:blipFill>
        <p:spPr>
          <a:xfrm>
            <a:off x="8998390" y="1362828"/>
            <a:ext cx="1425608" cy="1869190"/>
          </a:xfrm>
          <a:prstGeom prst="rect">
            <a:avLst/>
          </a:prstGeom>
          <a:ln>
            <a:solidFill>
              <a:schemeClr val="tx1"/>
            </a:solidFill>
          </a:ln>
        </p:spPr>
      </p:pic>
      <p:sp>
        <p:nvSpPr>
          <p:cNvPr id="26" name="TextBox 25">
            <a:extLst>
              <a:ext uri="{FF2B5EF4-FFF2-40B4-BE49-F238E27FC236}">
                <a16:creationId xmlns:a16="http://schemas.microsoft.com/office/drawing/2014/main" id="{E47C3B8F-4A5C-12CD-3104-BDD81B061A71}"/>
              </a:ext>
            </a:extLst>
          </p:cNvPr>
          <p:cNvSpPr txBox="1"/>
          <p:nvPr/>
        </p:nvSpPr>
        <p:spPr>
          <a:xfrm>
            <a:off x="8819609" y="727590"/>
            <a:ext cx="1817008" cy="461665"/>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Casonya Johnson</a:t>
            </a:r>
          </a:p>
          <a:p>
            <a:pPr algn="ctr"/>
            <a:r>
              <a:rPr lang="en-US" sz="1200" dirty="0">
                <a:latin typeface="Open Sans Light" pitchFamily="2" charset="0"/>
                <a:ea typeface="Open Sans Light" pitchFamily="2" charset="0"/>
                <a:cs typeface="Open Sans Light" pitchFamily="2" charset="0"/>
              </a:rPr>
              <a:t>Program Officer</a:t>
            </a:r>
          </a:p>
        </p:txBody>
      </p:sp>
      <p:pic>
        <p:nvPicPr>
          <p:cNvPr id="27" name="Picture 26">
            <a:extLst>
              <a:ext uri="{FF2B5EF4-FFF2-40B4-BE49-F238E27FC236}">
                <a16:creationId xmlns:a16="http://schemas.microsoft.com/office/drawing/2014/main" id="{D6A563B0-FEAE-B6FE-E2E4-C013D696AE3A}"/>
              </a:ext>
            </a:extLst>
          </p:cNvPr>
          <p:cNvPicPr>
            <a:picLocks noChangeAspect="1"/>
          </p:cNvPicPr>
          <p:nvPr/>
        </p:nvPicPr>
        <p:blipFill rotWithShape="1">
          <a:blip r:embed="rId12"/>
          <a:srcRect l="8588" r="7366" b="7761"/>
          <a:stretch/>
        </p:blipFill>
        <p:spPr>
          <a:xfrm>
            <a:off x="230729" y="1322908"/>
            <a:ext cx="1347985" cy="1932327"/>
          </a:xfrm>
          <a:prstGeom prst="rect">
            <a:avLst/>
          </a:prstGeom>
          <a:ln>
            <a:solidFill>
              <a:srgbClr val="000000"/>
            </a:solidFill>
          </a:ln>
        </p:spPr>
      </p:pic>
      <p:sp>
        <p:nvSpPr>
          <p:cNvPr id="29" name="TextBox 28">
            <a:extLst>
              <a:ext uri="{FF2B5EF4-FFF2-40B4-BE49-F238E27FC236}">
                <a16:creationId xmlns:a16="http://schemas.microsoft.com/office/drawing/2014/main" id="{18138865-3798-E43C-2AAE-CD9C79D1D740}"/>
              </a:ext>
            </a:extLst>
          </p:cNvPr>
          <p:cNvSpPr txBox="1"/>
          <p:nvPr/>
        </p:nvSpPr>
        <p:spPr>
          <a:xfrm>
            <a:off x="2238186" y="5466213"/>
            <a:ext cx="1463961" cy="646331"/>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Hongmei Luo</a:t>
            </a:r>
          </a:p>
          <a:p>
            <a:pPr algn="ctr"/>
            <a:r>
              <a:rPr lang="en-US" sz="1200" dirty="0">
                <a:latin typeface="Open Sans Light" pitchFamily="2" charset="0"/>
                <a:ea typeface="Open Sans Light" pitchFamily="2" charset="0"/>
                <a:cs typeface="Open Sans Light" pitchFamily="2" charset="0"/>
              </a:rPr>
              <a:t>Program Officer</a:t>
            </a:r>
          </a:p>
          <a:p>
            <a:pPr algn="ctr"/>
            <a:endParaRPr lang="en-US" sz="1200" dirty="0">
              <a:latin typeface="Open Sans Light" pitchFamily="2" charset="0"/>
              <a:ea typeface="Open Sans Light" pitchFamily="2" charset="0"/>
              <a:cs typeface="Open Sans Light" pitchFamily="2" charset="0"/>
            </a:endParaRPr>
          </a:p>
        </p:txBody>
      </p:sp>
      <p:sp>
        <p:nvSpPr>
          <p:cNvPr id="32" name="TextBox 31">
            <a:extLst>
              <a:ext uri="{FF2B5EF4-FFF2-40B4-BE49-F238E27FC236}">
                <a16:creationId xmlns:a16="http://schemas.microsoft.com/office/drawing/2014/main" id="{94A36717-93C5-CD46-EDA4-DF96F7107EF5}"/>
              </a:ext>
            </a:extLst>
          </p:cNvPr>
          <p:cNvSpPr txBox="1"/>
          <p:nvPr/>
        </p:nvSpPr>
        <p:spPr>
          <a:xfrm>
            <a:off x="4926334" y="5475229"/>
            <a:ext cx="2339330" cy="461665"/>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Dave Ogden</a:t>
            </a:r>
          </a:p>
          <a:p>
            <a:pPr algn="ctr"/>
            <a:r>
              <a:rPr lang="en-US" sz="1200" dirty="0">
                <a:latin typeface="Open Sans Light" pitchFamily="2" charset="0"/>
                <a:ea typeface="Open Sans Light" pitchFamily="2" charset="0"/>
                <a:cs typeface="Open Sans Light" pitchFamily="2" charset="0"/>
              </a:rPr>
              <a:t>Science Analyst</a:t>
            </a:r>
          </a:p>
        </p:txBody>
      </p:sp>
      <p:sp>
        <p:nvSpPr>
          <p:cNvPr id="34" name="TextBox 33">
            <a:extLst>
              <a:ext uri="{FF2B5EF4-FFF2-40B4-BE49-F238E27FC236}">
                <a16:creationId xmlns:a16="http://schemas.microsoft.com/office/drawing/2014/main" id="{F120F57D-1577-81F6-61AC-F4B3D4EB2B07}"/>
              </a:ext>
            </a:extLst>
          </p:cNvPr>
          <p:cNvSpPr txBox="1"/>
          <p:nvPr/>
        </p:nvSpPr>
        <p:spPr>
          <a:xfrm>
            <a:off x="4508754" y="784823"/>
            <a:ext cx="1463961" cy="461665"/>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Lisa </a:t>
            </a:r>
            <a:r>
              <a:rPr lang="en-US" sz="1200" dirty="0" err="1">
                <a:latin typeface="Open Sans Light" pitchFamily="2" charset="0"/>
                <a:ea typeface="Open Sans Light" pitchFamily="2" charset="0"/>
                <a:cs typeface="Open Sans Light" pitchFamily="2" charset="0"/>
              </a:rPr>
              <a:t>Cliggett</a:t>
            </a:r>
            <a:endParaRPr lang="en-US" sz="1200" dirty="0">
              <a:latin typeface="Open Sans Light" pitchFamily="2" charset="0"/>
              <a:ea typeface="Open Sans Light" pitchFamily="2" charset="0"/>
              <a:cs typeface="Open Sans Light" pitchFamily="2" charset="0"/>
            </a:endParaRPr>
          </a:p>
          <a:p>
            <a:pPr algn="ctr"/>
            <a:r>
              <a:rPr lang="en-US" sz="1200" dirty="0">
                <a:latin typeface="Open Sans Light" pitchFamily="2" charset="0"/>
                <a:ea typeface="Open Sans Light" pitchFamily="2" charset="0"/>
                <a:cs typeface="Open Sans Light" pitchFamily="2" charset="0"/>
              </a:rPr>
              <a:t>Program Officer</a:t>
            </a:r>
          </a:p>
        </p:txBody>
      </p:sp>
      <p:pic>
        <p:nvPicPr>
          <p:cNvPr id="35" name="Picture 34">
            <a:extLst>
              <a:ext uri="{FF2B5EF4-FFF2-40B4-BE49-F238E27FC236}">
                <a16:creationId xmlns:a16="http://schemas.microsoft.com/office/drawing/2014/main" id="{06EE35A3-5BDC-A29F-86ED-F5EDD1116823}"/>
              </a:ext>
            </a:extLst>
          </p:cNvPr>
          <p:cNvPicPr>
            <a:picLocks noChangeAspect="1"/>
          </p:cNvPicPr>
          <p:nvPr/>
        </p:nvPicPr>
        <p:blipFill>
          <a:blip r:embed="rId13"/>
          <a:stretch>
            <a:fillRect/>
          </a:stretch>
        </p:blipFill>
        <p:spPr>
          <a:xfrm>
            <a:off x="3778295" y="3364956"/>
            <a:ext cx="1411544" cy="2053098"/>
          </a:xfrm>
          <a:prstGeom prst="rect">
            <a:avLst/>
          </a:prstGeom>
        </p:spPr>
      </p:pic>
      <p:pic>
        <p:nvPicPr>
          <p:cNvPr id="1028" name="Picture 4" descr="NMSU faculty join new battery consortium to improve lithium-ion batteries |  NMSU Engineering - BE BOLD. Shape the Future.">
            <a:extLst>
              <a:ext uri="{FF2B5EF4-FFF2-40B4-BE49-F238E27FC236}">
                <a16:creationId xmlns:a16="http://schemas.microsoft.com/office/drawing/2014/main" id="{0B5406D5-F5D2-63B0-3E88-69946D61469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806" r="29227" b="48471"/>
          <a:stretch/>
        </p:blipFill>
        <p:spPr bwMode="auto">
          <a:xfrm>
            <a:off x="2263782" y="3377101"/>
            <a:ext cx="1341210" cy="20740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AEE1208-0617-DB5C-5426-FC534E0FB43F}"/>
              </a:ext>
            </a:extLst>
          </p:cNvPr>
          <p:cNvSpPr txBox="1"/>
          <p:nvPr/>
        </p:nvSpPr>
        <p:spPr>
          <a:xfrm>
            <a:off x="10300925" y="714383"/>
            <a:ext cx="1817008" cy="461665"/>
          </a:xfrm>
          <a:prstGeom prst="rect">
            <a:avLst/>
          </a:prstGeom>
          <a:noFill/>
        </p:spPr>
        <p:txBody>
          <a:bodyPr wrap="square" rtlCol="0">
            <a:spAutoFit/>
          </a:bodyPr>
          <a:lstStyle/>
          <a:p>
            <a:pPr algn="ctr"/>
            <a:r>
              <a:rPr lang="en-US" sz="1200" dirty="0">
                <a:latin typeface="Open Sans Light" pitchFamily="2" charset="0"/>
                <a:ea typeface="Open Sans Light" pitchFamily="2" charset="0"/>
                <a:cs typeface="Open Sans Light" pitchFamily="2" charset="0"/>
              </a:rPr>
              <a:t>Tori Jordan</a:t>
            </a:r>
          </a:p>
          <a:p>
            <a:pPr algn="ctr"/>
            <a:r>
              <a:rPr lang="en-US" sz="1200" dirty="0">
                <a:latin typeface="Open Sans Light" pitchFamily="2" charset="0"/>
                <a:ea typeface="Open Sans Light" pitchFamily="2" charset="0"/>
                <a:cs typeface="Open Sans Light" pitchFamily="2" charset="0"/>
              </a:rPr>
              <a:t>Program Specialist</a:t>
            </a:r>
          </a:p>
        </p:txBody>
      </p:sp>
      <p:pic>
        <p:nvPicPr>
          <p:cNvPr id="39" name="Picture 38" descr="A person taking a selfie&#10;&#10;Description automatically generated">
            <a:extLst>
              <a:ext uri="{FF2B5EF4-FFF2-40B4-BE49-F238E27FC236}">
                <a16:creationId xmlns:a16="http://schemas.microsoft.com/office/drawing/2014/main" id="{BDAA830F-40B4-5544-CEB2-78AD3E78062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96625" y="1350180"/>
            <a:ext cx="1425608" cy="1900810"/>
          </a:xfrm>
          <a:prstGeom prst="rect">
            <a:avLst/>
          </a:prstGeom>
          <a:ln>
            <a:solidFill>
              <a:schemeClr val="tx1"/>
            </a:solidFill>
          </a:ln>
        </p:spPr>
      </p:pic>
      <p:pic>
        <p:nvPicPr>
          <p:cNvPr id="28" name="Picture 27" descr="A person smiling for a picture&#10;&#10;Description automatically generated">
            <a:extLst>
              <a:ext uri="{FF2B5EF4-FFF2-40B4-BE49-F238E27FC236}">
                <a16:creationId xmlns:a16="http://schemas.microsoft.com/office/drawing/2014/main" id="{F065C06C-00D3-1055-6606-2F70129522CB}"/>
              </a:ext>
            </a:extLst>
          </p:cNvPr>
          <p:cNvPicPr>
            <a:picLocks noChangeAspect="1"/>
          </p:cNvPicPr>
          <p:nvPr/>
        </p:nvPicPr>
        <p:blipFill rotWithShape="1">
          <a:blip r:embed="rId16"/>
          <a:srcRect l="4598" r="7575" b="7770"/>
          <a:stretch/>
        </p:blipFill>
        <p:spPr>
          <a:xfrm>
            <a:off x="4573026" y="1329804"/>
            <a:ext cx="1427078" cy="1944940"/>
          </a:xfrm>
          <a:prstGeom prst="rect">
            <a:avLst/>
          </a:prstGeom>
          <a:ln w="12700">
            <a:solidFill>
              <a:schemeClr val="tx1"/>
            </a:solidFill>
          </a:ln>
        </p:spPr>
      </p:pic>
      <p:sp>
        <p:nvSpPr>
          <p:cNvPr id="30" name="Slide Number Placeholder 1">
            <a:extLst>
              <a:ext uri="{FF2B5EF4-FFF2-40B4-BE49-F238E27FC236}">
                <a16:creationId xmlns:a16="http://schemas.microsoft.com/office/drawing/2014/main" id="{59FE4BC4-EE2E-A093-4534-47C9578C5F00}"/>
              </a:ext>
            </a:extLst>
          </p:cNvPr>
          <p:cNvSpPr txBox="1">
            <a:spLocks/>
          </p:cNvSpPr>
          <p:nvPr/>
        </p:nvSpPr>
        <p:spPr>
          <a:xfrm>
            <a:off x="8905766" y="6056793"/>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pPr/>
              <a:t>26</a:t>
            </a:fld>
            <a:endParaRPr lang="en-US" dirty="0"/>
          </a:p>
        </p:txBody>
      </p:sp>
      <p:pic>
        <p:nvPicPr>
          <p:cNvPr id="3" name="Picture 2" descr="A person wearing glasses and a suit&#10;&#10;Description automatically generated">
            <a:extLst>
              <a:ext uri="{FF2B5EF4-FFF2-40B4-BE49-F238E27FC236}">
                <a16:creationId xmlns:a16="http://schemas.microsoft.com/office/drawing/2014/main" id="{BC204A64-B446-8598-AE85-47077D4CE506}"/>
              </a:ext>
            </a:extLst>
          </p:cNvPr>
          <p:cNvPicPr>
            <a:picLocks noChangeAspect="1"/>
          </p:cNvPicPr>
          <p:nvPr/>
        </p:nvPicPr>
        <p:blipFill rotWithShape="1">
          <a:blip r:embed="rId17"/>
          <a:srcRect r="4876"/>
          <a:stretch/>
        </p:blipFill>
        <p:spPr>
          <a:xfrm>
            <a:off x="5349933" y="3353701"/>
            <a:ext cx="1492133" cy="2022685"/>
          </a:xfrm>
          <a:prstGeom prst="rect">
            <a:avLst/>
          </a:prstGeom>
          <a:ln>
            <a:solidFill>
              <a:schemeClr val="tx1"/>
            </a:solidFill>
          </a:ln>
        </p:spPr>
      </p:pic>
    </p:spTree>
    <p:extLst>
      <p:ext uri="{BB962C8B-B14F-4D97-AF65-F5344CB8AC3E}">
        <p14:creationId xmlns:p14="http://schemas.microsoft.com/office/powerpoint/2010/main" val="1941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78EF-5A8A-F169-D103-786D52E9691C}"/>
              </a:ext>
            </a:extLst>
          </p:cNvPr>
          <p:cNvSpPr>
            <a:spLocks noGrp="1"/>
          </p:cNvSpPr>
          <p:nvPr>
            <p:ph type="title"/>
          </p:nvPr>
        </p:nvSpPr>
        <p:spPr>
          <a:xfrm>
            <a:off x="457200" y="545465"/>
            <a:ext cx="11277600" cy="1280160"/>
          </a:xfrm>
        </p:spPr>
        <p:txBody>
          <a:bodyPr/>
          <a:lstStyle/>
          <a:p>
            <a:r>
              <a:rPr lang="en-US" dirty="0"/>
              <a:t>New EPSCoR Program Director Opportunity</a:t>
            </a:r>
          </a:p>
        </p:txBody>
      </p:sp>
      <p:sp>
        <p:nvSpPr>
          <p:cNvPr id="3" name="Content Placeholder 2">
            <a:extLst>
              <a:ext uri="{FF2B5EF4-FFF2-40B4-BE49-F238E27FC236}">
                <a16:creationId xmlns:a16="http://schemas.microsoft.com/office/drawing/2014/main" id="{6EDF6608-7564-461C-74BA-EAFEF68BDC0D}"/>
              </a:ext>
            </a:extLst>
          </p:cNvPr>
          <p:cNvSpPr>
            <a:spLocks noGrp="1"/>
          </p:cNvSpPr>
          <p:nvPr>
            <p:ph idx="1"/>
          </p:nvPr>
        </p:nvSpPr>
        <p:spPr/>
        <p:txBody>
          <a:bodyPr>
            <a:normAutofit lnSpcReduction="10000"/>
          </a:bodyPr>
          <a:lstStyle/>
          <a:p>
            <a:pPr>
              <a:lnSpc>
                <a:spcPct val="150000"/>
              </a:lnSpc>
            </a:pPr>
            <a:r>
              <a:rPr lang="en-US" dirty="0"/>
              <a:t>Federal AD-4 Program Director Opening in EPSCoR</a:t>
            </a:r>
          </a:p>
          <a:p>
            <a:pPr>
              <a:lnSpc>
                <a:spcPct val="150000"/>
              </a:lnSpc>
            </a:pPr>
            <a:r>
              <a:rPr lang="en-US" dirty="0"/>
              <a:t>Position posted at: </a:t>
            </a:r>
            <a:r>
              <a:rPr lang="en-US" dirty="0">
                <a:hlinkClick r:id="rId2"/>
              </a:rPr>
              <a:t>https://www.usajobs.gov/job/800182200#hiring-paths</a:t>
            </a:r>
            <a:endParaRPr lang="en-US" dirty="0"/>
          </a:p>
          <a:p>
            <a:pPr>
              <a:lnSpc>
                <a:spcPct val="150000"/>
              </a:lnSpc>
            </a:pPr>
            <a:r>
              <a:rPr lang="en-US" dirty="0"/>
              <a:t>NSF EPSCoR Program Director Recruitment Webinar – Wednesday, August 7</a:t>
            </a:r>
            <a:r>
              <a:rPr lang="en-US" baseline="30000" dirty="0"/>
              <a:t>th</a:t>
            </a:r>
            <a:r>
              <a:rPr lang="en-US" dirty="0"/>
              <a:t> from 4 – 5 pm EDT</a:t>
            </a:r>
          </a:p>
          <a:p>
            <a:pPr lvl="1">
              <a:lnSpc>
                <a:spcPct val="150000"/>
              </a:lnSpc>
            </a:pPr>
            <a:r>
              <a:rPr lang="en-US" dirty="0"/>
              <a:t>Register here: </a:t>
            </a:r>
            <a:r>
              <a:rPr lang="en-US" b="0" i="0" u="sng" dirty="0">
                <a:solidFill>
                  <a:srgbClr val="0078D7"/>
                </a:solidFill>
                <a:effectLst/>
                <a:latin typeface="Aptos" panose="020B0004020202020204" pitchFamily="34" charset="0"/>
                <a:hlinkClick r:id="rId3" tooltip="https://nsf.zoomgov.com/webinar/register/WN_WBbLdbITSkW3sCEZ7WqjBg"/>
              </a:rPr>
              <a:t>https://nsf.zoomgov.com/webinar/register/WN_WBbLdbITSkW3sCEZ7WqjBg</a:t>
            </a:r>
            <a:endParaRPr lang="en-US" dirty="0"/>
          </a:p>
          <a:p>
            <a:pPr>
              <a:lnSpc>
                <a:spcPct val="150000"/>
              </a:lnSpc>
            </a:pPr>
            <a:r>
              <a:rPr lang="en-US" dirty="0"/>
              <a:t>Position expected to close Aug 28th </a:t>
            </a:r>
          </a:p>
          <a:p>
            <a:pPr>
              <a:lnSpc>
                <a:spcPct val="150000"/>
              </a:lnSpc>
            </a:pPr>
            <a:endParaRPr lang="en-US" dirty="0"/>
          </a:p>
        </p:txBody>
      </p:sp>
      <p:sp>
        <p:nvSpPr>
          <p:cNvPr id="4" name="Slide Number Placeholder 3">
            <a:extLst>
              <a:ext uri="{FF2B5EF4-FFF2-40B4-BE49-F238E27FC236}">
                <a16:creationId xmlns:a16="http://schemas.microsoft.com/office/drawing/2014/main" id="{842A5F34-D680-E48C-6561-28406098691F}"/>
              </a:ext>
            </a:extLst>
          </p:cNvPr>
          <p:cNvSpPr>
            <a:spLocks noGrp="1"/>
          </p:cNvSpPr>
          <p:nvPr>
            <p:ph type="sldNum" sz="quarter" idx="12"/>
          </p:nvPr>
        </p:nvSpPr>
        <p:spPr/>
        <p:txBody>
          <a:bodyPr/>
          <a:lstStyle/>
          <a:p>
            <a:fld id="{4710E8EA-57F6-764C-8914-AEEABF058192}" type="slidenum">
              <a:rPr lang="en-US" smtClean="0"/>
              <a:t>27</a:t>
            </a:fld>
            <a:endParaRPr lang="en-US" dirty="0"/>
          </a:p>
        </p:txBody>
      </p:sp>
    </p:spTree>
    <p:extLst>
      <p:ext uri="{BB962C8B-B14F-4D97-AF65-F5344CB8AC3E}">
        <p14:creationId xmlns:p14="http://schemas.microsoft.com/office/powerpoint/2010/main" val="97644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 wheel&#10;&#10;Description automatically generated">
            <a:extLst>
              <a:ext uri="{FF2B5EF4-FFF2-40B4-BE49-F238E27FC236}">
                <a16:creationId xmlns:a16="http://schemas.microsoft.com/office/drawing/2014/main" id="{A1743F2F-B25A-014F-B179-05E28ED8603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57299" y="0"/>
            <a:ext cx="6677402" cy="6677402"/>
          </a:xfrm>
          <a:prstGeom prst="rect">
            <a:avLst/>
          </a:prstGeom>
        </p:spPr>
      </p:pic>
      <p:sp>
        <p:nvSpPr>
          <p:cNvPr id="2" name="Slide Number Placeholder 1">
            <a:extLst>
              <a:ext uri="{FF2B5EF4-FFF2-40B4-BE49-F238E27FC236}">
                <a16:creationId xmlns:a16="http://schemas.microsoft.com/office/drawing/2014/main" id="{52555C06-4DBE-4CBB-A700-5361ECA0DE26}"/>
              </a:ext>
            </a:extLst>
          </p:cNvPr>
          <p:cNvSpPr>
            <a:spLocks noGrp="1"/>
          </p:cNvSpPr>
          <p:nvPr>
            <p:ph type="sldNum" sz="quarter" idx="12"/>
          </p:nvPr>
        </p:nvSpPr>
        <p:spPr/>
        <p:txBody>
          <a:bodyPr/>
          <a:lstStyle/>
          <a:p>
            <a:fld id="{4710E8EA-57F6-764C-8914-AEEABF058192}" type="slidenum">
              <a:rPr lang="en-US" smtClean="0"/>
              <a:pPr/>
              <a:t>28</a:t>
            </a:fld>
            <a:endParaRPr lang="en-US" dirty="0"/>
          </a:p>
        </p:txBody>
      </p:sp>
    </p:spTree>
    <p:extLst>
      <p:ext uri="{BB962C8B-B14F-4D97-AF65-F5344CB8AC3E}">
        <p14:creationId xmlns:p14="http://schemas.microsoft.com/office/powerpoint/2010/main" val="42342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63367-C187-5D3A-6E08-047C675D00B9}"/>
              </a:ext>
            </a:extLst>
          </p:cNvPr>
          <p:cNvSpPr>
            <a:spLocks noGrp="1"/>
          </p:cNvSpPr>
          <p:nvPr>
            <p:ph type="title"/>
          </p:nvPr>
        </p:nvSpPr>
        <p:spPr/>
        <p:txBody>
          <a:bodyPr/>
          <a:lstStyle/>
          <a:p>
            <a:r>
              <a:rPr lang="en-US" dirty="0"/>
              <a:t>Organizational Change Management</a:t>
            </a:r>
          </a:p>
        </p:txBody>
      </p:sp>
      <p:sp>
        <p:nvSpPr>
          <p:cNvPr id="4" name="Slide Number Placeholder 3">
            <a:extLst>
              <a:ext uri="{FF2B5EF4-FFF2-40B4-BE49-F238E27FC236}">
                <a16:creationId xmlns:a16="http://schemas.microsoft.com/office/drawing/2014/main" id="{F495B7FD-76EA-59EA-DD6C-ED9E7F56E4EB}"/>
              </a:ext>
            </a:extLst>
          </p:cNvPr>
          <p:cNvSpPr>
            <a:spLocks noGrp="1"/>
          </p:cNvSpPr>
          <p:nvPr>
            <p:ph type="sldNum" sz="quarter" idx="12"/>
          </p:nvPr>
        </p:nvSpPr>
        <p:spPr/>
        <p:txBody>
          <a:bodyPr/>
          <a:lstStyle/>
          <a:p>
            <a:fld id="{4710E8EA-57F6-764C-8914-AEEABF058192}" type="slidenum">
              <a:rPr lang="en-US" smtClean="0"/>
              <a:t>3</a:t>
            </a:fld>
            <a:endParaRPr lang="en-US" dirty="0"/>
          </a:p>
        </p:txBody>
      </p:sp>
      <p:graphicFrame>
        <p:nvGraphicFramePr>
          <p:cNvPr id="5" name="Diagram 4">
            <a:extLst>
              <a:ext uri="{FF2B5EF4-FFF2-40B4-BE49-F238E27FC236}">
                <a16:creationId xmlns:a16="http://schemas.microsoft.com/office/drawing/2014/main" id="{A6C1D442-2928-24A9-FEB4-20035267D1A6}"/>
              </a:ext>
            </a:extLst>
          </p:cNvPr>
          <p:cNvGraphicFramePr/>
          <p:nvPr>
            <p:extLst>
              <p:ext uri="{D42A27DB-BD31-4B8C-83A1-F6EECF244321}">
                <p14:modId xmlns:p14="http://schemas.microsoft.com/office/powerpoint/2010/main" val="1993368555"/>
              </p:ext>
            </p:extLst>
          </p:nvPr>
        </p:nvGraphicFramePr>
        <p:xfrm>
          <a:off x="457200" y="937683"/>
          <a:ext cx="920902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7C7AF0D-711A-975E-F31E-DB7BB96F25C7}"/>
              </a:ext>
            </a:extLst>
          </p:cNvPr>
          <p:cNvSpPr txBox="1"/>
          <p:nvPr/>
        </p:nvSpPr>
        <p:spPr>
          <a:xfrm>
            <a:off x="9265920" y="2369743"/>
            <a:ext cx="2603598" cy="2554545"/>
          </a:xfrm>
          <a:prstGeom prst="rect">
            <a:avLst/>
          </a:prstGeom>
          <a:solidFill>
            <a:schemeClr val="accent1">
              <a:lumMod val="40000"/>
              <a:lumOff val="60000"/>
            </a:schemeClr>
          </a:solidFill>
          <a:ln w="19050" cmpd="tri">
            <a:solidFill>
              <a:schemeClr val="tx1"/>
            </a:solidFill>
            <a:extLst>
              <a:ext uri="{C807C97D-BFC1-408E-A445-0C87EB9F89A2}">
                <ask:lineSketchStyleProps xmlns:ask="http://schemas.microsoft.com/office/drawing/2018/sketchyshapes" sd="1219033472">
                  <a:custGeom>
                    <a:avLst/>
                    <a:gdLst>
                      <a:gd name="connsiteX0" fmla="*/ 0 w 2603598"/>
                      <a:gd name="connsiteY0" fmla="*/ 0 h 2554545"/>
                      <a:gd name="connsiteX1" fmla="*/ 2603598 w 2603598"/>
                      <a:gd name="connsiteY1" fmla="*/ 0 h 2554545"/>
                      <a:gd name="connsiteX2" fmla="*/ 2603598 w 2603598"/>
                      <a:gd name="connsiteY2" fmla="*/ 2554545 h 2554545"/>
                      <a:gd name="connsiteX3" fmla="*/ 0 w 2603598"/>
                      <a:gd name="connsiteY3" fmla="*/ 2554545 h 2554545"/>
                      <a:gd name="connsiteX4" fmla="*/ 0 w 2603598"/>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598" h="2554545" fill="none" extrusionOk="0">
                        <a:moveTo>
                          <a:pt x="0" y="0"/>
                        </a:moveTo>
                        <a:cubicBezTo>
                          <a:pt x="1053484" y="-49533"/>
                          <a:pt x="1403491" y="-14809"/>
                          <a:pt x="2603598" y="0"/>
                        </a:cubicBezTo>
                        <a:cubicBezTo>
                          <a:pt x="2691237" y="1036536"/>
                          <a:pt x="2530919" y="1402784"/>
                          <a:pt x="2603598" y="2554545"/>
                        </a:cubicBezTo>
                        <a:cubicBezTo>
                          <a:pt x="1726453" y="2506314"/>
                          <a:pt x="1108738" y="2639000"/>
                          <a:pt x="0" y="2554545"/>
                        </a:cubicBezTo>
                        <a:cubicBezTo>
                          <a:pt x="-38581" y="1545173"/>
                          <a:pt x="63341" y="1130980"/>
                          <a:pt x="0" y="0"/>
                        </a:cubicBezTo>
                        <a:close/>
                      </a:path>
                      <a:path w="2603598" h="2554545" stroke="0" extrusionOk="0">
                        <a:moveTo>
                          <a:pt x="0" y="0"/>
                        </a:moveTo>
                        <a:cubicBezTo>
                          <a:pt x="1001416" y="118645"/>
                          <a:pt x="1325902" y="116012"/>
                          <a:pt x="2603598" y="0"/>
                        </a:cubicBezTo>
                        <a:cubicBezTo>
                          <a:pt x="2470716" y="1203191"/>
                          <a:pt x="2688549" y="1803708"/>
                          <a:pt x="2603598" y="2554545"/>
                        </a:cubicBezTo>
                        <a:cubicBezTo>
                          <a:pt x="1916976" y="2689145"/>
                          <a:pt x="394990" y="2397349"/>
                          <a:pt x="0" y="2554545"/>
                        </a:cubicBezTo>
                        <a:cubicBezTo>
                          <a:pt x="-20187" y="2271785"/>
                          <a:pt x="-152480" y="261887"/>
                          <a:pt x="0" y="0"/>
                        </a:cubicBezTo>
                        <a:close/>
                      </a:path>
                    </a:pathLst>
                  </a:custGeom>
                  <ask:type>
                    <ask:lineSketchNone/>
                  </ask:type>
                </ask:lineSketchStyleProps>
              </a:ext>
            </a:extLst>
          </a:ln>
        </p:spPr>
        <p:txBody>
          <a:bodyPr wrap="none" rtlCol="0" anchor="ctr">
            <a:spAutoFit/>
          </a:bodyPr>
          <a:lstStyle/>
          <a:p>
            <a:endParaRPr lang="en-US" sz="4000" dirty="0"/>
          </a:p>
          <a:p>
            <a:r>
              <a:rPr lang="en-US" sz="4000" dirty="0"/>
              <a:t>Ready for </a:t>
            </a:r>
          </a:p>
          <a:p>
            <a:r>
              <a:rPr lang="en-US" sz="4000" dirty="0"/>
              <a:t>Change</a:t>
            </a:r>
          </a:p>
          <a:p>
            <a:endParaRPr lang="en-US" sz="4000" dirty="0"/>
          </a:p>
        </p:txBody>
      </p:sp>
    </p:spTree>
    <p:extLst>
      <p:ext uri="{BB962C8B-B14F-4D97-AF65-F5344CB8AC3E}">
        <p14:creationId xmlns:p14="http://schemas.microsoft.com/office/powerpoint/2010/main" val="2580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1FEF0-8A42-17C9-AF16-E001EA8B103D}"/>
              </a:ext>
            </a:extLst>
          </p:cNvPr>
          <p:cNvSpPr>
            <a:spLocks noGrp="1"/>
          </p:cNvSpPr>
          <p:nvPr>
            <p:ph idx="1"/>
          </p:nvPr>
        </p:nvSpPr>
        <p:spPr>
          <a:xfrm>
            <a:off x="277830" y="1802048"/>
            <a:ext cx="11277600" cy="4554302"/>
          </a:xfrm>
        </p:spPr>
        <p:txBody>
          <a:bodyPr>
            <a:normAutofit/>
          </a:bodyPr>
          <a:lstStyle/>
          <a:p>
            <a:pPr marL="0" indent="0">
              <a:buNone/>
            </a:pPr>
            <a:r>
              <a:rPr lang="en-US" sz="2800" u="sng" dirty="0"/>
              <a:t>NSF EPSCoR Guiding Principles in Developing New RII Programs</a:t>
            </a:r>
          </a:p>
          <a:p>
            <a:pPr marL="0" indent="0">
              <a:buNone/>
            </a:pPr>
            <a:endParaRPr lang="en-US" sz="1000" u="sng" dirty="0"/>
          </a:p>
          <a:p>
            <a:pPr marL="971550" lvl="1" indent="-514350">
              <a:buAutoNum type="romanLcParenBoth"/>
            </a:pPr>
            <a:r>
              <a:rPr lang="en-US" sz="2500" dirty="0"/>
              <a:t>Keep alignment with existing programmatic goals and mission</a:t>
            </a:r>
          </a:p>
          <a:p>
            <a:pPr marL="971550" lvl="1" indent="-514350">
              <a:buAutoNum type="romanLcParenBoth"/>
            </a:pPr>
            <a:endParaRPr lang="en-US" sz="500" dirty="0"/>
          </a:p>
          <a:p>
            <a:pPr marL="971550" lvl="1" indent="-514350">
              <a:buAutoNum type="romanLcParenBoth"/>
            </a:pPr>
            <a:r>
              <a:rPr lang="en-US" sz="2500" dirty="0"/>
              <a:t>Position jurisdictions for success in EPSCoR and beyond</a:t>
            </a:r>
          </a:p>
          <a:p>
            <a:pPr marL="971550" lvl="1" indent="-514350">
              <a:buAutoNum type="romanLcParenBoth"/>
            </a:pPr>
            <a:endParaRPr lang="en-US" sz="500" dirty="0"/>
          </a:p>
          <a:p>
            <a:pPr marL="971550" lvl="1" indent="-514350">
              <a:buAutoNum type="romanLcParenBoth"/>
            </a:pPr>
            <a:r>
              <a:rPr lang="en-US" sz="2500" dirty="0"/>
              <a:t>Connect all RII investments in a jurisdiction</a:t>
            </a:r>
          </a:p>
          <a:p>
            <a:pPr marL="971550" lvl="1" indent="-514350">
              <a:buAutoNum type="romanLcParenBoth"/>
            </a:pPr>
            <a:endParaRPr lang="en-US" sz="500" dirty="0"/>
          </a:p>
          <a:p>
            <a:pPr marL="971550" lvl="1" indent="-514350">
              <a:buAutoNum type="romanLcParenBoth"/>
            </a:pPr>
            <a:r>
              <a:rPr lang="en-US" sz="2500" dirty="0"/>
              <a:t>Support current awardees while expanding access to the broader EPSCoR stakeholder community</a:t>
            </a:r>
          </a:p>
          <a:p>
            <a:pPr marL="971550" lvl="1" indent="-514350">
              <a:buAutoNum type="romanLcParenBoth"/>
            </a:pPr>
            <a:endParaRPr lang="en-US" sz="500" dirty="0"/>
          </a:p>
          <a:p>
            <a:pPr marL="971550" lvl="1" indent="-514350">
              <a:buAutoNum type="romanLcParenBoth"/>
            </a:pPr>
            <a:r>
              <a:rPr lang="en-US" sz="2500" dirty="0"/>
              <a:t>Remove barriers for participation resulting from a one size fits all prescriptive model  </a:t>
            </a:r>
          </a:p>
          <a:p>
            <a:pPr marL="457200" lvl="1" indent="0">
              <a:buNone/>
            </a:pPr>
            <a:endParaRPr lang="en-US" sz="1000" dirty="0"/>
          </a:p>
        </p:txBody>
      </p:sp>
      <p:sp>
        <p:nvSpPr>
          <p:cNvPr id="4" name="Slide Number Placeholder 3">
            <a:extLst>
              <a:ext uri="{FF2B5EF4-FFF2-40B4-BE49-F238E27FC236}">
                <a16:creationId xmlns:a16="http://schemas.microsoft.com/office/drawing/2014/main" id="{60FC6320-5F92-7769-2C9D-D184665387E7}"/>
              </a:ext>
            </a:extLst>
          </p:cNvPr>
          <p:cNvSpPr>
            <a:spLocks noGrp="1"/>
          </p:cNvSpPr>
          <p:nvPr>
            <p:ph type="sldNum" sz="quarter" idx="12"/>
          </p:nvPr>
        </p:nvSpPr>
        <p:spPr/>
        <p:txBody>
          <a:bodyPr/>
          <a:lstStyle/>
          <a:p>
            <a:fld id="{4710E8EA-57F6-764C-8914-AEEABF058192}" type="slidenum">
              <a:rPr lang="en-US" smtClean="0"/>
              <a:t>4</a:t>
            </a:fld>
            <a:endParaRPr lang="en-US"/>
          </a:p>
        </p:txBody>
      </p:sp>
      <p:sp>
        <p:nvSpPr>
          <p:cNvPr id="9" name="Title 1">
            <a:extLst>
              <a:ext uri="{FF2B5EF4-FFF2-40B4-BE49-F238E27FC236}">
                <a16:creationId xmlns:a16="http://schemas.microsoft.com/office/drawing/2014/main" id="{0FB0FD7F-DEB2-F8BB-02F0-E30939ADACE4}"/>
              </a:ext>
            </a:extLst>
          </p:cNvPr>
          <p:cNvSpPr>
            <a:spLocks noGrp="1"/>
          </p:cNvSpPr>
          <p:nvPr>
            <p:ph type="title"/>
          </p:nvPr>
        </p:nvSpPr>
        <p:spPr>
          <a:xfrm>
            <a:off x="441434" y="198676"/>
            <a:ext cx="11277600" cy="1072303"/>
          </a:xfrm>
        </p:spPr>
        <p:txBody>
          <a:bodyPr>
            <a:normAutofit/>
          </a:bodyPr>
          <a:lstStyle/>
          <a:p>
            <a:pPr>
              <a:lnSpc>
                <a:spcPct val="100000"/>
              </a:lnSpc>
            </a:pPr>
            <a:r>
              <a:rPr lang="en-US" sz="3200" b="1" dirty="0"/>
              <a:t>Inputs into Developing E-CORE RII (</a:t>
            </a:r>
            <a:r>
              <a:rPr lang="en-US" sz="3200" dirty="0">
                <a:hlinkClick r:id="rId3"/>
              </a:rPr>
              <a:t>NSF 23-587</a:t>
            </a:r>
            <a:r>
              <a:rPr lang="en-US" sz="3200" b="1" dirty="0"/>
              <a:t>) and </a:t>
            </a:r>
            <a:br>
              <a:rPr lang="en-US" sz="3200" b="1" dirty="0"/>
            </a:br>
            <a:r>
              <a:rPr lang="en-US" sz="3200" b="1" dirty="0"/>
              <a:t>E-RISE RII (</a:t>
            </a:r>
            <a:r>
              <a:rPr lang="en-US" sz="3200" dirty="0">
                <a:hlinkClick r:id="rId4"/>
              </a:rPr>
              <a:t>NSF 23-588</a:t>
            </a:r>
            <a:r>
              <a:rPr lang="en-US" sz="3200" b="1" dirty="0"/>
              <a:t>) Programs </a:t>
            </a:r>
          </a:p>
        </p:txBody>
      </p:sp>
    </p:spTree>
    <p:extLst>
      <p:ext uri="{BB962C8B-B14F-4D97-AF65-F5344CB8AC3E}">
        <p14:creationId xmlns:p14="http://schemas.microsoft.com/office/powerpoint/2010/main" val="300532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1FEF0-8A42-17C9-AF16-E001EA8B103D}"/>
              </a:ext>
            </a:extLst>
          </p:cNvPr>
          <p:cNvSpPr>
            <a:spLocks noGrp="1"/>
          </p:cNvSpPr>
          <p:nvPr>
            <p:ph idx="1"/>
          </p:nvPr>
        </p:nvSpPr>
        <p:spPr>
          <a:xfrm>
            <a:off x="174591" y="1507285"/>
            <a:ext cx="11277600" cy="763967"/>
          </a:xfrm>
        </p:spPr>
        <p:txBody>
          <a:bodyPr>
            <a:normAutofit/>
          </a:bodyPr>
          <a:lstStyle/>
          <a:p>
            <a:pPr marL="0" indent="0">
              <a:buNone/>
            </a:pPr>
            <a:r>
              <a:rPr lang="en-US" dirty="0"/>
              <a:t>Themes from CHIPS and Science Act (Section 10325) &amp; Envisioning the Future of NSF EPSCoR report </a:t>
            </a:r>
          </a:p>
        </p:txBody>
      </p:sp>
      <p:sp>
        <p:nvSpPr>
          <p:cNvPr id="4" name="Slide Number Placeholder 3">
            <a:extLst>
              <a:ext uri="{FF2B5EF4-FFF2-40B4-BE49-F238E27FC236}">
                <a16:creationId xmlns:a16="http://schemas.microsoft.com/office/drawing/2014/main" id="{60FC6320-5F92-7769-2C9D-D184665387E7}"/>
              </a:ext>
            </a:extLst>
          </p:cNvPr>
          <p:cNvSpPr>
            <a:spLocks noGrp="1"/>
          </p:cNvSpPr>
          <p:nvPr>
            <p:ph type="sldNum" sz="quarter" idx="12"/>
          </p:nvPr>
        </p:nvSpPr>
        <p:spPr/>
        <p:txBody>
          <a:bodyPr/>
          <a:lstStyle/>
          <a:p>
            <a:fld id="{4710E8EA-57F6-764C-8914-AEEABF058192}" type="slidenum">
              <a:rPr lang="en-US" smtClean="0"/>
              <a:t>5</a:t>
            </a:fld>
            <a:endParaRPr lang="en-US"/>
          </a:p>
        </p:txBody>
      </p:sp>
      <p:graphicFrame>
        <p:nvGraphicFramePr>
          <p:cNvPr id="5" name="Content Placeholder 2">
            <a:extLst>
              <a:ext uri="{FF2B5EF4-FFF2-40B4-BE49-F238E27FC236}">
                <a16:creationId xmlns:a16="http://schemas.microsoft.com/office/drawing/2014/main" id="{7F878C81-D56E-E500-951B-46091DAF9856}"/>
              </a:ext>
            </a:extLst>
          </p:cNvPr>
          <p:cNvGraphicFramePr>
            <a:graphicFrameLocks/>
          </p:cNvGraphicFramePr>
          <p:nvPr>
            <p:extLst>
              <p:ext uri="{D42A27DB-BD31-4B8C-83A1-F6EECF244321}">
                <p14:modId xmlns:p14="http://schemas.microsoft.com/office/powerpoint/2010/main" val="3155251064"/>
              </p:ext>
            </p:extLst>
          </p:nvPr>
        </p:nvGraphicFramePr>
        <p:xfrm>
          <a:off x="1301756" y="2271252"/>
          <a:ext cx="9556955" cy="3500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0FB0FD7F-DEB2-F8BB-02F0-E30939ADACE4}"/>
              </a:ext>
            </a:extLst>
          </p:cNvPr>
          <p:cNvSpPr>
            <a:spLocks noGrp="1"/>
          </p:cNvSpPr>
          <p:nvPr>
            <p:ph type="title"/>
          </p:nvPr>
        </p:nvSpPr>
        <p:spPr>
          <a:xfrm>
            <a:off x="441434" y="198676"/>
            <a:ext cx="11277600" cy="1072303"/>
          </a:xfrm>
        </p:spPr>
        <p:txBody>
          <a:bodyPr>
            <a:normAutofit/>
          </a:bodyPr>
          <a:lstStyle/>
          <a:p>
            <a:r>
              <a:rPr lang="en-US" sz="3200" b="1" dirty="0"/>
              <a:t>Inputs into Developing E-CORE RII (</a:t>
            </a:r>
            <a:r>
              <a:rPr lang="en-US" sz="3200" dirty="0">
                <a:hlinkClick r:id="rId8"/>
              </a:rPr>
              <a:t>NSF 23-587</a:t>
            </a:r>
            <a:r>
              <a:rPr lang="en-US" sz="3200" b="1" dirty="0"/>
              <a:t>) and E-RISE RII (</a:t>
            </a:r>
            <a:r>
              <a:rPr lang="en-US" sz="3200" dirty="0">
                <a:hlinkClick r:id="rId9"/>
              </a:rPr>
              <a:t>NSF 23-588</a:t>
            </a:r>
            <a:r>
              <a:rPr lang="en-US" sz="3200" b="1" dirty="0"/>
              <a:t>) Programs </a:t>
            </a:r>
          </a:p>
        </p:txBody>
      </p:sp>
    </p:spTree>
    <p:extLst>
      <p:ext uri="{BB962C8B-B14F-4D97-AF65-F5344CB8AC3E}">
        <p14:creationId xmlns:p14="http://schemas.microsoft.com/office/powerpoint/2010/main" val="165877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EA16CF77-BD3F-BBF8-40D5-54472EC70283}"/>
              </a:ext>
            </a:extLst>
          </p:cNvPr>
          <p:cNvSpPr>
            <a:spLocks noGrp="1"/>
          </p:cNvSpPr>
          <p:nvPr>
            <p:ph type="title"/>
          </p:nvPr>
        </p:nvSpPr>
        <p:spPr/>
        <p:txBody>
          <a:bodyPr>
            <a:normAutofit fontScale="90000"/>
          </a:bodyPr>
          <a:lstStyle/>
          <a:p>
            <a:pPr algn="ctr"/>
            <a:r>
              <a:rPr lang="en-US" dirty="0"/>
              <a:t>E-CORE RII and E-RISE RII are designed to build a research ecosystem approach that is dynamic and can be tailored to a jurisdiction’s unique needs.</a:t>
            </a:r>
          </a:p>
        </p:txBody>
      </p:sp>
      <p:sp>
        <p:nvSpPr>
          <p:cNvPr id="4" name="Slide Number Placeholder 3">
            <a:extLst>
              <a:ext uri="{FF2B5EF4-FFF2-40B4-BE49-F238E27FC236}">
                <a16:creationId xmlns:a16="http://schemas.microsoft.com/office/drawing/2014/main" id="{CEE3501F-9270-5E7D-D77E-C232A8A85C8A}"/>
              </a:ext>
            </a:extLst>
          </p:cNvPr>
          <p:cNvSpPr>
            <a:spLocks noGrp="1"/>
          </p:cNvSpPr>
          <p:nvPr>
            <p:ph type="sldNum" sz="quarter" idx="12"/>
          </p:nvPr>
        </p:nvSpPr>
        <p:spPr/>
        <p:txBody>
          <a:bodyPr/>
          <a:lstStyle/>
          <a:p>
            <a:fld id="{4710E8EA-57F6-764C-8914-AEEABF058192}" type="slidenum">
              <a:rPr lang="en-US" smtClean="0"/>
              <a:t>6</a:t>
            </a:fld>
            <a:endParaRPr lang="en-US" dirty="0"/>
          </a:p>
        </p:txBody>
      </p:sp>
    </p:spTree>
    <p:extLst>
      <p:ext uri="{BB962C8B-B14F-4D97-AF65-F5344CB8AC3E}">
        <p14:creationId xmlns:p14="http://schemas.microsoft.com/office/powerpoint/2010/main" val="122255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58B9307-B00F-D8EF-95BA-BA811EC92CEA}"/>
              </a:ext>
            </a:extLst>
          </p:cNvPr>
          <p:cNvSpPr/>
          <p:nvPr/>
        </p:nvSpPr>
        <p:spPr>
          <a:xfrm>
            <a:off x="1504709" y="1747519"/>
            <a:ext cx="9931078" cy="4248167"/>
          </a:xfrm>
          <a:prstGeom prst="rect">
            <a:avLst/>
          </a:prstGeom>
          <a:solidFill>
            <a:srgbClr val="D3B34E">
              <a:alpha val="2313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2990E5-17F1-8DB9-AEF4-A9F363B6CB14}"/>
              </a:ext>
            </a:extLst>
          </p:cNvPr>
          <p:cNvSpPr>
            <a:spLocks noGrp="1"/>
          </p:cNvSpPr>
          <p:nvPr>
            <p:ph type="title"/>
          </p:nvPr>
        </p:nvSpPr>
        <p:spPr/>
        <p:txBody>
          <a:bodyPr>
            <a:normAutofit/>
          </a:bodyPr>
          <a:lstStyle/>
          <a:p>
            <a:r>
              <a:rPr lang="en-US" dirty="0"/>
              <a:t>Key levels of developing Research Infrastructure and Competitiveness</a:t>
            </a:r>
          </a:p>
        </p:txBody>
      </p:sp>
      <p:sp>
        <p:nvSpPr>
          <p:cNvPr id="4" name="Slide Number Placeholder 3">
            <a:extLst>
              <a:ext uri="{FF2B5EF4-FFF2-40B4-BE49-F238E27FC236}">
                <a16:creationId xmlns:a16="http://schemas.microsoft.com/office/drawing/2014/main" id="{B2229E0F-A0C4-55C0-734E-3FC3354051D3}"/>
              </a:ext>
            </a:extLst>
          </p:cNvPr>
          <p:cNvSpPr>
            <a:spLocks noGrp="1"/>
          </p:cNvSpPr>
          <p:nvPr>
            <p:ph type="sldNum" sz="quarter" idx="12"/>
          </p:nvPr>
        </p:nvSpPr>
        <p:spPr/>
        <p:txBody>
          <a:bodyPr/>
          <a:lstStyle/>
          <a:p>
            <a:fld id="{4710E8EA-57F6-764C-8914-AEEABF058192}" type="slidenum">
              <a:rPr lang="en-US" smtClean="0"/>
              <a:t>7</a:t>
            </a:fld>
            <a:endParaRPr lang="en-US" dirty="0"/>
          </a:p>
        </p:txBody>
      </p:sp>
      <p:sp>
        <p:nvSpPr>
          <p:cNvPr id="3" name="Rectangle 2">
            <a:extLst>
              <a:ext uri="{FF2B5EF4-FFF2-40B4-BE49-F238E27FC236}">
                <a16:creationId xmlns:a16="http://schemas.microsoft.com/office/drawing/2014/main" id="{94638487-3BD7-0674-1C03-54CC6D2D6140}"/>
              </a:ext>
            </a:extLst>
          </p:cNvPr>
          <p:cNvSpPr/>
          <p:nvPr/>
        </p:nvSpPr>
        <p:spPr>
          <a:xfrm>
            <a:off x="2404165" y="1917037"/>
            <a:ext cx="1224672" cy="136039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0ADE89B-2BF9-40A1-B03C-ECA91A01CEA5}"/>
              </a:ext>
            </a:extLst>
          </p:cNvPr>
          <p:cNvSpPr/>
          <p:nvPr/>
        </p:nvSpPr>
        <p:spPr>
          <a:xfrm>
            <a:off x="3790006" y="1917002"/>
            <a:ext cx="1224672" cy="13603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27DDD99-A51D-E396-2970-3622B2CFB132}"/>
              </a:ext>
            </a:extLst>
          </p:cNvPr>
          <p:cNvSpPr/>
          <p:nvPr/>
        </p:nvSpPr>
        <p:spPr>
          <a:xfrm>
            <a:off x="5175847" y="1924986"/>
            <a:ext cx="1224672" cy="1360394"/>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2E95497-3707-B08F-7134-95B4E53C9009}"/>
              </a:ext>
            </a:extLst>
          </p:cNvPr>
          <p:cNvSpPr/>
          <p:nvPr/>
        </p:nvSpPr>
        <p:spPr>
          <a:xfrm>
            <a:off x="6561688" y="1916060"/>
            <a:ext cx="1224672" cy="1360394"/>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69D092F-BC36-E19A-904C-8047869E0D59}"/>
              </a:ext>
            </a:extLst>
          </p:cNvPr>
          <p:cNvSpPr/>
          <p:nvPr/>
        </p:nvSpPr>
        <p:spPr>
          <a:xfrm>
            <a:off x="7947529" y="1916060"/>
            <a:ext cx="1224672" cy="136039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0CC0430-3B0F-87C9-8D82-B6E39585A45C}"/>
              </a:ext>
            </a:extLst>
          </p:cNvPr>
          <p:cNvSpPr/>
          <p:nvPr/>
        </p:nvSpPr>
        <p:spPr>
          <a:xfrm>
            <a:off x="9333369" y="1924986"/>
            <a:ext cx="1224672" cy="1360394"/>
          </a:xfrm>
          <a:prstGeom prst="rect">
            <a:avLst/>
          </a:prstGeom>
          <a:solidFill>
            <a:srgbClr val="B0A6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228A50-C9E5-8CED-B5A7-27B965BC1FBB}"/>
              </a:ext>
            </a:extLst>
          </p:cNvPr>
          <p:cNvSpPr/>
          <p:nvPr/>
        </p:nvSpPr>
        <p:spPr>
          <a:xfrm>
            <a:off x="2349660" y="2233914"/>
            <a:ext cx="8279755" cy="9838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Research (Topic) Specific Science and Technology State-wide Networks</a:t>
            </a:r>
          </a:p>
        </p:txBody>
      </p:sp>
      <p:grpSp>
        <p:nvGrpSpPr>
          <p:cNvPr id="41" name="Group 40">
            <a:extLst>
              <a:ext uri="{FF2B5EF4-FFF2-40B4-BE49-F238E27FC236}">
                <a16:creationId xmlns:a16="http://schemas.microsoft.com/office/drawing/2014/main" id="{4AD0943D-0B47-E818-1CB2-FF976AEFB889}"/>
              </a:ext>
            </a:extLst>
          </p:cNvPr>
          <p:cNvGrpSpPr/>
          <p:nvPr/>
        </p:nvGrpSpPr>
        <p:grpSpPr>
          <a:xfrm>
            <a:off x="2997842" y="3279777"/>
            <a:ext cx="6846369" cy="434028"/>
            <a:chOff x="2997842" y="3279777"/>
            <a:chExt cx="6846369" cy="434028"/>
          </a:xfrm>
        </p:grpSpPr>
        <p:sp>
          <p:nvSpPr>
            <p:cNvPr id="26" name="Up-Down Arrow 25">
              <a:extLst>
                <a:ext uri="{FF2B5EF4-FFF2-40B4-BE49-F238E27FC236}">
                  <a16:creationId xmlns:a16="http://schemas.microsoft.com/office/drawing/2014/main" id="{C1BFCC82-DEEA-380E-4A29-17A4C6A08410}"/>
                </a:ext>
              </a:extLst>
            </p:cNvPr>
            <p:cNvSpPr/>
            <p:nvPr/>
          </p:nvSpPr>
          <p:spPr>
            <a:xfrm>
              <a:off x="2997842" y="3360874"/>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Up-Down Arrow 26">
              <a:extLst>
                <a:ext uri="{FF2B5EF4-FFF2-40B4-BE49-F238E27FC236}">
                  <a16:creationId xmlns:a16="http://schemas.microsoft.com/office/drawing/2014/main" id="{44F5967C-FC4F-BCE0-9C0E-4A4ED1881722}"/>
                </a:ext>
              </a:extLst>
            </p:cNvPr>
            <p:cNvSpPr/>
            <p:nvPr/>
          </p:nvSpPr>
          <p:spPr>
            <a:xfrm>
              <a:off x="3646024" y="3342655"/>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Up-Down Arrow 27">
              <a:extLst>
                <a:ext uri="{FF2B5EF4-FFF2-40B4-BE49-F238E27FC236}">
                  <a16:creationId xmlns:a16="http://schemas.microsoft.com/office/drawing/2014/main" id="{F82583ED-B676-8E04-0309-B4BBE5E677AE}"/>
                </a:ext>
              </a:extLst>
            </p:cNvPr>
            <p:cNvSpPr/>
            <p:nvPr/>
          </p:nvSpPr>
          <p:spPr>
            <a:xfrm>
              <a:off x="4204495" y="3339885"/>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Up-Down Arrow 28">
              <a:extLst>
                <a:ext uri="{FF2B5EF4-FFF2-40B4-BE49-F238E27FC236}">
                  <a16:creationId xmlns:a16="http://schemas.microsoft.com/office/drawing/2014/main" id="{55EDD978-D51D-DDE2-D251-D34CCF19B50F}"/>
                </a:ext>
              </a:extLst>
            </p:cNvPr>
            <p:cNvSpPr/>
            <p:nvPr/>
          </p:nvSpPr>
          <p:spPr>
            <a:xfrm>
              <a:off x="4852677" y="3321666"/>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Up-Down Arrow 29">
              <a:extLst>
                <a:ext uri="{FF2B5EF4-FFF2-40B4-BE49-F238E27FC236}">
                  <a16:creationId xmlns:a16="http://schemas.microsoft.com/office/drawing/2014/main" id="{3D990634-323A-4074-76B9-E7F5A1DED6CC}"/>
                </a:ext>
              </a:extLst>
            </p:cNvPr>
            <p:cNvSpPr/>
            <p:nvPr/>
          </p:nvSpPr>
          <p:spPr>
            <a:xfrm>
              <a:off x="5407293" y="3339974"/>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Down Arrow 30">
              <a:extLst>
                <a:ext uri="{FF2B5EF4-FFF2-40B4-BE49-F238E27FC236}">
                  <a16:creationId xmlns:a16="http://schemas.microsoft.com/office/drawing/2014/main" id="{1C2CE0DE-1F23-7EFF-AD68-E0DE2BCEC423}"/>
                </a:ext>
              </a:extLst>
            </p:cNvPr>
            <p:cNvSpPr/>
            <p:nvPr/>
          </p:nvSpPr>
          <p:spPr>
            <a:xfrm>
              <a:off x="6055475" y="3321755"/>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Down Arrow 31">
              <a:extLst>
                <a:ext uri="{FF2B5EF4-FFF2-40B4-BE49-F238E27FC236}">
                  <a16:creationId xmlns:a16="http://schemas.microsoft.com/office/drawing/2014/main" id="{11EA075F-3148-9723-7076-AA305B781E52}"/>
                </a:ext>
              </a:extLst>
            </p:cNvPr>
            <p:cNvSpPr/>
            <p:nvPr/>
          </p:nvSpPr>
          <p:spPr>
            <a:xfrm>
              <a:off x="6613946" y="3318985"/>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Down Arrow 32">
              <a:extLst>
                <a:ext uri="{FF2B5EF4-FFF2-40B4-BE49-F238E27FC236}">
                  <a16:creationId xmlns:a16="http://schemas.microsoft.com/office/drawing/2014/main" id="{655BCD0E-224E-9E78-647D-A54F2D38BCF2}"/>
                </a:ext>
              </a:extLst>
            </p:cNvPr>
            <p:cNvSpPr/>
            <p:nvPr/>
          </p:nvSpPr>
          <p:spPr>
            <a:xfrm>
              <a:off x="7262128" y="3300766"/>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Up-Down Arrow 33">
              <a:extLst>
                <a:ext uri="{FF2B5EF4-FFF2-40B4-BE49-F238E27FC236}">
                  <a16:creationId xmlns:a16="http://schemas.microsoft.com/office/drawing/2014/main" id="{74E84042-4252-F86D-3FCE-08FD3ECEAD0E}"/>
                </a:ext>
              </a:extLst>
            </p:cNvPr>
            <p:cNvSpPr/>
            <p:nvPr/>
          </p:nvSpPr>
          <p:spPr>
            <a:xfrm>
              <a:off x="7804180" y="3318985"/>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Up-Down Arrow 34">
              <a:extLst>
                <a:ext uri="{FF2B5EF4-FFF2-40B4-BE49-F238E27FC236}">
                  <a16:creationId xmlns:a16="http://schemas.microsoft.com/office/drawing/2014/main" id="{515A2F69-FEED-5302-B7A3-4BC9FC15C1C2}"/>
                </a:ext>
              </a:extLst>
            </p:cNvPr>
            <p:cNvSpPr/>
            <p:nvPr/>
          </p:nvSpPr>
          <p:spPr>
            <a:xfrm>
              <a:off x="8452362" y="3300766"/>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Up-Down Arrow 35">
              <a:extLst>
                <a:ext uri="{FF2B5EF4-FFF2-40B4-BE49-F238E27FC236}">
                  <a16:creationId xmlns:a16="http://schemas.microsoft.com/office/drawing/2014/main" id="{539B2A4F-4872-1196-5ECE-0154805CCB4A}"/>
                </a:ext>
              </a:extLst>
            </p:cNvPr>
            <p:cNvSpPr/>
            <p:nvPr/>
          </p:nvSpPr>
          <p:spPr>
            <a:xfrm>
              <a:off x="9010833" y="3297996"/>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Up-Down Arrow 36">
              <a:extLst>
                <a:ext uri="{FF2B5EF4-FFF2-40B4-BE49-F238E27FC236}">
                  <a16:creationId xmlns:a16="http://schemas.microsoft.com/office/drawing/2014/main" id="{DD6519E7-244B-7830-C963-8E543CCA4C00}"/>
                </a:ext>
              </a:extLst>
            </p:cNvPr>
            <p:cNvSpPr/>
            <p:nvPr/>
          </p:nvSpPr>
          <p:spPr>
            <a:xfrm>
              <a:off x="9659015" y="3279777"/>
              <a:ext cx="185196" cy="352931"/>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Box 41">
            <a:extLst>
              <a:ext uri="{FF2B5EF4-FFF2-40B4-BE49-F238E27FC236}">
                <a16:creationId xmlns:a16="http://schemas.microsoft.com/office/drawing/2014/main" id="{7F0B34A2-E599-EFA7-F993-A9FEC65EA655}"/>
              </a:ext>
            </a:extLst>
          </p:cNvPr>
          <p:cNvSpPr txBox="1"/>
          <p:nvPr/>
        </p:nvSpPr>
        <p:spPr>
          <a:xfrm>
            <a:off x="3831220" y="5608794"/>
            <a:ext cx="4333430" cy="369332"/>
          </a:xfrm>
          <a:prstGeom prst="rect">
            <a:avLst/>
          </a:prstGeom>
          <a:noFill/>
        </p:spPr>
        <p:txBody>
          <a:bodyPr wrap="none" rtlCol="0">
            <a:spAutoFit/>
          </a:bodyPr>
          <a:lstStyle/>
          <a:p>
            <a:r>
              <a:rPr lang="en-US" dirty="0"/>
              <a:t>Jurisdiction-wide Research Ecosystem</a:t>
            </a:r>
          </a:p>
        </p:txBody>
      </p:sp>
      <p:grpSp>
        <p:nvGrpSpPr>
          <p:cNvPr id="44" name="Group 43">
            <a:extLst>
              <a:ext uri="{FF2B5EF4-FFF2-40B4-BE49-F238E27FC236}">
                <a16:creationId xmlns:a16="http://schemas.microsoft.com/office/drawing/2014/main" id="{EBCB3129-38DE-96AD-610E-A4D0486658EB}"/>
              </a:ext>
            </a:extLst>
          </p:cNvPr>
          <p:cNvGrpSpPr/>
          <p:nvPr/>
        </p:nvGrpSpPr>
        <p:grpSpPr>
          <a:xfrm>
            <a:off x="-19724" y="4172932"/>
            <a:ext cx="1609837" cy="1208724"/>
            <a:chOff x="-19724" y="4172932"/>
            <a:chExt cx="1609837" cy="1208724"/>
          </a:xfrm>
        </p:grpSpPr>
        <p:sp>
          <p:nvSpPr>
            <p:cNvPr id="39" name="Right Arrow 38">
              <a:extLst>
                <a:ext uri="{FF2B5EF4-FFF2-40B4-BE49-F238E27FC236}">
                  <a16:creationId xmlns:a16="http://schemas.microsoft.com/office/drawing/2014/main" id="{0210DF14-6861-1520-47BE-5368FF2B2A15}"/>
                </a:ext>
              </a:extLst>
            </p:cNvPr>
            <p:cNvSpPr/>
            <p:nvPr/>
          </p:nvSpPr>
          <p:spPr>
            <a:xfrm>
              <a:off x="-19724" y="4172932"/>
              <a:ext cx="1609837" cy="9375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617CF4AA-04DC-C180-9C03-C0B49EE13E61}"/>
                </a:ext>
              </a:extLst>
            </p:cNvPr>
            <p:cNvSpPr txBox="1"/>
            <p:nvPr/>
          </p:nvSpPr>
          <p:spPr>
            <a:xfrm>
              <a:off x="-10466" y="5012324"/>
              <a:ext cx="1313180" cy="369332"/>
            </a:xfrm>
            <a:prstGeom prst="rect">
              <a:avLst/>
            </a:prstGeom>
            <a:noFill/>
          </p:spPr>
          <p:txBody>
            <a:bodyPr wrap="none" rtlCol="0">
              <a:spAutoFit/>
            </a:bodyPr>
            <a:lstStyle/>
            <a:p>
              <a:r>
                <a:rPr lang="en-US" dirty="0"/>
                <a:t>E-CORE RII</a:t>
              </a:r>
            </a:p>
          </p:txBody>
        </p:sp>
      </p:grpSp>
      <p:grpSp>
        <p:nvGrpSpPr>
          <p:cNvPr id="47" name="Group 46">
            <a:extLst>
              <a:ext uri="{FF2B5EF4-FFF2-40B4-BE49-F238E27FC236}">
                <a16:creationId xmlns:a16="http://schemas.microsoft.com/office/drawing/2014/main" id="{404A6D41-9255-100B-804C-5168598C68BB}"/>
              </a:ext>
            </a:extLst>
          </p:cNvPr>
          <p:cNvGrpSpPr/>
          <p:nvPr/>
        </p:nvGrpSpPr>
        <p:grpSpPr>
          <a:xfrm>
            <a:off x="2310993" y="3812571"/>
            <a:ext cx="8318423" cy="1569086"/>
            <a:chOff x="2310993" y="3812571"/>
            <a:chExt cx="8318423" cy="1569086"/>
          </a:xfrm>
        </p:grpSpPr>
        <p:sp>
          <p:nvSpPr>
            <p:cNvPr id="17" name="Rectangle 16">
              <a:extLst>
                <a:ext uri="{FF2B5EF4-FFF2-40B4-BE49-F238E27FC236}">
                  <a16:creationId xmlns:a16="http://schemas.microsoft.com/office/drawing/2014/main" id="{F3A67014-B9A7-C253-874D-A0C44E1A5550}"/>
                </a:ext>
              </a:extLst>
            </p:cNvPr>
            <p:cNvSpPr/>
            <p:nvPr/>
          </p:nvSpPr>
          <p:spPr>
            <a:xfrm>
              <a:off x="2349661" y="3817559"/>
              <a:ext cx="1296363" cy="7313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3DE1849-8D3C-1486-5A9D-CF54C01476FF}"/>
                </a:ext>
              </a:extLst>
            </p:cNvPr>
            <p:cNvSpPr/>
            <p:nvPr/>
          </p:nvSpPr>
          <p:spPr>
            <a:xfrm>
              <a:off x="3716456" y="3824449"/>
              <a:ext cx="1757419" cy="7313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5DA1E44-70C3-F046-F09C-5202AC54C12C}"/>
                </a:ext>
              </a:extLst>
            </p:cNvPr>
            <p:cNvSpPr/>
            <p:nvPr/>
          </p:nvSpPr>
          <p:spPr>
            <a:xfrm>
              <a:off x="5528842" y="3817558"/>
              <a:ext cx="1566442" cy="7313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10CDBC8-357F-78BC-C7BD-96E41A126A26}"/>
                </a:ext>
              </a:extLst>
            </p:cNvPr>
            <p:cNvSpPr/>
            <p:nvPr/>
          </p:nvSpPr>
          <p:spPr>
            <a:xfrm>
              <a:off x="7180157" y="3812571"/>
              <a:ext cx="1566442" cy="7313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79D9B51-B246-E4CA-154D-761031BFD164}"/>
                </a:ext>
              </a:extLst>
            </p:cNvPr>
            <p:cNvSpPr/>
            <p:nvPr/>
          </p:nvSpPr>
          <p:spPr>
            <a:xfrm>
              <a:off x="8850778" y="3817558"/>
              <a:ext cx="1778638" cy="7382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792653D-4FD1-AFB5-E6FB-303CA012D37A}"/>
                </a:ext>
              </a:extLst>
            </p:cNvPr>
            <p:cNvSpPr/>
            <p:nvPr/>
          </p:nvSpPr>
          <p:spPr>
            <a:xfrm>
              <a:off x="2349661" y="4607291"/>
              <a:ext cx="1526931" cy="7576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815326A-05B1-29BD-6AA9-8A70C7FB6D89}"/>
                </a:ext>
              </a:extLst>
            </p:cNvPr>
            <p:cNvSpPr/>
            <p:nvPr/>
          </p:nvSpPr>
          <p:spPr>
            <a:xfrm>
              <a:off x="3938751" y="4612823"/>
              <a:ext cx="1604203" cy="7576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4E45766-C7F2-5D7D-FE60-F6387486AEBB}"/>
                </a:ext>
              </a:extLst>
            </p:cNvPr>
            <p:cNvSpPr/>
            <p:nvPr/>
          </p:nvSpPr>
          <p:spPr>
            <a:xfrm>
              <a:off x="5595454" y="4623991"/>
              <a:ext cx="1566442" cy="7576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F8A7D92-0118-9A18-519B-913359843A18}"/>
                </a:ext>
              </a:extLst>
            </p:cNvPr>
            <p:cNvSpPr/>
            <p:nvPr/>
          </p:nvSpPr>
          <p:spPr>
            <a:xfrm>
              <a:off x="7262617" y="4606133"/>
              <a:ext cx="1374941" cy="775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8DDE02F-3B62-0BF4-92D5-B6297822364D}"/>
                </a:ext>
              </a:extLst>
            </p:cNvPr>
            <p:cNvSpPr txBox="1"/>
            <p:nvPr/>
          </p:nvSpPr>
          <p:spPr>
            <a:xfrm>
              <a:off x="2349661" y="3900668"/>
              <a:ext cx="1296364" cy="369332"/>
            </a:xfrm>
            <a:prstGeom prst="rect">
              <a:avLst/>
            </a:prstGeom>
            <a:noFill/>
          </p:spPr>
          <p:txBody>
            <a:bodyPr wrap="square" rtlCol="0">
              <a:spAutoFit/>
            </a:bodyPr>
            <a:lstStyle/>
            <a:p>
              <a:r>
                <a:rPr lang="en-US" dirty="0">
                  <a:solidFill>
                    <a:srgbClr val="FFC000"/>
                  </a:solidFill>
                </a:rPr>
                <a:t>Admin</a:t>
              </a:r>
            </a:p>
          </p:txBody>
        </p:sp>
        <p:sp>
          <p:nvSpPr>
            <p:cNvPr id="8" name="TextBox 7">
              <a:extLst>
                <a:ext uri="{FF2B5EF4-FFF2-40B4-BE49-F238E27FC236}">
                  <a16:creationId xmlns:a16="http://schemas.microsoft.com/office/drawing/2014/main" id="{DACFDEE0-AD9A-4D36-9DD6-1B2C37B716D2}"/>
                </a:ext>
              </a:extLst>
            </p:cNvPr>
            <p:cNvSpPr txBox="1"/>
            <p:nvPr/>
          </p:nvSpPr>
          <p:spPr>
            <a:xfrm>
              <a:off x="3716457" y="3902596"/>
              <a:ext cx="1805651" cy="369332"/>
            </a:xfrm>
            <a:prstGeom prst="rect">
              <a:avLst/>
            </a:prstGeom>
            <a:noFill/>
          </p:spPr>
          <p:txBody>
            <a:bodyPr wrap="square" rtlCol="0">
              <a:spAutoFit/>
            </a:bodyPr>
            <a:lstStyle/>
            <a:p>
              <a:r>
                <a:rPr lang="en-US" dirty="0">
                  <a:solidFill>
                    <a:srgbClr val="FFC000"/>
                  </a:solidFill>
                </a:rPr>
                <a:t>Networks</a:t>
              </a:r>
            </a:p>
          </p:txBody>
        </p:sp>
        <p:sp>
          <p:nvSpPr>
            <p:cNvPr id="10" name="TextBox 9">
              <a:extLst>
                <a:ext uri="{FF2B5EF4-FFF2-40B4-BE49-F238E27FC236}">
                  <a16:creationId xmlns:a16="http://schemas.microsoft.com/office/drawing/2014/main" id="{D6E8DB99-1A6A-9E71-64E3-C3E6D78C10D9}"/>
                </a:ext>
              </a:extLst>
            </p:cNvPr>
            <p:cNvSpPr txBox="1"/>
            <p:nvPr/>
          </p:nvSpPr>
          <p:spPr>
            <a:xfrm>
              <a:off x="5640730" y="3880630"/>
              <a:ext cx="1628171" cy="646331"/>
            </a:xfrm>
            <a:prstGeom prst="rect">
              <a:avLst/>
            </a:prstGeom>
            <a:noFill/>
          </p:spPr>
          <p:txBody>
            <a:bodyPr wrap="square">
              <a:spAutoFit/>
            </a:bodyPr>
            <a:lstStyle/>
            <a:p>
              <a:r>
                <a:rPr lang="en-US" dirty="0">
                  <a:solidFill>
                    <a:srgbClr val="FFC000"/>
                  </a:solidFill>
                </a:rPr>
                <a:t>STEM Education</a:t>
              </a:r>
            </a:p>
          </p:txBody>
        </p:sp>
        <p:sp>
          <p:nvSpPr>
            <p:cNvPr id="11" name="TextBox 10">
              <a:extLst>
                <a:ext uri="{FF2B5EF4-FFF2-40B4-BE49-F238E27FC236}">
                  <a16:creationId xmlns:a16="http://schemas.microsoft.com/office/drawing/2014/main" id="{18080549-D058-6B7C-AF0E-C7747AF5F1A3}"/>
                </a:ext>
              </a:extLst>
            </p:cNvPr>
            <p:cNvSpPr txBox="1"/>
            <p:nvPr/>
          </p:nvSpPr>
          <p:spPr>
            <a:xfrm>
              <a:off x="7201382" y="3866969"/>
              <a:ext cx="1628171" cy="646331"/>
            </a:xfrm>
            <a:prstGeom prst="rect">
              <a:avLst/>
            </a:prstGeom>
            <a:noFill/>
          </p:spPr>
          <p:txBody>
            <a:bodyPr wrap="square">
              <a:spAutoFit/>
            </a:bodyPr>
            <a:lstStyle/>
            <a:p>
              <a:r>
                <a:rPr lang="en-US" dirty="0">
                  <a:solidFill>
                    <a:srgbClr val="FFC000"/>
                  </a:solidFill>
                </a:rPr>
                <a:t>Workforce Development</a:t>
              </a:r>
            </a:p>
          </p:txBody>
        </p:sp>
        <p:sp>
          <p:nvSpPr>
            <p:cNvPr id="12" name="TextBox 11">
              <a:extLst>
                <a:ext uri="{FF2B5EF4-FFF2-40B4-BE49-F238E27FC236}">
                  <a16:creationId xmlns:a16="http://schemas.microsoft.com/office/drawing/2014/main" id="{1B10909A-7D48-17A4-81C6-FD9209164A78}"/>
                </a:ext>
              </a:extLst>
            </p:cNvPr>
            <p:cNvSpPr txBox="1"/>
            <p:nvPr/>
          </p:nvSpPr>
          <p:spPr>
            <a:xfrm>
              <a:off x="8991600" y="3817559"/>
              <a:ext cx="1566441" cy="646331"/>
            </a:xfrm>
            <a:prstGeom prst="rect">
              <a:avLst/>
            </a:prstGeom>
            <a:noFill/>
          </p:spPr>
          <p:txBody>
            <a:bodyPr wrap="square">
              <a:spAutoFit/>
            </a:bodyPr>
            <a:lstStyle/>
            <a:p>
              <a:r>
                <a:rPr lang="en-US" dirty="0">
                  <a:solidFill>
                    <a:srgbClr val="FFC000"/>
                  </a:solidFill>
                </a:rPr>
                <a:t>Broadening Participation</a:t>
              </a:r>
            </a:p>
          </p:txBody>
        </p:sp>
        <p:sp>
          <p:nvSpPr>
            <p:cNvPr id="13" name="TextBox 12">
              <a:extLst>
                <a:ext uri="{FF2B5EF4-FFF2-40B4-BE49-F238E27FC236}">
                  <a16:creationId xmlns:a16="http://schemas.microsoft.com/office/drawing/2014/main" id="{CFFD7C1C-C708-5905-7707-23342A63D8DA}"/>
                </a:ext>
              </a:extLst>
            </p:cNvPr>
            <p:cNvSpPr txBox="1"/>
            <p:nvPr/>
          </p:nvSpPr>
          <p:spPr>
            <a:xfrm>
              <a:off x="2310993" y="4627977"/>
              <a:ext cx="1565599" cy="369332"/>
            </a:xfrm>
            <a:prstGeom prst="rect">
              <a:avLst/>
            </a:prstGeom>
            <a:noFill/>
          </p:spPr>
          <p:txBody>
            <a:bodyPr wrap="square">
              <a:spAutoFit/>
            </a:bodyPr>
            <a:lstStyle/>
            <a:p>
              <a:r>
                <a:rPr lang="en-US" dirty="0">
                  <a:solidFill>
                    <a:srgbClr val="FFC000"/>
                  </a:solidFill>
                </a:rPr>
                <a:t>Partnerships</a:t>
              </a:r>
            </a:p>
          </p:txBody>
        </p:sp>
        <p:sp>
          <p:nvSpPr>
            <p:cNvPr id="14" name="TextBox 13">
              <a:extLst>
                <a:ext uri="{FF2B5EF4-FFF2-40B4-BE49-F238E27FC236}">
                  <a16:creationId xmlns:a16="http://schemas.microsoft.com/office/drawing/2014/main" id="{F255B632-47DA-0482-9F5C-FD9AD6A8126F}"/>
                </a:ext>
              </a:extLst>
            </p:cNvPr>
            <p:cNvSpPr txBox="1"/>
            <p:nvPr/>
          </p:nvSpPr>
          <p:spPr>
            <a:xfrm>
              <a:off x="3914783" y="4649809"/>
              <a:ext cx="1628171" cy="646331"/>
            </a:xfrm>
            <a:prstGeom prst="rect">
              <a:avLst/>
            </a:prstGeom>
            <a:noFill/>
          </p:spPr>
          <p:txBody>
            <a:bodyPr wrap="square">
              <a:spAutoFit/>
            </a:bodyPr>
            <a:lstStyle/>
            <a:p>
              <a:r>
                <a:rPr lang="en-US" dirty="0">
                  <a:solidFill>
                    <a:srgbClr val="FFC000"/>
                  </a:solidFill>
                </a:rPr>
                <a:t>Economic Development</a:t>
              </a:r>
            </a:p>
          </p:txBody>
        </p:sp>
        <p:sp>
          <p:nvSpPr>
            <p:cNvPr id="15" name="TextBox 14">
              <a:extLst>
                <a:ext uri="{FF2B5EF4-FFF2-40B4-BE49-F238E27FC236}">
                  <a16:creationId xmlns:a16="http://schemas.microsoft.com/office/drawing/2014/main" id="{07B5BD70-8FF3-CB52-5ACF-7E9FDE8CA992}"/>
                </a:ext>
              </a:extLst>
            </p:cNvPr>
            <p:cNvSpPr txBox="1"/>
            <p:nvPr/>
          </p:nvSpPr>
          <p:spPr>
            <a:xfrm>
              <a:off x="5618535" y="4602211"/>
              <a:ext cx="1566441" cy="646331"/>
            </a:xfrm>
            <a:prstGeom prst="rect">
              <a:avLst/>
            </a:prstGeom>
            <a:noFill/>
          </p:spPr>
          <p:txBody>
            <a:bodyPr wrap="square">
              <a:spAutoFit/>
            </a:bodyPr>
            <a:lstStyle/>
            <a:p>
              <a:r>
                <a:rPr lang="en-US" dirty="0">
                  <a:solidFill>
                    <a:srgbClr val="FFC000"/>
                  </a:solidFill>
                </a:rPr>
                <a:t>Community Engagement</a:t>
              </a:r>
            </a:p>
          </p:txBody>
        </p:sp>
        <p:sp>
          <p:nvSpPr>
            <p:cNvPr id="16" name="TextBox 15">
              <a:extLst>
                <a:ext uri="{FF2B5EF4-FFF2-40B4-BE49-F238E27FC236}">
                  <a16:creationId xmlns:a16="http://schemas.microsoft.com/office/drawing/2014/main" id="{9089B455-5A80-C9C7-1121-B7EB5F26DB06}"/>
                </a:ext>
              </a:extLst>
            </p:cNvPr>
            <p:cNvSpPr txBox="1"/>
            <p:nvPr/>
          </p:nvSpPr>
          <p:spPr>
            <a:xfrm>
              <a:off x="7250991" y="4611999"/>
              <a:ext cx="1566441" cy="646331"/>
            </a:xfrm>
            <a:prstGeom prst="rect">
              <a:avLst/>
            </a:prstGeom>
            <a:noFill/>
          </p:spPr>
          <p:txBody>
            <a:bodyPr wrap="square">
              <a:spAutoFit/>
            </a:bodyPr>
            <a:lstStyle/>
            <a:p>
              <a:r>
                <a:rPr lang="en-US" dirty="0">
                  <a:solidFill>
                    <a:srgbClr val="FFC000"/>
                  </a:solidFill>
                </a:rPr>
                <a:t>Student Pathways</a:t>
              </a:r>
            </a:p>
          </p:txBody>
        </p:sp>
        <p:sp>
          <p:nvSpPr>
            <p:cNvPr id="45" name="Rectangle 44">
              <a:extLst>
                <a:ext uri="{FF2B5EF4-FFF2-40B4-BE49-F238E27FC236}">
                  <a16:creationId xmlns:a16="http://schemas.microsoft.com/office/drawing/2014/main" id="{CB9DF74F-306A-A9E1-F11F-F40CBEBEFFFE}"/>
                </a:ext>
              </a:extLst>
            </p:cNvPr>
            <p:cNvSpPr/>
            <p:nvPr/>
          </p:nvSpPr>
          <p:spPr>
            <a:xfrm>
              <a:off x="8733969" y="4606958"/>
              <a:ext cx="1895447" cy="7746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76A1FB74-A93D-72BD-FC09-933CB5AFB86D}"/>
                </a:ext>
              </a:extLst>
            </p:cNvPr>
            <p:cNvSpPr txBox="1"/>
            <p:nvPr/>
          </p:nvSpPr>
          <p:spPr>
            <a:xfrm>
              <a:off x="8745595" y="4649476"/>
              <a:ext cx="1566441" cy="646331"/>
            </a:xfrm>
            <a:prstGeom prst="rect">
              <a:avLst/>
            </a:prstGeom>
            <a:noFill/>
          </p:spPr>
          <p:txBody>
            <a:bodyPr wrap="square">
              <a:spAutoFit/>
            </a:bodyPr>
            <a:lstStyle/>
            <a:p>
              <a:r>
                <a:rPr lang="en-US" dirty="0">
                  <a:solidFill>
                    <a:srgbClr val="FFC000"/>
                  </a:solidFill>
                </a:rPr>
                <a:t>Research Facilities</a:t>
              </a:r>
            </a:p>
          </p:txBody>
        </p:sp>
      </p:grpSp>
      <p:grpSp>
        <p:nvGrpSpPr>
          <p:cNvPr id="40" name="Group 39">
            <a:extLst>
              <a:ext uri="{FF2B5EF4-FFF2-40B4-BE49-F238E27FC236}">
                <a16:creationId xmlns:a16="http://schemas.microsoft.com/office/drawing/2014/main" id="{5A7F87D9-D6F6-5A24-AAE2-96E404A70F71}"/>
              </a:ext>
            </a:extLst>
          </p:cNvPr>
          <p:cNvGrpSpPr/>
          <p:nvPr/>
        </p:nvGrpSpPr>
        <p:grpSpPr>
          <a:xfrm>
            <a:off x="-19724" y="2232221"/>
            <a:ext cx="1597758" cy="1128043"/>
            <a:chOff x="-19724" y="2232221"/>
            <a:chExt cx="1597758" cy="1128043"/>
          </a:xfrm>
        </p:grpSpPr>
        <p:sp>
          <p:nvSpPr>
            <p:cNvPr id="5" name="Right Arrow 4">
              <a:extLst>
                <a:ext uri="{FF2B5EF4-FFF2-40B4-BE49-F238E27FC236}">
                  <a16:creationId xmlns:a16="http://schemas.microsoft.com/office/drawing/2014/main" id="{0B55C6F0-7BF6-AE79-AC72-BAF8A60739F1}"/>
                </a:ext>
              </a:extLst>
            </p:cNvPr>
            <p:cNvSpPr/>
            <p:nvPr/>
          </p:nvSpPr>
          <p:spPr>
            <a:xfrm>
              <a:off x="-19724" y="2232221"/>
              <a:ext cx="1597758" cy="9375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376D473-A98A-E9D0-66D4-10B478F58415}"/>
                </a:ext>
              </a:extLst>
            </p:cNvPr>
            <p:cNvSpPr txBox="1"/>
            <p:nvPr/>
          </p:nvSpPr>
          <p:spPr>
            <a:xfrm>
              <a:off x="56860" y="2990932"/>
              <a:ext cx="1178528" cy="369332"/>
            </a:xfrm>
            <a:prstGeom prst="rect">
              <a:avLst/>
            </a:prstGeom>
            <a:noFill/>
          </p:spPr>
          <p:txBody>
            <a:bodyPr wrap="none" rtlCol="0">
              <a:spAutoFit/>
            </a:bodyPr>
            <a:lstStyle/>
            <a:p>
              <a:r>
                <a:rPr lang="en-US" dirty="0"/>
                <a:t>E-RISE RII</a:t>
              </a:r>
            </a:p>
          </p:txBody>
        </p:sp>
      </p:grpSp>
    </p:spTree>
    <p:extLst>
      <p:ext uri="{BB962C8B-B14F-4D97-AF65-F5344CB8AC3E}">
        <p14:creationId xmlns:p14="http://schemas.microsoft.com/office/powerpoint/2010/main" val="1167493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9FA1E5-F090-C195-5A3B-3A73A9B9AF04}"/>
              </a:ext>
            </a:extLst>
          </p:cNvPr>
          <p:cNvSpPr>
            <a:spLocks noGrp="1"/>
          </p:cNvSpPr>
          <p:nvPr>
            <p:ph type="sldNum" sz="quarter" idx="12"/>
          </p:nvPr>
        </p:nvSpPr>
        <p:spPr/>
        <p:txBody>
          <a:bodyPr/>
          <a:lstStyle/>
          <a:p>
            <a:fld id="{4710E8EA-57F6-764C-8914-AEEABF058192}" type="slidenum">
              <a:rPr lang="en-US" smtClean="0"/>
              <a:t>8</a:t>
            </a:fld>
            <a:endParaRPr lang="en-US" dirty="0"/>
          </a:p>
        </p:txBody>
      </p:sp>
      <p:pic>
        <p:nvPicPr>
          <p:cNvPr id="6" name="Picture 5">
            <a:extLst>
              <a:ext uri="{FF2B5EF4-FFF2-40B4-BE49-F238E27FC236}">
                <a16:creationId xmlns:a16="http://schemas.microsoft.com/office/drawing/2014/main" id="{B052BC47-5105-00B3-F4B1-B36D380DDCD8}"/>
              </a:ext>
            </a:extLst>
          </p:cNvPr>
          <p:cNvPicPr>
            <a:picLocks noChangeAspect="1"/>
          </p:cNvPicPr>
          <p:nvPr/>
        </p:nvPicPr>
        <p:blipFill>
          <a:blip r:embed="rId2"/>
          <a:stretch>
            <a:fillRect/>
          </a:stretch>
        </p:blipFill>
        <p:spPr>
          <a:xfrm>
            <a:off x="1483350" y="1703449"/>
            <a:ext cx="9225299" cy="4300278"/>
          </a:xfrm>
          <a:prstGeom prst="rect">
            <a:avLst/>
          </a:prstGeom>
        </p:spPr>
      </p:pic>
      <p:sp>
        <p:nvSpPr>
          <p:cNvPr id="3" name="TextBox 2">
            <a:extLst>
              <a:ext uri="{FF2B5EF4-FFF2-40B4-BE49-F238E27FC236}">
                <a16:creationId xmlns:a16="http://schemas.microsoft.com/office/drawing/2014/main" id="{AB8CD9F6-B6A1-AD9B-B539-FC4D46264695}"/>
              </a:ext>
            </a:extLst>
          </p:cNvPr>
          <p:cNvSpPr txBox="1"/>
          <p:nvPr/>
        </p:nvSpPr>
        <p:spPr>
          <a:xfrm>
            <a:off x="635392" y="226121"/>
            <a:ext cx="11091862" cy="1477328"/>
          </a:xfrm>
          <a:prstGeom prst="rect">
            <a:avLst/>
          </a:prstGeom>
          <a:noFill/>
        </p:spPr>
        <p:txBody>
          <a:bodyPr wrap="square">
            <a:spAutoFit/>
          </a:bodyPr>
          <a:lstStyle/>
          <a:p>
            <a:r>
              <a:rPr lang="en-US" b="1" i="0" u="none" strike="noStrike" dirty="0">
                <a:solidFill>
                  <a:srgbClr val="1B1B1B"/>
                </a:solidFill>
                <a:effectLst/>
                <a:latin typeface="Open Sans ExtraBold" pitchFamily="2" charset="0"/>
              </a:rPr>
              <a:t>Figure 1 (from </a:t>
            </a:r>
            <a:r>
              <a:rPr lang="en-US" sz="1800" b="1" dirty="0">
                <a:hlinkClick r:id="rId3"/>
              </a:rPr>
              <a:t>NSF 23-587</a:t>
            </a:r>
            <a:r>
              <a:rPr lang="en-US" b="1" i="0" u="none" strike="noStrike" dirty="0">
                <a:solidFill>
                  <a:srgbClr val="1B1B1B"/>
                </a:solidFill>
                <a:effectLst/>
                <a:latin typeface="Open Sans ExtraBold" pitchFamily="2" charset="0"/>
              </a:rPr>
              <a:t>). Critical Elements of a Competitive Research Ecosystem.</a:t>
            </a:r>
            <a:r>
              <a:rPr lang="en-US" b="0" i="0" u="none" strike="noStrike" dirty="0">
                <a:solidFill>
                  <a:srgbClr val="1B1B1B"/>
                </a:solidFill>
                <a:effectLst/>
                <a:highlight>
                  <a:srgbClr val="FFFFFF"/>
                </a:highlight>
                <a:latin typeface="Open Sans Light" pitchFamily="2" charset="0"/>
              </a:rPr>
              <a:t> E-CORE RII </a:t>
            </a:r>
            <a:r>
              <a:rPr lang="en-US" b="0" i="0" u="sng" strike="noStrike" dirty="0">
                <a:solidFill>
                  <a:srgbClr val="1B1B1B"/>
                </a:solidFill>
                <a:effectLst/>
                <a:highlight>
                  <a:srgbClr val="FFFFFF"/>
                </a:highlight>
                <a:latin typeface="Open Sans Light" pitchFamily="2" charset="0"/>
              </a:rPr>
              <a:t>supports a centralized administrative core </a:t>
            </a:r>
            <a:r>
              <a:rPr lang="en-US" b="0" i="0" u="none" strike="noStrike" dirty="0">
                <a:solidFill>
                  <a:srgbClr val="1B1B1B"/>
                </a:solidFill>
                <a:effectLst/>
                <a:highlight>
                  <a:srgbClr val="FFFFFF"/>
                </a:highlight>
                <a:latin typeface="Open Sans Light" pitchFamily="2" charset="0"/>
              </a:rPr>
              <a:t>that connects and engages all elements of the jurisdiction's research ecosystem. E-CORE RII is designed to connect the multiple components of the research ecosystem through focused activities intended to build jurisdiction-identified research infrastructure cores.</a:t>
            </a:r>
            <a:endParaRPr lang="en-US" dirty="0"/>
          </a:p>
        </p:txBody>
      </p:sp>
    </p:spTree>
    <p:extLst>
      <p:ext uri="{BB962C8B-B14F-4D97-AF65-F5344CB8AC3E}">
        <p14:creationId xmlns:p14="http://schemas.microsoft.com/office/powerpoint/2010/main" val="122196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37248-A2D7-414C-FDD7-CB200FAED9B4}"/>
              </a:ext>
            </a:extLst>
          </p:cNvPr>
          <p:cNvSpPr>
            <a:spLocks noGrp="1"/>
          </p:cNvSpPr>
          <p:nvPr>
            <p:ph type="title"/>
          </p:nvPr>
        </p:nvSpPr>
        <p:spPr>
          <a:xfrm>
            <a:off x="457200" y="467359"/>
            <a:ext cx="11277600" cy="784666"/>
          </a:xfrm>
        </p:spPr>
        <p:txBody>
          <a:bodyPr>
            <a:normAutofit fontScale="90000"/>
          </a:bodyPr>
          <a:lstStyle/>
          <a:p>
            <a:r>
              <a:rPr lang="en-US" sz="4400" i="0" u="none" strike="noStrike" dirty="0">
                <a:solidFill>
                  <a:srgbClr val="1B1B1B"/>
                </a:solidFill>
                <a:effectLst/>
                <a:latin typeface="Open Sans Light" pitchFamily="2" charset="0"/>
              </a:rPr>
              <a:t>E-CORE RII Project Requirement (</a:t>
            </a:r>
            <a:r>
              <a:rPr lang="en-US" sz="4400" dirty="0">
                <a:hlinkClick r:id="rId3"/>
              </a:rPr>
              <a:t>NSF 23-587</a:t>
            </a:r>
            <a:r>
              <a:rPr lang="en-US" sz="4400" i="0" u="none" strike="noStrike" dirty="0">
                <a:solidFill>
                  <a:srgbClr val="1B1B1B"/>
                </a:solidFill>
                <a:effectLst/>
                <a:latin typeface="Open Sans Light" pitchFamily="2" charset="0"/>
              </a:rPr>
              <a:t>)</a:t>
            </a:r>
            <a:br>
              <a:rPr lang="en-US" b="1" i="0" u="none" strike="noStrike" dirty="0">
                <a:solidFill>
                  <a:srgbClr val="1B1B1B"/>
                </a:solidFill>
                <a:effectLst/>
                <a:latin typeface="Open Sans Light" pitchFamily="2" charset="0"/>
              </a:rPr>
            </a:br>
            <a:endParaRPr lang="en-US" b="1" dirty="0"/>
          </a:p>
        </p:txBody>
      </p:sp>
      <p:sp>
        <p:nvSpPr>
          <p:cNvPr id="3" name="Content Placeholder 2">
            <a:extLst>
              <a:ext uri="{FF2B5EF4-FFF2-40B4-BE49-F238E27FC236}">
                <a16:creationId xmlns:a16="http://schemas.microsoft.com/office/drawing/2014/main" id="{4D31EDEC-C7DF-7C99-08B4-40C52B5363D1}"/>
              </a:ext>
            </a:extLst>
          </p:cNvPr>
          <p:cNvSpPr>
            <a:spLocks noGrp="1"/>
          </p:cNvSpPr>
          <p:nvPr>
            <p:ph idx="1"/>
          </p:nvPr>
        </p:nvSpPr>
        <p:spPr>
          <a:xfrm>
            <a:off x="457200" y="1659988"/>
            <a:ext cx="11277600" cy="4318782"/>
          </a:xfrm>
        </p:spPr>
        <p:txBody>
          <a:bodyPr>
            <a:normAutofit lnSpcReduction="10000"/>
          </a:bodyPr>
          <a:lstStyle/>
          <a:p>
            <a:pPr algn="l">
              <a:buFont typeface="Arial" panose="020B0604020202020204" pitchFamily="34" charset="0"/>
              <a:buChar char="•"/>
            </a:pPr>
            <a:r>
              <a:rPr lang="en-US" b="0" i="0" u="none" strike="noStrike" dirty="0">
                <a:solidFill>
                  <a:srgbClr val="1B1B1B"/>
                </a:solidFill>
                <a:effectLst/>
                <a:latin typeface="Open Sans Light" pitchFamily="2" charset="0"/>
              </a:rPr>
              <a:t>Each E-CORE RII project must have an Administrative Core.</a:t>
            </a:r>
          </a:p>
          <a:p>
            <a:pPr algn="l">
              <a:buFont typeface="Arial" panose="020B0604020202020204" pitchFamily="34" charset="0"/>
              <a:buChar char="•"/>
            </a:pPr>
            <a:endParaRPr lang="en-US" b="0" i="1" u="none" strike="noStrike" dirty="0">
              <a:solidFill>
                <a:srgbClr val="1B1B1B"/>
              </a:solidFill>
              <a:effectLst/>
              <a:latin typeface="Open Sans ExtraBold" pitchFamily="2" charset="0"/>
            </a:endParaRPr>
          </a:p>
          <a:p>
            <a:pPr algn="l">
              <a:buFont typeface="Arial" panose="020B0604020202020204" pitchFamily="34" charset="0"/>
              <a:buChar char="•"/>
            </a:pPr>
            <a:r>
              <a:rPr lang="en-US" b="1" i="1" u="none" strike="noStrike" dirty="0">
                <a:solidFill>
                  <a:srgbClr val="1B1B1B"/>
                </a:solidFill>
                <a:effectLst/>
                <a:latin typeface="+mn-lt"/>
              </a:rPr>
              <a:t>The Administrative Core</a:t>
            </a:r>
            <a:r>
              <a:rPr lang="en-US" b="1" i="0" u="none" strike="noStrike" dirty="0">
                <a:solidFill>
                  <a:srgbClr val="1B1B1B"/>
                </a:solidFill>
                <a:effectLst/>
                <a:latin typeface="+mn-lt"/>
              </a:rPr>
              <a:t> </a:t>
            </a:r>
            <a:r>
              <a:rPr lang="en-US" i="0" u="none" strike="noStrike" dirty="0">
                <a:solidFill>
                  <a:srgbClr val="1B1B1B"/>
                </a:solidFill>
                <a:effectLst/>
                <a:latin typeface="Open Sans Light" pitchFamily="2" charset="0"/>
              </a:rPr>
              <a:t>”</a:t>
            </a:r>
            <a:r>
              <a:rPr lang="en-US" b="0" i="0" u="none" strike="noStrike" dirty="0">
                <a:solidFill>
                  <a:srgbClr val="1B1B1B"/>
                </a:solidFill>
                <a:effectLst/>
                <a:latin typeface="Open Sans Light" pitchFamily="2" charset="0"/>
              </a:rPr>
              <a:t>should provide mechanisms to connect individuals, teams, institutions, and sectors to improve a jurisdiction's R&amp;D competitiveness through creating a coordinated jurisdiction-wide culture of inclusion that builds a network that connects and democratizes the research environment for all participants. This is expected to provide an opportunity for all researchers in the jurisdiction to participate meaningfully within its research ecosystem.”</a:t>
            </a:r>
          </a:p>
          <a:p>
            <a:pPr algn="l">
              <a:buFont typeface="Arial" panose="020B0604020202020204" pitchFamily="34" charset="0"/>
              <a:buChar char="•"/>
            </a:pPr>
            <a:endParaRPr lang="en-US" b="0" i="0" u="none" strike="noStrike" dirty="0">
              <a:solidFill>
                <a:srgbClr val="1B1B1B"/>
              </a:solidFill>
              <a:effectLst/>
              <a:latin typeface="Open Sans Light" pitchFamily="2" charset="0"/>
            </a:endParaRPr>
          </a:p>
          <a:p>
            <a:pPr algn="l">
              <a:buFont typeface="Arial" panose="020B0604020202020204" pitchFamily="34" charset="0"/>
              <a:buChar char="•"/>
            </a:pPr>
            <a:r>
              <a:rPr lang="en-US" dirty="0">
                <a:solidFill>
                  <a:srgbClr val="1B1B1B"/>
                </a:solidFill>
                <a:latin typeface="Open Sans Light" pitchFamily="2" charset="0"/>
              </a:rPr>
              <a:t>May support _________________ (you fill in the blank)</a:t>
            </a:r>
          </a:p>
          <a:p>
            <a:pPr lvl="1"/>
            <a:r>
              <a:rPr lang="en-US" b="0" i="0" u="none" strike="noStrike" dirty="0">
                <a:solidFill>
                  <a:srgbClr val="1B1B1B"/>
                </a:solidFill>
                <a:effectLst/>
                <a:latin typeface="Open Sans Light" pitchFamily="2" charset="0"/>
              </a:rPr>
              <a:t>Project management team + </a:t>
            </a:r>
            <a:r>
              <a:rPr lang="en-US" b="1" i="0" u="sng" strike="noStrike" dirty="0">
                <a:solidFill>
                  <a:srgbClr val="1B1B1B"/>
                </a:solidFill>
                <a:effectLst/>
                <a:latin typeface="Open Sans Light" pitchFamily="2" charset="0"/>
              </a:rPr>
              <a:t>MORE</a:t>
            </a:r>
          </a:p>
          <a:p>
            <a:pPr lvl="1"/>
            <a:r>
              <a:rPr lang="en-US" b="1" u="sng" dirty="0">
                <a:solidFill>
                  <a:srgbClr val="1B1B1B"/>
                </a:solidFill>
                <a:latin typeface="Open Sans Light" pitchFamily="2" charset="0"/>
              </a:rPr>
              <a:t>MORE</a:t>
            </a:r>
            <a:r>
              <a:rPr lang="en-US" dirty="0">
                <a:solidFill>
                  <a:srgbClr val="1B1B1B"/>
                </a:solidFill>
                <a:latin typeface="Open Sans Light" pitchFamily="2" charset="0"/>
              </a:rPr>
              <a:t> = expert in connecting, facilitating, innovating, etc.</a:t>
            </a:r>
            <a:endParaRPr lang="en-US" b="1" i="0" u="sng" strike="noStrike" dirty="0">
              <a:solidFill>
                <a:srgbClr val="1B1B1B"/>
              </a:solidFill>
              <a:effectLst/>
              <a:latin typeface="Open Sans Light" pitchFamily="2" charset="0"/>
            </a:endParaRPr>
          </a:p>
          <a:p>
            <a:endParaRPr lang="en-US" dirty="0"/>
          </a:p>
        </p:txBody>
      </p:sp>
      <p:sp>
        <p:nvSpPr>
          <p:cNvPr id="4" name="Slide Number Placeholder 3">
            <a:extLst>
              <a:ext uri="{FF2B5EF4-FFF2-40B4-BE49-F238E27FC236}">
                <a16:creationId xmlns:a16="http://schemas.microsoft.com/office/drawing/2014/main" id="{6C105F99-F637-05B2-F13A-8ED537266AD0}"/>
              </a:ext>
            </a:extLst>
          </p:cNvPr>
          <p:cNvSpPr>
            <a:spLocks noGrp="1"/>
          </p:cNvSpPr>
          <p:nvPr>
            <p:ph type="sldNum" sz="quarter" idx="12"/>
          </p:nvPr>
        </p:nvSpPr>
        <p:spPr/>
        <p:txBody>
          <a:bodyPr/>
          <a:lstStyle/>
          <a:p>
            <a:fld id="{4710E8EA-57F6-764C-8914-AEEABF058192}" type="slidenum">
              <a:rPr lang="en-US" smtClean="0"/>
              <a:t>9</a:t>
            </a:fld>
            <a:endParaRPr lang="en-US" dirty="0"/>
          </a:p>
        </p:txBody>
      </p:sp>
    </p:spTree>
    <p:extLst>
      <p:ext uri="{BB962C8B-B14F-4D97-AF65-F5344CB8AC3E}">
        <p14:creationId xmlns:p14="http://schemas.microsoft.com/office/powerpoint/2010/main" val="8871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6edb59-8b9d-461f-b3c5-8f99e15f1364" xsi:nil="true"/>
    <lcf76f155ced4ddcb4097134ff3c332f xmlns="499f7049-5b9f-4977-9ea8-f5a45b0bf39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0B628250ABAB54E981A4C6F90E7FC42" ma:contentTypeVersion="13" ma:contentTypeDescription="Create a new document." ma:contentTypeScope="" ma:versionID="a51e48b8e07632cbd829d963e50f258e">
  <xsd:schema xmlns:xsd="http://www.w3.org/2001/XMLSchema" xmlns:xs="http://www.w3.org/2001/XMLSchema" xmlns:p="http://schemas.microsoft.com/office/2006/metadata/properties" xmlns:ns2="499f7049-5b9f-4977-9ea8-f5a45b0bf39c" xmlns:ns3="8a6edb59-8b9d-461f-b3c5-8f99e15f1364" targetNamespace="http://schemas.microsoft.com/office/2006/metadata/properties" ma:root="true" ma:fieldsID="de0c0484ac339e458d1f326866e92726" ns2:_="" ns3:_="">
    <xsd:import namespace="499f7049-5b9f-4977-9ea8-f5a45b0bf39c"/>
    <xsd:import namespace="8a6edb59-8b9d-461f-b3c5-8f99e15f136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9f7049-5b9f-4977-9ea8-f5a45b0bf3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23960b3-8d78-4481-b360-8436e3ff891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a6edb59-8b9d-461f-b3c5-8f99e15f136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0689d4c-7867-43ce-93e8-3982968c0d75}" ma:internalName="TaxCatchAll" ma:showField="CatchAllData" ma:web="8a6edb59-8b9d-461f-b3c5-8f99e15f13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965370-828F-45E4-83F5-31404AD0C631}">
  <ds:schemaRefs>
    <ds:schemaRef ds:uri="http://www.w3.org/XML/1998/namespace"/>
    <ds:schemaRef ds:uri="http://schemas.openxmlformats.org/package/2006/metadata/core-properties"/>
    <ds:schemaRef ds:uri="http://schemas.microsoft.com/office/2006/metadata/properties"/>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8a6edb59-8b9d-461f-b3c5-8f99e15f1364"/>
    <ds:schemaRef ds:uri="499f7049-5b9f-4977-9ea8-f5a45b0bf39c"/>
  </ds:schemaRefs>
</ds:datastoreItem>
</file>

<file path=customXml/itemProps2.xml><?xml version="1.0" encoding="utf-8"?>
<ds:datastoreItem xmlns:ds="http://schemas.openxmlformats.org/officeDocument/2006/customXml" ds:itemID="{AF4650D9-134C-4DE3-AF18-18EBBB11CD03}">
  <ds:schemaRefs>
    <ds:schemaRef ds:uri="499f7049-5b9f-4977-9ea8-f5a45b0bf39c"/>
    <ds:schemaRef ds:uri="8a6edb59-8b9d-461f-b3c5-8f99e15f13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319A5E1-F6B6-4EFC-B8AD-48B4980B8C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12662</TotalTime>
  <Words>3362</Words>
  <Application>Microsoft Macintosh PowerPoint</Application>
  <PresentationFormat>Widescreen</PresentationFormat>
  <Paragraphs>343</Paragraphs>
  <Slides>28</Slides>
  <Notes>22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Microsoft Sans Serif</vt:lpstr>
      <vt:lpstr>Calibri</vt:lpstr>
      <vt:lpstr>Aptos</vt:lpstr>
      <vt:lpstr>Aptos Narrow</vt:lpstr>
      <vt:lpstr>Open Sans ExtraBold</vt:lpstr>
      <vt:lpstr>Arial</vt:lpstr>
      <vt:lpstr>Open Sans Light</vt:lpstr>
      <vt:lpstr>Helvetica</vt:lpstr>
      <vt:lpstr>Office Theme</vt:lpstr>
      <vt:lpstr>Custom Design</vt:lpstr>
      <vt:lpstr>1_Custom Design</vt:lpstr>
      <vt:lpstr>EPSCoR Collaborations for Optimizing Research Ecosystems (E-CORE) Research Infrastructure Improvement (RII) Program  Developing a Centralized Jurisdictional Administrative Core in E-CORE RII Projects   Sandra Richardson Section Head, Research Capacity and Competitiveness Section srichard@nsf.gov</vt:lpstr>
      <vt:lpstr>Foundational Resources and References for Today </vt:lpstr>
      <vt:lpstr>Organizational Change Management</vt:lpstr>
      <vt:lpstr>Inputs into Developing E-CORE RII (NSF 23-587) and  E-RISE RII (NSF 23-588) Programs </vt:lpstr>
      <vt:lpstr>Inputs into Developing E-CORE RII (NSF 23-587) and E-RISE RII (NSF 23-588) Programs </vt:lpstr>
      <vt:lpstr>E-CORE RII and E-RISE RII are designed to build a research ecosystem approach that is dynamic and can be tailored to a jurisdiction’s unique needs.</vt:lpstr>
      <vt:lpstr>Key levels of developing Research Infrastructure and Competitiveness</vt:lpstr>
      <vt:lpstr>PowerPoint Presentation</vt:lpstr>
      <vt:lpstr>E-CORE RII Project Requirement (NSF 23-587) </vt:lpstr>
      <vt:lpstr>Critical Functions of an Administrative Core</vt:lpstr>
      <vt:lpstr>Solicitation Requirements/Guidance for Key E-CORE RII Project Elements thru the Administrative Core</vt:lpstr>
      <vt:lpstr>Broadening Participation and Collaboration</vt:lpstr>
      <vt:lpstr>Build Connections</vt:lpstr>
      <vt:lpstr>Goals, Metrics, and Evaluation</vt:lpstr>
      <vt:lpstr>Leadership and Communication Capacity</vt:lpstr>
      <vt:lpstr>Jurisdictional Development</vt:lpstr>
      <vt:lpstr>Current Jurisdictional EPSCoR Office Models</vt:lpstr>
      <vt:lpstr>Diversity in Models of Existing Track-1 State Offices </vt:lpstr>
      <vt:lpstr>PowerPoint Presentation</vt:lpstr>
      <vt:lpstr>Diversity in Possible Models of Administrative Cores in E-CORE Projects</vt:lpstr>
      <vt:lpstr>Resources Available to Community to Support Transition to New  EPSCoR RII Programs</vt:lpstr>
      <vt:lpstr>Where do you start? </vt:lpstr>
      <vt:lpstr>PowerPoint Presentation</vt:lpstr>
      <vt:lpstr>Common Admin Core Questions </vt:lpstr>
      <vt:lpstr>Contact the FY24 EPSCoR Program Team</vt:lpstr>
      <vt:lpstr>PowerPoint Presentation</vt:lpstr>
      <vt:lpstr>New EPSCoR Program Director Opportunity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Vision Template</dc:title>
  <dc:subject/>
  <dc:creator>gdcoll@associates.nsf.gov;ammason@nsf.gov</dc:creator>
  <cp:keywords>Vision</cp:keywords>
  <dc:description/>
  <cp:lastModifiedBy>Sandra Richardson</cp:lastModifiedBy>
  <cp:revision>46</cp:revision>
  <cp:lastPrinted>2023-06-09T19:14:31Z</cp:lastPrinted>
  <dcterms:created xsi:type="dcterms:W3CDTF">2020-09-04T16:24:30Z</dcterms:created>
  <dcterms:modified xsi:type="dcterms:W3CDTF">2024-07-17T19:38:03Z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0x010100E0B628250ABAB54E981A4C6F90E7FC42</vt:lpwstr>
  </property>
  <property fmtid="{D5CDD505-2E9C-101B-9397-08002B2CF9AE}" pid="3" name="NXPowerLiteLastOptimized">
    <vt:lpwstr>40261494</vt:lpwstr>
  </property>
  <property fmtid="{D5CDD505-2E9C-101B-9397-08002B2CF9AE}" pid="4" name="NXPowerLiteSettings">
    <vt:lpwstr>C900052003A000</vt:lpwstr>
  </property>
  <property fmtid="{D5CDD505-2E9C-101B-9397-08002B2CF9AE}" pid="5" name="NXPowerLiteVersion">
    <vt:lpwstr>D8.0.8</vt:lpwstr>
  </property>
  <property fmtid="{D5CDD505-2E9C-101B-9397-08002B2CF9AE}" pid="6" name="MediaServiceImageTags">
    <vt:lpwstr/>
  </property>
  <property fmtid="{D5CDD505-2E9C-101B-9397-08002B2CF9AE}" pid="7" name="TitusGUID">
    <vt:lpwstr>f4e97f71-cbce-4122-a7c9-2b9bd48cf4fd</vt:lpwstr>
  </property>
  <property fmtid="{D5CDD505-2E9C-101B-9397-08002B2CF9AE}" pid="8" name="ContainsCUI">
    <vt:lpwstr>No</vt:lpwstr>
  </property>
</Properties>
</file>