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4"/>
  </p:notesMasterIdLst>
  <p:handoutMasterIdLst>
    <p:handoutMasterId r:id="rId25"/>
  </p:handoutMasterIdLst>
  <p:sldIdLst>
    <p:sldId id="307" r:id="rId5"/>
    <p:sldId id="2145706196" r:id="rId6"/>
    <p:sldId id="2056" r:id="rId7"/>
    <p:sldId id="2047" r:id="rId8"/>
    <p:sldId id="2039" r:id="rId9"/>
    <p:sldId id="2059" r:id="rId10"/>
    <p:sldId id="2048" r:id="rId11"/>
    <p:sldId id="436" r:id="rId12"/>
    <p:sldId id="507" r:id="rId13"/>
    <p:sldId id="2145706299" r:id="rId14"/>
    <p:sldId id="2145706300" r:id="rId15"/>
    <p:sldId id="2145706301" r:id="rId16"/>
    <p:sldId id="2145706302" r:id="rId17"/>
    <p:sldId id="2145706305" r:id="rId18"/>
    <p:sldId id="2145706303" r:id="rId19"/>
    <p:sldId id="2145706304" r:id="rId20"/>
    <p:sldId id="378" r:id="rId21"/>
    <p:sldId id="381" r:id="rId22"/>
    <p:sldId id="269" r:id="rId23"/>
  </p:sldIdLst>
  <p:sldSz cx="14630400" cy="8229600"/>
  <p:notesSz cx="7010400" cy="9296400"/>
  <p:defaultText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guide id="3" orient="horz" pos="25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Reken, Timothy M." initials="VTM" lastIdx="12" clrIdx="0">
    <p:extLst>
      <p:ext uri="{19B8F6BF-5375-455C-9EA6-DF929625EA0E}">
        <p15:presenceInfo xmlns:p15="http://schemas.microsoft.com/office/powerpoint/2012/main" userId="S::7730652864@nsf.gov::8e36a420-356d-4f62-a27d-e4aadb3de1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955"/>
    <a:srgbClr val="06356B"/>
    <a:srgbClr val="132E52"/>
    <a:srgbClr val="03132C"/>
    <a:srgbClr val="03234F"/>
    <a:srgbClr val="074791"/>
    <a:srgbClr val="047FDC"/>
    <a:srgbClr val="02142C"/>
    <a:srgbClr val="2CF431"/>
    <a:srgbClr val="1A3F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294840-53E9-42AD-ADC9-946323B848E2}" v="1" dt="2024-02-15T19:51:08.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2" autoAdjust="0"/>
    <p:restoredTop sz="86931" autoAdjust="0"/>
  </p:normalViewPr>
  <p:slideViewPr>
    <p:cSldViewPr snapToGrid="0" snapToObjects="1">
      <p:cViewPr varScale="1">
        <p:scale>
          <a:sx n="119" d="100"/>
          <a:sy n="119" d="100"/>
        </p:scale>
        <p:origin x="896" y="88"/>
      </p:cViewPr>
      <p:guideLst>
        <p:guide orient="horz" pos="2592"/>
        <p:guide pos="4608"/>
        <p:guide orient="horz" pos="2598"/>
      </p:guideLst>
    </p:cSldViewPr>
  </p:slideViewPr>
  <p:outlineViewPr>
    <p:cViewPr>
      <p:scale>
        <a:sx n="33" d="100"/>
        <a:sy n="33" d="100"/>
      </p:scale>
      <p:origin x="0" y="-2288"/>
    </p:cViewPr>
  </p:outlineViewPr>
  <p:notesTextViewPr>
    <p:cViewPr>
      <p:scale>
        <a:sx n="3" d="2"/>
        <a:sy n="3" d="2"/>
      </p:scale>
      <p:origin x="0" y="0"/>
    </p:cViewPr>
  </p:notesTextViewPr>
  <p:sorterViewPr>
    <p:cViewPr varScale="1">
      <p:scale>
        <a:sx n="1" d="1"/>
        <a:sy n="1" d="1"/>
      </p:scale>
      <p:origin x="0" y="-32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ll, Benjamin J." userId="6cb025e8-ae65-49be-afab-9edc5c12235a" providerId="ADAL" clId="{97086C90-70B8-4862-A843-36CF433FC000}"/>
    <pc:docChg chg="undo custSel modSld">
      <pc:chgData name="McCall, Benjamin J." userId="6cb025e8-ae65-49be-afab-9edc5c12235a" providerId="ADAL" clId="{97086C90-70B8-4862-A843-36CF433FC000}" dt="2024-02-14T20:36:21.215" v="1373" actId="20577"/>
      <pc:docMkLst>
        <pc:docMk/>
      </pc:docMkLst>
      <pc:sldChg chg="modSp mod modNotesTx">
        <pc:chgData name="McCall, Benjamin J." userId="6cb025e8-ae65-49be-afab-9edc5c12235a" providerId="ADAL" clId="{97086C90-70B8-4862-A843-36CF433FC000}" dt="2024-02-14T20:36:21.215" v="1373" actId="20577"/>
        <pc:sldMkLst>
          <pc:docMk/>
          <pc:sldMk cId="2214370556" sldId="269"/>
        </pc:sldMkLst>
        <pc:spChg chg="mod">
          <ac:chgData name="McCall, Benjamin J." userId="6cb025e8-ae65-49be-afab-9edc5c12235a" providerId="ADAL" clId="{97086C90-70B8-4862-A843-36CF433FC000}" dt="2024-02-14T20:35:59.615" v="1369" actId="1036"/>
          <ac:spMkLst>
            <pc:docMk/>
            <pc:sldMk cId="2214370556" sldId="269"/>
            <ac:spMk id="2" creationId="{80078A50-E69D-AB55-017B-8CC5E988A455}"/>
          </ac:spMkLst>
        </pc:spChg>
        <pc:spChg chg="mod">
          <ac:chgData name="McCall, Benjamin J." userId="6cb025e8-ae65-49be-afab-9edc5c12235a" providerId="ADAL" clId="{97086C90-70B8-4862-A843-36CF433FC000}" dt="2024-02-14T20:35:28.126" v="1361" actId="27636"/>
          <ac:spMkLst>
            <pc:docMk/>
            <pc:sldMk cId="2214370556" sldId="269"/>
            <ac:spMk id="4" creationId="{00000000-0000-0000-0000-000000000000}"/>
          </ac:spMkLst>
        </pc:spChg>
        <pc:spChg chg="mod">
          <ac:chgData name="McCall, Benjamin J." userId="6cb025e8-ae65-49be-afab-9edc5c12235a" providerId="ADAL" clId="{97086C90-70B8-4862-A843-36CF433FC000}" dt="2024-02-14T20:35:59.615" v="1369" actId="1036"/>
          <ac:spMkLst>
            <pc:docMk/>
            <pc:sldMk cId="2214370556" sldId="269"/>
            <ac:spMk id="5" creationId="{6FA79596-643B-6844-13F4-496DC2264BAF}"/>
          </ac:spMkLst>
        </pc:spChg>
        <pc:picChg chg="mod">
          <ac:chgData name="McCall, Benjamin J." userId="6cb025e8-ae65-49be-afab-9edc5c12235a" providerId="ADAL" clId="{97086C90-70B8-4862-A843-36CF433FC000}" dt="2024-02-14T20:35:16.567" v="1334" actId="14100"/>
          <ac:picMkLst>
            <pc:docMk/>
            <pc:sldMk cId="2214370556" sldId="269"/>
            <ac:picMk id="3" creationId="{00000000-0000-0000-0000-000000000000}"/>
          </ac:picMkLst>
        </pc:picChg>
      </pc:sldChg>
      <pc:sldChg chg="modSp mod modNotesTx">
        <pc:chgData name="McCall, Benjamin J." userId="6cb025e8-ae65-49be-afab-9edc5c12235a" providerId="ADAL" clId="{97086C90-70B8-4862-A843-36CF433FC000}" dt="2024-02-14T20:31:16.246" v="797" actId="6549"/>
        <pc:sldMkLst>
          <pc:docMk/>
          <pc:sldMk cId="915859236" sldId="307"/>
        </pc:sldMkLst>
        <pc:spChg chg="mod">
          <ac:chgData name="McCall, Benjamin J." userId="6cb025e8-ae65-49be-afab-9edc5c12235a" providerId="ADAL" clId="{97086C90-70B8-4862-A843-36CF433FC000}" dt="2024-02-14T20:14:47.794" v="1" actId="20577"/>
          <ac:spMkLst>
            <pc:docMk/>
            <pc:sldMk cId="915859236" sldId="307"/>
            <ac:spMk id="10" creationId="{5810FDCC-4127-3DB8-05EE-E07A81FF46CB}"/>
          </ac:spMkLst>
        </pc:spChg>
      </pc:sldChg>
      <pc:sldChg chg="modNotesTx">
        <pc:chgData name="McCall, Benjamin J." userId="6cb025e8-ae65-49be-afab-9edc5c12235a" providerId="ADAL" clId="{97086C90-70B8-4862-A843-36CF433FC000}" dt="2024-02-14T20:25:20.608" v="795"/>
        <pc:sldMkLst>
          <pc:docMk/>
          <pc:sldMk cId="574111329" sldId="378"/>
        </pc:sldMkLst>
      </pc:sldChg>
      <pc:sldChg chg="modNotesTx">
        <pc:chgData name="McCall, Benjamin J." userId="6cb025e8-ae65-49be-afab-9edc5c12235a" providerId="ADAL" clId="{97086C90-70B8-4862-A843-36CF433FC000}" dt="2024-02-14T20:25:09.199" v="793" actId="20577"/>
        <pc:sldMkLst>
          <pc:docMk/>
          <pc:sldMk cId="3144680035" sldId="381"/>
        </pc:sldMkLst>
      </pc:sldChg>
      <pc:sldChg chg="modSp mod modNotesTx">
        <pc:chgData name="McCall, Benjamin J." userId="6cb025e8-ae65-49be-afab-9edc5c12235a" providerId="ADAL" clId="{97086C90-70B8-4862-A843-36CF433FC000}" dt="2024-02-14T20:33:14.169" v="1191" actId="20577"/>
        <pc:sldMkLst>
          <pc:docMk/>
          <pc:sldMk cId="17475374" sldId="436"/>
        </pc:sldMkLst>
        <pc:spChg chg="mod">
          <ac:chgData name="McCall, Benjamin J." userId="6cb025e8-ae65-49be-afab-9edc5c12235a" providerId="ADAL" clId="{97086C90-70B8-4862-A843-36CF433FC000}" dt="2024-02-14T20:23:31.114" v="706" actId="20577"/>
          <ac:spMkLst>
            <pc:docMk/>
            <pc:sldMk cId="17475374" sldId="436"/>
            <ac:spMk id="3" creationId="{04C65C1D-C4A5-4EAB-A9E4-B9C8F52C53A5}"/>
          </ac:spMkLst>
        </pc:spChg>
      </pc:sldChg>
      <pc:sldChg chg="modSp mod">
        <pc:chgData name="McCall, Benjamin J." userId="6cb025e8-ae65-49be-afab-9edc5c12235a" providerId="ADAL" clId="{97086C90-70B8-4862-A843-36CF433FC000}" dt="2024-02-14T20:21:51.711" v="645" actId="20577"/>
        <pc:sldMkLst>
          <pc:docMk/>
          <pc:sldMk cId="785279530" sldId="2039"/>
        </pc:sldMkLst>
        <pc:spChg chg="mod">
          <ac:chgData name="McCall, Benjamin J." userId="6cb025e8-ae65-49be-afab-9edc5c12235a" providerId="ADAL" clId="{97086C90-70B8-4862-A843-36CF433FC000}" dt="2024-02-14T20:21:51.711" v="645" actId="20577"/>
          <ac:spMkLst>
            <pc:docMk/>
            <pc:sldMk cId="785279530" sldId="2039"/>
            <ac:spMk id="5" creationId="{15348D8C-EE27-4518-BE08-6204DFB7F784}"/>
          </ac:spMkLst>
        </pc:spChg>
      </pc:sldChg>
      <pc:sldChg chg="modSp mod modNotesTx">
        <pc:chgData name="McCall, Benjamin J." userId="6cb025e8-ae65-49be-afab-9edc5c12235a" providerId="ADAL" clId="{97086C90-70B8-4862-A843-36CF433FC000}" dt="2024-02-14T20:32:03.127" v="812" actId="20577"/>
        <pc:sldMkLst>
          <pc:docMk/>
          <pc:sldMk cId="3579279684" sldId="2048"/>
        </pc:sldMkLst>
        <pc:spChg chg="mod">
          <ac:chgData name="McCall, Benjamin J." userId="6cb025e8-ae65-49be-afab-9edc5c12235a" providerId="ADAL" clId="{97086C90-70B8-4862-A843-36CF433FC000}" dt="2024-02-14T20:31:56.166" v="801" actId="20577"/>
          <ac:spMkLst>
            <pc:docMk/>
            <pc:sldMk cId="3579279684" sldId="2048"/>
            <ac:spMk id="2" creationId="{8548EB94-AE1F-F184-2BE5-44F6880444DD}"/>
          </ac:spMkLst>
        </pc:spChg>
      </pc:sldChg>
      <pc:sldChg chg="modNotesTx">
        <pc:chgData name="McCall, Benjamin J." userId="6cb025e8-ae65-49be-afab-9edc5c12235a" providerId="ADAL" clId="{97086C90-70B8-4862-A843-36CF433FC000}" dt="2024-02-14T20:19:10.755" v="418" actId="20577"/>
        <pc:sldMkLst>
          <pc:docMk/>
          <pc:sldMk cId="437174837" sldId="2056"/>
        </pc:sldMkLst>
      </pc:sldChg>
      <pc:sldChg chg="modSp mod modNotesTx">
        <pc:chgData name="McCall, Benjamin J." userId="6cb025e8-ae65-49be-afab-9edc5c12235a" providerId="ADAL" clId="{97086C90-70B8-4862-A843-36CF433FC000}" dt="2024-02-14T20:18:26.412" v="287" actId="20577"/>
        <pc:sldMkLst>
          <pc:docMk/>
          <pc:sldMk cId="1148047949" sldId="2057"/>
        </pc:sldMkLst>
        <pc:spChg chg="mod">
          <ac:chgData name="McCall, Benjamin J." userId="6cb025e8-ae65-49be-afab-9edc5c12235a" providerId="ADAL" clId="{97086C90-70B8-4862-A843-36CF433FC000}" dt="2024-02-14T20:18:00.602" v="128" actId="20577"/>
          <ac:spMkLst>
            <pc:docMk/>
            <pc:sldMk cId="1148047949" sldId="2057"/>
            <ac:spMk id="3" creationId="{06375830-43EB-1DC0-B011-9011F81EC1C5}"/>
          </ac:spMkLst>
        </pc:spChg>
      </pc:sldChg>
      <pc:sldChg chg="modSp mod">
        <pc:chgData name="McCall, Benjamin J." userId="6cb025e8-ae65-49be-afab-9edc5c12235a" providerId="ADAL" clId="{97086C90-70B8-4862-A843-36CF433FC000}" dt="2024-02-14T20:16:56.768" v="123" actId="20577"/>
        <pc:sldMkLst>
          <pc:docMk/>
          <pc:sldMk cId="3264561099" sldId="2145706196"/>
        </pc:sldMkLst>
        <pc:spChg chg="mod">
          <ac:chgData name="McCall, Benjamin J." userId="6cb025e8-ae65-49be-afab-9edc5c12235a" providerId="ADAL" clId="{97086C90-70B8-4862-A843-36CF433FC000}" dt="2024-02-14T20:16:38.064" v="103" actId="20577"/>
          <ac:spMkLst>
            <pc:docMk/>
            <pc:sldMk cId="3264561099" sldId="2145706196"/>
            <ac:spMk id="62" creationId="{CE83E621-D1AF-9514-9657-3931A9316231}"/>
          </ac:spMkLst>
        </pc:spChg>
        <pc:spChg chg="mod">
          <ac:chgData name="McCall, Benjamin J." userId="6cb025e8-ae65-49be-afab-9edc5c12235a" providerId="ADAL" clId="{97086C90-70B8-4862-A843-36CF433FC000}" dt="2024-02-14T20:16:17.836" v="89" actId="20577"/>
          <ac:spMkLst>
            <pc:docMk/>
            <pc:sldMk cId="3264561099" sldId="2145706196"/>
            <ac:spMk id="63" creationId="{4C1D8D3A-944E-C720-DB27-A858CBDD1578}"/>
          </ac:spMkLst>
        </pc:spChg>
        <pc:spChg chg="mod">
          <ac:chgData name="McCall, Benjamin J." userId="6cb025e8-ae65-49be-afab-9edc5c12235a" providerId="ADAL" clId="{97086C90-70B8-4862-A843-36CF433FC000}" dt="2024-02-14T20:16:00.432" v="55" actId="20577"/>
          <ac:spMkLst>
            <pc:docMk/>
            <pc:sldMk cId="3264561099" sldId="2145706196"/>
            <ac:spMk id="66" creationId="{201FDDE2-E6CC-8713-4717-FDD4E6D542DB}"/>
          </ac:spMkLst>
        </pc:spChg>
        <pc:spChg chg="mod">
          <ac:chgData name="McCall, Benjamin J." userId="6cb025e8-ae65-49be-afab-9edc5c12235a" providerId="ADAL" clId="{97086C90-70B8-4862-A843-36CF433FC000}" dt="2024-02-14T20:16:56.768" v="123" actId="20577"/>
          <ac:spMkLst>
            <pc:docMk/>
            <pc:sldMk cId="3264561099" sldId="2145706196"/>
            <ac:spMk id="78" creationId="{D7AF329A-5525-48A8-EDFC-8CA8CB023926}"/>
          </ac:spMkLst>
        </pc:spChg>
        <pc:spChg chg="mod">
          <ac:chgData name="McCall, Benjamin J." userId="6cb025e8-ae65-49be-afab-9edc5c12235a" providerId="ADAL" clId="{97086C90-70B8-4862-A843-36CF433FC000}" dt="2024-02-14T20:15:53.372" v="44" actId="1037"/>
          <ac:spMkLst>
            <pc:docMk/>
            <pc:sldMk cId="3264561099" sldId="2145706196"/>
            <ac:spMk id="83" creationId="{ADE1015E-5B51-EEDA-3349-D8E265A4EB07}"/>
          </ac:spMkLst>
        </pc:spChg>
        <pc:spChg chg="mod">
          <ac:chgData name="McCall, Benjamin J." userId="6cb025e8-ae65-49be-afab-9edc5c12235a" providerId="ADAL" clId="{97086C90-70B8-4862-A843-36CF433FC000}" dt="2024-02-14T20:15:45.348" v="43" actId="14100"/>
          <ac:spMkLst>
            <pc:docMk/>
            <pc:sldMk cId="3264561099" sldId="2145706196"/>
            <ac:spMk id="85" creationId="{2DD421B1-77B0-0EF0-8BB3-49C1CC8C4D1C}"/>
          </ac:spMkLst>
        </pc:spChg>
        <pc:spChg chg="mod">
          <ac:chgData name="McCall, Benjamin J." userId="6cb025e8-ae65-49be-afab-9edc5c12235a" providerId="ADAL" clId="{97086C90-70B8-4862-A843-36CF433FC000}" dt="2024-02-14T20:15:53.372" v="44" actId="1037"/>
          <ac:spMkLst>
            <pc:docMk/>
            <pc:sldMk cId="3264561099" sldId="2145706196"/>
            <ac:spMk id="86" creationId="{B3815197-C671-2C90-F26A-434F482CD59B}"/>
          </ac:spMkLst>
        </pc:spChg>
        <pc:spChg chg="mod">
          <ac:chgData name="McCall, Benjamin J." userId="6cb025e8-ae65-49be-afab-9edc5c12235a" providerId="ADAL" clId="{97086C90-70B8-4862-A843-36CF433FC000}" dt="2024-02-14T20:15:53.372" v="44" actId="1037"/>
          <ac:spMkLst>
            <pc:docMk/>
            <pc:sldMk cId="3264561099" sldId="2145706196"/>
            <ac:spMk id="87" creationId="{491316B9-3432-996A-51A4-9DD8D9315D6D}"/>
          </ac:spMkLst>
        </pc:spChg>
        <pc:spChg chg="mod">
          <ac:chgData name="McCall, Benjamin J." userId="6cb025e8-ae65-49be-afab-9edc5c12235a" providerId="ADAL" clId="{97086C90-70B8-4862-A843-36CF433FC000}" dt="2024-02-14T20:15:53.372" v="44" actId="1037"/>
          <ac:spMkLst>
            <pc:docMk/>
            <pc:sldMk cId="3264561099" sldId="2145706196"/>
            <ac:spMk id="88" creationId="{B8829F45-974A-FDB5-FB5F-368CAAF17C1B}"/>
          </ac:spMkLst>
        </pc:spChg>
        <pc:picChg chg="mod">
          <ac:chgData name="McCall, Benjamin J." userId="6cb025e8-ae65-49be-afab-9edc5c12235a" providerId="ADAL" clId="{97086C90-70B8-4862-A843-36CF433FC000}" dt="2024-02-14T20:16:07.791" v="82" actId="1035"/>
          <ac:picMkLst>
            <pc:docMk/>
            <pc:sldMk cId="3264561099" sldId="2145706196"/>
            <ac:picMk id="17" creationId="{83FED764-6D3A-01B7-15A2-AB765F7D3AA3}"/>
          </ac:picMkLst>
        </pc:picChg>
      </pc:sldChg>
      <pc:sldChg chg="modNotesTx">
        <pc:chgData name="McCall, Benjamin J." userId="6cb025e8-ae65-49be-afab-9edc5c12235a" providerId="ADAL" clId="{97086C90-70B8-4862-A843-36CF433FC000}" dt="2024-02-14T20:33:35.298" v="1192" actId="6549"/>
        <pc:sldMkLst>
          <pc:docMk/>
          <pc:sldMk cId="1224259577" sldId="2145706300"/>
        </pc:sldMkLst>
      </pc:sldChg>
      <pc:sldChg chg="modNotesTx">
        <pc:chgData name="McCall, Benjamin J." userId="6cb025e8-ae65-49be-afab-9edc5c12235a" providerId="ADAL" clId="{97086C90-70B8-4862-A843-36CF433FC000}" dt="2024-02-14T20:33:42.933" v="1193" actId="6549"/>
        <pc:sldMkLst>
          <pc:docMk/>
          <pc:sldMk cId="4110537504" sldId="2145706301"/>
        </pc:sldMkLst>
      </pc:sldChg>
      <pc:sldChg chg="modNotesTx">
        <pc:chgData name="McCall, Benjamin J." userId="6cb025e8-ae65-49be-afab-9edc5c12235a" providerId="ADAL" clId="{97086C90-70B8-4862-A843-36CF433FC000}" dt="2024-02-14T20:34:11.133" v="1195" actId="6549"/>
        <pc:sldMkLst>
          <pc:docMk/>
          <pc:sldMk cId="1454564201" sldId="2145706303"/>
        </pc:sldMkLst>
      </pc:sldChg>
      <pc:sldChg chg="modNotesTx">
        <pc:chgData name="McCall, Benjamin J." userId="6cb025e8-ae65-49be-afab-9edc5c12235a" providerId="ADAL" clId="{97086C90-70B8-4862-A843-36CF433FC000}" dt="2024-02-14T20:34:17.866" v="1196" actId="6549"/>
        <pc:sldMkLst>
          <pc:docMk/>
          <pc:sldMk cId="2749617430" sldId="2145706304"/>
        </pc:sldMkLst>
      </pc:sldChg>
      <pc:sldChg chg="modNotesTx">
        <pc:chgData name="McCall, Benjamin J." userId="6cb025e8-ae65-49be-afab-9edc5c12235a" providerId="ADAL" clId="{97086C90-70B8-4862-A843-36CF433FC000}" dt="2024-02-14T20:33:51.842" v="1194" actId="6549"/>
        <pc:sldMkLst>
          <pc:docMk/>
          <pc:sldMk cId="1254124107" sldId="2145706305"/>
        </pc:sldMkLst>
      </pc:sldChg>
    </pc:docChg>
  </pc:docChgLst>
  <pc:docChgLst>
    <pc:chgData name="Ben-Tzvi, Pinhas" userId="a48288b7-7200-4300-a108-0cb293d1b3c5" providerId="ADAL" clId="{33294840-53E9-42AD-ADC9-946323B848E2}"/>
    <pc:docChg chg="custSel addSld delSld modSld">
      <pc:chgData name="Ben-Tzvi, Pinhas" userId="a48288b7-7200-4300-a108-0cb293d1b3c5" providerId="ADAL" clId="{33294840-53E9-42AD-ADC9-946323B848E2}" dt="2024-02-20T16:03:20.605" v="20" actId="47"/>
      <pc:docMkLst>
        <pc:docMk/>
      </pc:docMkLst>
      <pc:sldChg chg="modNotesTx">
        <pc:chgData name="Ben-Tzvi, Pinhas" userId="a48288b7-7200-4300-a108-0cb293d1b3c5" providerId="ADAL" clId="{33294840-53E9-42AD-ADC9-946323B848E2}" dt="2024-02-15T15:25:00.049" v="2" actId="20577"/>
        <pc:sldMkLst>
          <pc:docMk/>
          <pc:sldMk cId="2214370556" sldId="269"/>
        </pc:sldMkLst>
      </pc:sldChg>
      <pc:sldChg chg="add modNotesTx">
        <pc:chgData name="Ben-Tzvi, Pinhas" userId="a48288b7-7200-4300-a108-0cb293d1b3c5" providerId="ADAL" clId="{33294840-53E9-42AD-ADC9-946323B848E2}" dt="2024-02-15T19:51:24.759" v="18" actId="20577"/>
        <pc:sldMkLst>
          <pc:docMk/>
          <pc:sldMk cId="214362963" sldId="378"/>
        </pc:sldMkLst>
      </pc:sldChg>
      <pc:sldChg chg="del">
        <pc:chgData name="Ben-Tzvi, Pinhas" userId="a48288b7-7200-4300-a108-0cb293d1b3c5" providerId="ADAL" clId="{33294840-53E9-42AD-ADC9-946323B848E2}" dt="2024-02-15T19:50:55.164" v="15" actId="2696"/>
        <pc:sldMkLst>
          <pc:docMk/>
          <pc:sldMk cId="574111329" sldId="378"/>
        </pc:sldMkLst>
      </pc:sldChg>
      <pc:sldChg chg="add modNotesTx">
        <pc:chgData name="Ben-Tzvi, Pinhas" userId="a48288b7-7200-4300-a108-0cb293d1b3c5" providerId="ADAL" clId="{33294840-53E9-42AD-ADC9-946323B848E2}" dt="2024-02-15T19:51:21.953" v="17" actId="20577"/>
        <pc:sldMkLst>
          <pc:docMk/>
          <pc:sldMk cId="2317014379" sldId="381"/>
        </pc:sldMkLst>
      </pc:sldChg>
      <pc:sldChg chg="del">
        <pc:chgData name="Ben-Tzvi, Pinhas" userId="a48288b7-7200-4300-a108-0cb293d1b3c5" providerId="ADAL" clId="{33294840-53E9-42AD-ADC9-946323B848E2}" dt="2024-02-15T19:50:55.164" v="15" actId="2696"/>
        <pc:sldMkLst>
          <pc:docMk/>
          <pc:sldMk cId="3144680035" sldId="381"/>
        </pc:sldMkLst>
      </pc:sldChg>
      <pc:sldChg chg="modNotesTx">
        <pc:chgData name="Ben-Tzvi, Pinhas" userId="a48288b7-7200-4300-a108-0cb293d1b3c5" providerId="ADAL" clId="{33294840-53E9-42AD-ADC9-946323B848E2}" dt="2024-02-15T19:51:51.946" v="19" actId="20577"/>
        <pc:sldMkLst>
          <pc:docMk/>
          <pc:sldMk cId="17475374" sldId="436"/>
        </pc:sldMkLst>
      </pc:sldChg>
      <pc:sldChg chg="modNotesTx">
        <pc:chgData name="Ben-Tzvi, Pinhas" userId="a48288b7-7200-4300-a108-0cb293d1b3c5" providerId="ADAL" clId="{33294840-53E9-42AD-ADC9-946323B848E2}" dt="2024-02-15T15:23:20.553" v="0" actId="20577"/>
        <pc:sldMkLst>
          <pc:docMk/>
          <pc:sldMk cId="785279530" sldId="2039"/>
        </pc:sldMkLst>
      </pc:sldChg>
      <pc:sldChg chg="addSp delSp modSp mod modNotesTx">
        <pc:chgData name="Ben-Tzvi, Pinhas" userId="a48288b7-7200-4300-a108-0cb293d1b3c5" providerId="ADAL" clId="{33294840-53E9-42AD-ADC9-946323B848E2}" dt="2024-02-15T19:50:04.504" v="14" actId="6549"/>
        <pc:sldMkLst>
          <pc:docMk/>
          <pc:sldMk cId="3579279684" sldId="2048"/>
        </pc:sldMkLst>
        <pc:spChg chg="mod">
          <ac:chgData name="Ben-Tzvi, Pinhas" userId="a48288b7-7200-4300-a108-0cb293d1b3c5" providerId="ADAL" clId="{33294840-53E9-42AD-ADC9-946323B848E2}" dt="2024-02-15T15:23:48.629" v="1" actId="113"/>
          <ac:spMkLst>
            <pc:docMk/>
            <pc:sldMk cId="3579279684" sldId="2048"/>
            <ac:spMk id="2" creationId="{8548EB94-AE1F-F184-2BE5-44F6880444DD}"/>
          </ac:spMkLst>
        </pc:spChg>
        <pc:picChg chg="add mod modCrop">
          <ac:chgData name="Ben-Tzvi, Pinhas" userId="a48288b7-7200-4300-a108-0cb293d1b3c5" providerId="ADAL" clId="{33294840-53E9-42AD-ADC9-946323B848E2}" dt="2024-02-15T19:49:54.485" v="13" actId="14100"/>
          <ac:picMkLst>
            <pc:docMk/>
            <pc:sldMk cId="3579279684" sldId="2048"/>
            <ac:picMk id="6" creationId="{971DD4F5-76F8-90A9-EF51-4725B534DEF6}"/>
          </ac:picMkLst>
        </pc:picChg>
        <pc:picChg chg="del">
          <ac:chgData name="Ben-Tzvi, Pinhas" userId="a48288b7-7200-4300-a108-0cb293d1b3c5" providerId="ADAL" clId="{33294840-53E9-42AD-ADC9-946323B848E2}" dt="2024-02-15T19:49:48.479" v="11" actId="478"/>
          <ac:picMkLst>
            <pc:docMk/>
            <pc:sldMk cId="3579279684" sldId="2048"/>
            <ac:picMk id="10" creationId="{5F37BE18-FEA8-BFCF-3EA8-DCD9886C2BA8}"/>
          </ac:picMkLst>
        </pc:picChg>
      </pc:sldChg>
      <pc:sldChg chg="del">
        <pc:chgData name="Ben-Tzvi, Pinhas" userId="a48288b7-7200-4300-a108-0cb293d1b3c5" providerId="ADAL" clId="{33294840-53E9-42AD-ADC9-946323B848E2}" dt="2024-02-20T16:03:20.605" v="20" actId="47"/>
        <pc:sldMkLst>
          <pc:docMk/>
          <pc:sldMk cId="1148047949" sldId="20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948" cy="466337"/>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sz="quarter" idx="1"/>
          </p:nvPr>
        </p:nvSpPr>
        <p:spPr>
          <a:xfrm>
            <a:off x="3970837" y="0"/>
            <a:ext cx="3037948" cy="466337"/>
          </a:xfrm>
          <a:prstGeom prst="rect">
            <a:avLst/>
          </a:prstGeom>
        </p:spPr>
        <p:txBody>
          <a:bodyPr vert="horz" lIns="92473" tIns="46237" rIns="92473" bIns="46237" rtlCol="0"/>
          <a:lstStyle>
            <a:lvl1pPr algn="r">
              <a:defRPr sz="1200"/>
            </a:lvl1pPr>
          </a:lstStyle>
          <a:p>
            <a:fld id="{79426397-30EB-45C3-9F8F-4581582F89F2}" type="datetimeFigureOut">
              <a:rPr lang="en-US" smtClean="0"/>
              <a:pPr/>
              <a:t>2/26/2024</a:t>
            </a:fld>
            <a:endParaRPr lang="en-US"/>
          </a:p>
        </p:txBody>
      </p:sp>
      <p:sp>
        <p:nvSpPr>
          <p:cNvPr id="4" name="Footer Placeholder 3"/>
          <p:cNvSpPr>
            <a:spLocks noGrp="1"/>
          </p:cNvSpPr>
          <p:nvPr>
            <p:ph type="ftr" sz="quarter" idx="2"/>
          </p:nvPr>
        </p:nvSpPr>
        <p:spPr>
          <a:xfrm>
            <a:off x="2" y="8830064"/>
            <a:ext cx="3037948" cy="466337"/>
          </a:xfrm>
          <a:prstGeom prst="rect">
            <a:avLst/>
          </a:prstGeom>
        </p:spPr>
        <p:txBody>
          <a:bodyPr vert="horz" lIns="92473" tIns="46237" rIns="92473" bIns="46237" rtlCol="0" anchor="b"/>
          <a:lstStyle>
            <a:lvl1pPr algn="l">
              <a:defRPr sz="1200"/>
            </a:lvl1pPr>
          </a:lstStyle>
          <a:p>
            <a:endParaRPr lang="en-US"/>
          </a:p>
        </p:txBody>
      </p:sp>
      <p:sp>
        <p:nvSpPr>
          <p:cNvPr id="5" name="Slide Number Placeholder 4"/>
          <p:cNvSpPr>
            <a:spLocks noGrp="1"/>
          </p:cNvSpPr>
          <p:nvPr>
            <p:ph type="sldNum" sz="quarter" idx="3"/>
          </p:nvPr>
        </p:nvSpPr>
        <p:spPr>
          <a:xfrm>
            <a:off x="3970837" y="8830064"/>
            <a:ext cx="3037948" cy="466337"/>
          </a:xfrm>
          <a:prstGeom prst="rect">
            <a:avLst/>
          </a:prstGeom>
        </p:spPr>
        <p:txBody>
          <a:bodyPr vert="horz" lIns="92473" tIns="46237" rIns="92473" bIns="46237" rtlCol="0" anchor="b"/>
          <a:lstStyle>
            <a:lvl1pPr algn="r">
              <a:defRPr sz="1200"/>
            </a:lvl1pPr>
          </a:lstStyle>
          <a:p>
            <a:fld id="{4B912B95-54D1-4A51-9A84-0F6FBC540820}" type="slidenum">
              <a:rPr lang="en-US" smtClean="0"/>
              <a:pPr/>
              <a:t>‹#›</a:t>
            </a:fld>
            <a:endParaRPr lang="en-US"/>
          </a:p>
        </p:txBody>
      </p:sp>
    </p:spTree>
    <p:extLst>
      <p:ext uri="{BB962C8B-B14F-4D97-AF65-F5344CB8AC3E}">
        <p14:creationId xmlns:p14="http://schemas.microsoft.com/office/powerpoint/2010/main" val="2929612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1"/>
            <a:ext cx="3037840" cy="466435"/>
          </a:xfrm>
          <a:prstGeom prst="rect">
            <a:avLst/>
          </a:prstGeom>
        </p:spPr>
        <p:txBody>
          <a:bodyPr vert="horz" lIns="93176" tIns="46588" rIns="93176" bIns="46588" rtlCol="0"/>
          <a:lstStyle>
            <a:lvl1pPr algn="r">
              <a:defRPr sz="1200"/>
            </a:lvl1pPr>
          </a:lstStyle>
          <a:p>
            <a:fld id="{C00C9BC9-57BF-44A7-AC0A-66C955D57BD2}" type="datetimeFigureOut">
              <a:rPr lang="en-US" smtClean="0"/>
              <a:pPr/>
              <a:t>2/26/2024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4"/>
          </a:xfrm>
          <a:prstGeom prst="rect">
            <a:avLst/>
          </a:prstGeom>
        </p:spPr>
        <p:txBody>
          <a:bodyPr vert="horz" lIns="93176" tIns="46588" rIns="93176" bIns="46588" rtlCol="0" anchor="b"/>
          <a:lstStyle>
            <a:lvl1pPr algn="r">
              <a:defRPr sz="1200"/>
            </a:lvl1pPr>
          </a:lstStyle>
          <a:p>
            <a:fld id="{A15C1C9C-4C3E-46DE-B938-9C7061AD7349}" type="slidenum">
              <a:rPr lang="en-US" smtClean="0"/>
              <a:pPr/>
              <a:t>‹#›</a:t>
            </a:fld>
            <a:endParaRPr lang="en-US"/>
          </a:p>
        </p:txBody>
      </p:sp>
    </p:spTree>
    <p:extLst>
      <p:ext uri="{BB962C8B-B14F-4D97-AF65-F5344CB8AC3E}">
        <p14:creationId xmlns:p14="http://schemas.microsoft.com/office/powerpoint/2010/main" val="325767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A15C1C9C-4C3E-46DE-B938-9C7061AD7349}" type="slidenum">
              <a:rPr lang="en-US" smtClean="0"/>
              <a:pPr/>
              <a:t>1</a:t>
            </a:fld>
            <a:endParaRPr lang="en-US"/>
          </a:p>
        </p:txBody>
      </p:sp>
    </p:spTree>
    <p:extLst>
      <p:ext uri="{BB962C8B-B14F-4D97-AF65-F5344CB8AC3E}">
        <p14:creationId xmlns:p14="http://schemas.microsoft.com/office/powerpoint/2010/main" val="360769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50298-663B-3944-B78B-A0612040D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CD0E0-CAE4-471A-BA90-4D86EADE7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8F4B3-39A4-CDD6-3FE9-33837284BA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ED80A3-5E1D-A480-B9AF-A8D9B1BFC738}"/>
              </a:ext>
            </a:extLst>
          </p:cNvPr>
          <p:cNvSpPr>
            <a:spLocks noGrp="1"/>
          </p:cNvSpPr>
          <p:nvPr>
            <p:ph type="sldNum" sz="quarter" idx="5"/>
          </p:nvPr>
        </p:nvSpPr>
        <p:spPr/>
        <p:txBody>
          <a:bodyPr/>
          <a:lstStyle/>
          <a:p>
            <a:fld id="{46BACDD8-89FB-574A-8A87-6A752B0B1C92}" type="slidenum">
              <a:rPr lang="en-US" smtClean="0"/>
              <a:t>11</a:t>
            </a:fld>
            <a:endParaRPr lang="en-US"/>
          </a:p>
        </p:txBody>
      </p:sp>
    </p:spTree>
    <p:extLst>
      <p:ext uri="{BB962C8B-B14F-4D97-AF65-F5344CB8AC3E}">
        <p14:creationId xmlns:p14="http://schemas.microsoft.com/office/powerpoint/2010/main" val="48427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EC97C-68FD-C69D-843B-E9D619B61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6F3C87-D32E-BFC6-5B77-1C8B6EBE5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3DEBB-52CB-5EA8-36F1-3ABCD14D03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785930-C2ED-353F-EC36-E854535B7728}"/>
              </a:ext>
            </a:extLst>
          </p:cNvPr>
          <p:cNvSpPr>
            <a:spLocks noGrp="1"/>
          </p:cNvSpPr>
          <p:nvPr>
            <p:ph type="sldNum" sz="quarter" idx="5"/>
          </p:nvPr>
        </p:nvSpPr>
        <p:spPr/>
        <p:txBody>
          <a:bodyPr/>
          <a:lstStyle/>
          <a:p>
            <a:fld id="{46BACDD8-89FB-574A-8A87-6A752B0B1C92}" type="slidenum">
              <a:rPr lang="en-US" smtClean="0"/>
              <a:t>12</a:t>
            </a:fld>
            <a:endParaRPr lang="en-US"/>
          </a:p>
        </p:txBody>
      </p:sp>
    </p:spTree>
    <p:extLst>
      <p:ext uri="{BB962C8B-B14F-4D97-AF65-F5344CB8AC3E}">
        <p14:creationId xmlns:p14="http://schemas.microsoft.com/office/powerpoint/2010/main" val="206945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46EB1-DCF9-BD4A-F346-43CF1E789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6C7A5-1308-8D60-8971-40D47287C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3C4CB-E3EA-F8EA-F6CE-38F1A44523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61AD8D-EEE1-7381-44FC-3D5715C281FF}"/>
              </a:ext>
            </a:extLst>
          </p:cNvPr>
          <p:cNvSpPr>
            <a:spLocks noGrp="1"/>
          </p:cNvSpPr>
          <p:nvPr>
            <p:ph type="sldNum" sz="quarter" idx="5"/>
          </p:nvPr>
        </p:nvSpPr>
        <p:spPr/>
        <p:txBody>
          <a:bodyPr/>
          <a:lstStyle/>
          <a:p>
            <a:fld id="{46BACDD8-89FB-574A-8A87-6A752B0B1C92}" type="slidenum">
              <a:rPr lang="en-US" smtClean="0"/>
              <a:t>13</a:t>
            </a:fld>
            <a:endParaRPr lang="en-US"/>
          </a:p>
        </p:txBody>
      </p:sp>
    </p:spTree>
    <p:extLst>
      <p:ext uri="{BB962C8B-B14F-4D97-AF65-F5344CB8AC3E}">
        <p14:creationId xmlns:p14="http://schemas.microsoft.com/office/powerpoint/2010/main" val="3162287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1F471-3638-46A2-C30C-A59435EC4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5A5C3-8681-FF8F-B11A-968576F09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67096-A5CD-79BB-C73C-4A6CDCC80E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BD07B0-92FA-00D9-1A33-1639261B0A74}"/>
              </a:ext>
            </a:extLst>
          </p:cNvPr>
          <p:cNvSpPr>
            <a:spLocks noGrp="1"/>
          </p:cNvSpPr>
          <p:nvPr>
            <p:ph type="sldNum" sz="quarter" idx="5"/>
          </p:nvPr>
        </p:nvSpPr>
        <p:spPr/>
        <p:txBody>
          <a:bodyPr/>
          <a:lstStyle/>
          <a:p>
            <a:fld id="{46BACDD8-89FB-574A-8A87-6A752B0B1C92}" type="slidenum">
              <a:rPr lang="en-US" smtClean="0"/>
              <a:t>14</a:t>
            </a:fld>
            <a:endParaRPr lang="en-US"/>
          </a:p>
        </p:txBody>
      </p:sp>
    </p:spTree>
    <p:extLst>
      <p:ext uri="{BB962C8B-B14F-4D97-AF65-F5344CB8AC3E}">
        <p14:creationId xmlns:p14="http://schemas.microsoft.com/office/powerpoint/2010/main" val="66782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DB92-50C1-4D7E-F796-8ED25CCDB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A1B7F-319B-42B5-2C93-F1648B28B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1AC12-A746-178B-EB91-EBC5C3B3AF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2DC245-EE56-3BAF-65E6-E5767C2755AC}"/>
              </a:ext>
            </a:extLst>
          </p:cNvPr>
          <p:cNvSpPr>
            <a:spLocks noGrp="1"/>
          </p:cNvSpPr>
          <p:nvPr>
            <p:ph type="sldNum" sz="quarter" idx="5"/>
          </p:nvPr>
        </p:nvSpPr>
        <p:spPr/>
        <p:txBody>
          <a:bodyPr/>
          <a:lstStyle/>
          <a:p>
            <a:fld id="{46BACDD8-89FB-574A-8A87-6A752B0B1C92}" type="slidenum">
              <a:rPr lang="en-US" smtClean="0"/>
              <a:t>15</a:t>
            </a:fld>
            <a:endParaRPr lang="en-US"/>
          </a:p>
        </p:txBody>
      </p:sp>
    </p:spTree>
    <p:extLst>
      <p:ext uri="{BB962C8B-B14F-4D97-AF65-F5344CB8AC3E}">
        <p14:creationId xmlns:p14="http://schemas.microsoft.com/office/powerpoint/2010/main" val="3444670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5E78D-FF75-C66E-BB01-57DEC5AE8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454B1-718B-3682-6305-12C48E95F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05905-BFE4-7083-A1AF-84597954C5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B47B99-9E18-C9B1-C569-7FF2A2583106}"/>
              </a:ext>
            </a:extLst>
          </p:cNvPr>
          <p:cNvSpPr>
            <a:spLocks noGrp="1"/>
          </p:cNvSpPr>
          <p:nvPr>
            <p:ph type="sldNum" sz="quarter" idx="5"/>
          </p:nvPr>
        </p:nvSpPr>
        <p:spPr/>
        <p:txBody>
          <a:bodyPr/>
          <a:lstStyle/>
          <a:p>
            <a:fld id="{46BACDD8-89FB-574A-8A87-6A752B0B1C92}" type="slidenum">
              <a:rPr lang="en-US" smtClean="0"/>
              <a:t>16</a:t>
            </a:fld>
            <a:endParaRPr lang="en-US"/>
          </a:p>
        </p:txBody>
      </p:sp>
    </p:spTree>
    <p:extLst>
      <p:ext uri="{BB962C8B-B14F-4D97-AF65-F5344CB8AC3E}">
        <p14:creationId xmlns:p14="http://schemas.microsoft.com/office/powerpoint/2010/main" val="36338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B1A2C-9953-EC00-478D-7735FFF918A8}"/>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B9772E2D-C533-ED52-537B-F2789069CEC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6855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DE326-3DB0-CB55-9E0C-88545206D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54289-6440-D86F-1B94-3452EECF33EA}"/>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55A34AB8-298A-6420-0821-47266E8FEF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BECB40-D87E-0EB7-8E97-4F8B9757101C}"/>
              </a:ext>
            </a:extLst>
          </p:cNvPr>
          <p:cNvSpPr>
            <a:spLocks noGrp="1"/>
          </p:cNvSpPr>
          <p:nvPr>
            <p:ph type="sldNum" sz="quarter" idx="5"/>
          </p:nvPr>
        </p:nvSpPr>
        <p:spPr/>
        <p:txBody>
          <a:bodyPr/>
          <a:lstStyle/>
          <a:p>
            <a:fld id="{3E273153-2C16-B644-9949-6E15F1D22701}" type="slidenum">
              <a:rPr lang="en-US" smtClean="0"/>
              <a:pPr/>
              <a:t>18</a:t>
            </a:fld>
            <a:endParaRPr lang="en-US"/>
          </a:p>
        </p:txBody>
      </p:sp>
    </p:spTree>
    <p:extLst>
      <p:ext uri="{BB962C8B-B14F-4D97-AF65-F5344CB8AC3E}">
        <p14:creationId xmlns:p14="http://schemas.microsoft.com/office/powerpoint/2010/main" val="1345752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C1C9C-4C3E-46DE-B938-9C7061AD7349}" type="slidenum">
              <a:rPr lang="en-US" smtClean="0"/>
              <a:pPr/>
              <a:t>19</a:t>
            </a:fld>
            <a:endParaRPr lang="en-US"/>
          </a:p>
        </p:txBody>
      </p:sp>
    </p:spTree>
    <p:extLst>
      <p:ext uri="{BB962C8B-B14F-4D97-AF65-F5344CB8AC3E}">
        <p14:creationId xmlns:p14="http://schemas.microsoft.com/office/powerpoint/2010/main" val="305500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eligibility information does not reflect the </a:t>
            </a:r>
            <a:r>
              <a:rPr lang="en-US" dirty="0" err="1"/>
              <a:t>CHIPS+Science</a:t>
            </a:r>
            <a:r>
              <a:rPr lang="en-US" dirty="0"/>
              <a:t> “freeze” in eligibility.</a:t>
            </a:r>
          </a:p>
        </p:txBody>
      </p:sp>
      <p:sp>
        <p:nvSpPr>
          <p:cNvPr id="4" name="Slide Number Placeholder 3"/>
          <p:cNvSpPr>
            <a:spLocks noGrp="1"/>
          </p:cNvSpPr>
          <p:nvPr>
            <p:ph type="sldNum" sz="quarter" idx="5"/>
          </p:nvPr>
        </p:nvSpPr>
        <p:spPr/>
        <p:txBody>
          <a:bodyPr/>
          <a:lstStyle/>
          <a:p>
            <a:fld id="{A15C1C9C-4C3E-46DE-B938-9C7061AD7349}" type="slidenum">
              <a:rPr lang="en-US" smtClean="0"/>
              <a:pPr/>
              <a:t>3</a:t>
            </a:fld>
            <a:endParaRPr lang="en-US"/>
          </a:p>
        </p:txBody>
      </p:sp>
    </p:spTree>
    <p:extLst>
      <p:ext uri="{BB962C8B-B14F-4D97-AF65-F5344CB8AC3E}">
        <p14:creationId xmlns:p14="http://schemas.microsoft.com/office/powerpoint/2010/main" val="10523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currently 28 EPSCoR jurisdictions: 25 states, plus the commonwealth of Puerto Rico and the territories of the U.S. Virgin Islands and Guam. Part of our mission is to make sure that research funds are available for those under served states as well.</a:t>
            </a:r>
          </a:p>
          <a:p>
            <a:endParaRPr lang="en-US" dirty="0"/>
          </a:p>
          <a:p>
            <a:r>
              <a:rPr lang="en-US" dirty="0"/>
              <a:t>Each state is unique, and we work in helping</a:t>
            </a:r>
            <a:r>
              <a:rPr lang="en-US" sz="1200" kern="1200" dirty="0">
                <a:solidFill>
                  <a:schemeClr val="tx1"/>
                </a:solidFill>
                <a:effectLst/>
                <a:latin typeface="+mn-lt"/>
                <a:ea typeface="+mn-ea"/>
                <a:cs typeface="+mn-cs"/>
              </a:rPr>
              <a:t> reinforce each state’s capacity and capability to  increase competitiveness in particular areas that have been identified by the state. Some example of those are in the next slide.</a:t>
            </a:r>
            <a:endParaRPr lang="en-US" dirty="0"/>
          </a:p>
        </p:txBody>
      </p:sp>
      <p:sp>
        <p:nvSpPr>
          <p:cNvPr id="4" name="Slide Number Placeholder 3"/>
          <p:cNvSpPr>
            <a:spLocks noGrp="1"/>
          </p:cNvSpPr>
          <p:nvPr>
            <p:ph type="sldNum" sz="quarter" idx="5"/>
          </p:nvPr>
        </p:nvSpPr>
        <p:spPr/>
        <p:txBody>
          <a:bodyPr/>
          <a:lstStyle/>
          <a:p>
            <a:fld id="{A15C1C9C-4C3E-46DE-B938-9C7061AD7349}" type="slidenum">
              <a:rPr lang="en-US" smtClean="0"/>
              <a:pPr/>
              <a:t>4</a:t>
            </a:fld>
            <a:endParaRPr lang="en-US"/>
          </a:p>
        </p:txBody>
      </p:sp>
    </p:spTree>
    <p:extLst>
      <p:ext uri="{BB962C8B-B14F-4D97-AF65-F5344CB8AC3E}">
        <p14:creationId xmlns:p14="http://schemas.microsoft.com/office/powerpoint/2010/main" val="142232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EPSCoR adopted investment strategies to help us achieve our mission and goals. (Read from slide.)</a:t>
            </a:r>
          </a:p>
        </p:txBody>
      </p:sp>
      <p:sp>
        <p:nvSpPr>
          <p:cNvPr id="4" name="Slide Number Placeholder 3"/>
          <p:cNvSpPr>
            <a:spLocks noGrp="1"/>
          </p:cNvSpPr>
          <p:nvPr>
            <p:ph type="sldNum" sz="quarter" idx="5"/>
          </p:nvPr>
        </p:nvSpPr>
        <p:spPr/>
        <p:txBody>
          <a:bodyPr/>
          <a:lstStyle/>
          <a:p>
            <a:fld id="{A15C1C9C-4C3E-46DE-B938-9C7061AD7349}" type="slidenum">
              <a:rPr lang="en-US" smtClean="0"/>
              <a:pPr/>
              <a:t>5</a:t>
            </a:fld>
            <a:endParaRPr lang="en-US"/>
          </a:p>
        </p:txBody>
      </p:sp>
    </p:spTree>
    <p:extLst>
      <p:ext uri="{BB962C8B-B14F-4D97-AF65-F5344CB8AC3E}">
        <p14:creationId xmlns:p14="http://schemas.microsoft.com/office/powerpoint/2010/main" val="200625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3153-2C16-B644-9949-6E15F1D22701}" type="slidenum">
              <a:rPr lang="en-US" smtClean="0"/>
              <a:pPr/>
              <a:t>6</a:t>
            </a:fld>
            <a:endParaRPr lang="en-US" dirty="0"/>
          </a:p>
        </p:txBody>
      </p:sp>
    </p:spTree>
    <p:extLst>
      <p:ext uri="{BB962C8B-B14F-4D97-AF65-F5344CB8AC3E}">
        <p14:creationId xmlns:p14="http://schemas.microsoft.com/office/powerpoint/2010/main" val="162685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5C1C9C-4C3E-46DE-B938-9C7061AD7349}" type="slidenum">
              <a:rPr lang="en-US" smtClean="0"/>
              <a:pPr/>
              <a:t>7</a:t>
            </a:fld>
            <a:endParaRPr lang="en-US"/>
          </a:p>
        </p:txBody>
      </p:sp>
    </p:spTree>
    <p:extLst>
      <p:ext uri="{BB962C8B-B14F-4D97-AF65-F5344CB8AC3E}">
        <p14:creationId xmlns:p14="http://schemas.microsoft.com/office/powerpoint/2010/main" val="366266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3153-2C16-B644-9949-6E15F1D22701}" type="slidenum">
              <a:rPr lang="en-US" smtClean="0"/>
              <a:pPr/>
              <a:t>8</a:t>
            </a:fld>
            <a:endParaRPr lang="en-US" dirty="0"/>
          </a:p>
        </p:txBody>
      </p:sp>
    </p:spTree>
    <p:extLst>
      <p:ext uri="{BB962C8B-B14F-4D97-AF65-F5344CB8AC3E}">
        <p14:creationId xmlns:p14="http://schemas.microsoft.com/office/powerpoint/2010/main" val="265661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ACDD8-89FB-574A-8A87-6A752B0B1C92}" type="slidenum">
              <a:rPr lang="en-US" smtClean="0"/>
              <a:t>9</a:t>
            </a:fld>
            <a:endParaRPr lang="en-US"/>
          </a:p>
        </p:txBody>
      </p:sp>
    </p:spTree>
    <p:extLst>
      <p:ext uri="{BB962C8B-B14F-4D97-AF65-F5344CB8AC3E}">
        <p14:creationId xmlns:p14="http://schemas.microsoft.com/office/powerpoint/2010/main" val="4270146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F1C38-8132-5D47-420B-F95E7A2F6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17858-D41A-7581-40C3-C49530C319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2EA8F4-6C6A-C572-DAA9-C68CE3F734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7C9915-FAF1-5B29-CA99-08E22AF20B3E}"/>
              </a:ext>
            </a:extLst>
          </p:cNvPr>
          <p:cNvSpPr>
            <a:spLocks noGrp="1"/>
          </p:cNvSpPr>
          <p:nvPr>
            <p:ph type="sldNum" sz="quarter" idx="5"/>
          </p:nvPr>
        </p:nvSpPr>
        <p:spPr/>
        <p:txBody>
          <a:bodyPr/>
          <a:lstStyle/>
          <a:p>
            <a:fld id="{46BACDD8-89FB-574A-8A87-6A752B0B1C92}" type="slidenum">
              <a:rPr lang="en-US" smtClean="0"/>
              <a:t>10</a:t>
            </a:fld>
            <a:endParaRPr lang="en-US"/>
          </a:p>
        </p:txBody>
      </p:sp>
    </p:spTree>
    <p:extLst>
      <p:ext uri="{BB962C8B-B14F-4D97-AF65-F5344CB8AC3E}">
        <p14:creationId xmlns:p14="http://schemas.microsoft.com/office/powerpoint/2010/main" val="406889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BBFE46-573A-4200-9F35-A2E0DAA2C1B3}" type="datetime1">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a:t>
            </a:fld>
            <a:endParaRPr lang="en-US"/>
          </a:p>
        </p:txBody>
      </p:sp>
      <p:sp>
        <p:nvSpPr>
          <p:cNvPr id="7" name="hcSlideMaster.Title SlideHeader">
            <a:extLst>
              <a:ext uri="{FF2B5EF4-FFF2-40B4-BE49-F238E27FC236}">
                <a16:creationId xmlns:a16="http://schemas.microsoft.com/office/drawing/2014/main" id="{4362D6C8-D7C4-E9B3-545A-26853F90246B}"/>
              </a:ext>
            </a:extLst>
          </p:cNvPr>
          <p:cNvSpPr txBox="1"/>
          <p:nvPr userDrawn="1"/>
        </p:nvSpPr>
        <p:spPr>
          <a:xfrm>
            <a:off x="0" y="0"/>
            <a:ext cx="14630400" cy="538609"/>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2867661" y="6440806"/>
            <a:ext cx="8778240" cy="965835"/>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20974EAD-1378-4307-BF92-6563B5AC5F12}" type="datetime1">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
        <p:nvSpPr>
          <p:cNvPr id="8" name="hcSlideMaster.Picture with CaptionHeader">
            <a:extLst>
              <a:ext uri="{FF2B5EF4-FFF2-40B4-BE49-F238E27FC236}">
                <a16:creationId xmlns:a16="http://schemas.microsoft.com/office/drawing/2014/main" id="{25C653B6-D1B1-5D56-D828-229B4410F751}"/>
              </a:ext>
            </a:extLst>
          </p:cNvPr>
          <p:cNvSpPr txBox="1"/>
          <p:nvPr userDrawn="1"/>
        </p:nvSpPr>
        <p:spPr>
          <a:xfrm>
            <a:off x="0" y="0"/>
            <a:ext cx="14630400" cy="538609"/>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1598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A3D0B8-E2DA-4BAF-A7FA-5AC09E7A1FA8}" type="datetime1">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
        <p:nvSpPr>
          <p:cNvPr id="7" name="hcSlideMaster.Title and Vertical TextHeader">
            <a:extLst>
              <a:ext uri="{FF2B5EF4-FFF2-40B4-BE49-F238E27FC236}">
                <a16:creationId xmlns:a16="http://schemas.microsoft.com/office/drawing/2014/main" id="{E0506195-27E1-F0FB-A7A0-7DB4E250B74B}"/>
              </a:ext>
            </a:extLst>
          </p:cNvPr>
          <p:cNvSpPr txBox="1"/>
          <p:nvPr userDrawn="1"/>
        </p:nvSpPr>
        <p:spPr>
          <a:xfrm>
            <a:off x="0" y="0"/>
            <a:ext cx="14630400" cy="538609"/>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8A860-C297-408D-9E79-A38DEA50A7C9}" type="datetime1">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
        <p:nvSpPr>
          <p:cNvPr id="7" name="hcSlideMaster.Vertical Title and TextHeader">
            <a:extLst>
              <a:ext uri="{FF2B5EF4-FFF2-40B4-BE49-F238E27FC236}">
                <a16:creationId xmlns:a16="http://schemas.microsoft.com/office/drawing/2014/main" id="{8EA6D4C9-10D9-3930-2986-BDE794DF2310}"/>
              </a:ext>
            </a:extLst>
          </p:cNvPr>
          <p:cNvSpPr txBox="1"/>
          <p:nvPr userDrawn="1"/>
        </p:nvSpPr>
        <p:spPr>
          <a:xfrm>
            <a:off x="0" y="0"/>
            <a:ext cx="14630400" cy="538609"/>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59" y="359003"/>
            <a:ext cx="12401336" cy="609691"/>
          </a:xfrm>
          <a:prstGeom prst="rect">
            <a:avLst/>
          </a:prstGeom>
        </p:spPr>
        <p:txBody>
          <a:bodyPr vert="horz"/>
          <a:lstStyle>
            <a:lvl1pPr algn="l">
              <a:defRPr sz="3360" b="1">
                <a:latin typeface="Palatino Linotype" panose="02040502050505030304" pitchFamily="18" charset="0"/>
                <a:cs typeface="Palatino Linotype" panose="02040502050505030304" pitchFamily="18" charset="0"/>
              </a:defRPr>
            </a:lvl1pPr>
          </a:lstStyle>
          <a:p>
            <a:r>
              <a:rPr lang="en-US" dirty="0"/>
              <a:t>Click to edit Master title style</a:t>
            </a:r>
          </a:p>
        </p:txBody>
      </p:sp>
      <p:sp>
        <p:nvSpPr>
          <p:cNvPr id="6" name="Text Placeholder 5"/>
          <p:cNvSpPr>
            <a:spLocks noGrp="1"/>
          </p:cNvSpPr>
          <p:nvPr>
            <p:ph type="body" sz="quarter" idx="12"/>
          </p:nvPr>
        </p:nvSpPr>
        <p:spPr>
          <a:xfrm>
            <a:off x="831741" y="1614866"/>
            <a:ext cx="13105075" cy="5789332"/>
          </a:xfrm>
          <a:prstGeom prst="rect">
            <a:avLst/>
          </a:prstGeom>
        </p:spPr>
        <p:txBody>
          <a:bodyPr vert="horz"/>
          <a:lstStyle>
            <a:lvl1pPr>
              <a:defRPr sz="2880">
                <a:solidFill>
                  <a:schemeClr val="tx2"/>
                </a:solidFill>
                <a:latin typeface="Palatino Linotype" panose="02040502050505030304" pitchFamily="18" charset="0"/>
                <a:cs typeface="Palatino Linotype" panose="02040502050505030304" pitchFamily="18" charset="0"/>
              </a:defRPr>
            </a:lvl1pPr>
            <a:lvl2pPr>
              <a:defRPr sz="2400">
                <a:solidFill>
                  <a:schemeClr val="tx2"/>
                </a:solidFill>
                <a:latin typeface="Palatino Linotype" panose="02040502050505030304" pitchFamily="18" charset="0"/>
                <a:cs typeface="Palatino Linotype" panose="02040502050505030304" pitchFamily="18" charset="0"/>
              </a:defRPr>
            </a:lvl2pPr>
            <a:lvl3pPr>
              <a:defRPr sz="2400">
                <a:solidFill>
                  <a:schemeClr val="tx2"/>
                </a:solidFill>
                <a:latin typeface="Palatino Linotype" panose="02040502050505030304" pitchFamily="18" charset="0"/>
                <a:cs typeface="Palatino Linotype" panose="0204050205050503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8" name="Rectangle 6"/>
          <p:cNvSpPr>
            <a:spLocks noGrp="1" noChangeArrowheads="1"/>
          </p:cNvSpPr>
          <p:nvPr>
            <p:ph type="sldNum" sz="quarter" idx="4"/>
          </p:nvPr>
        </p:nvSpPr>
        <p:spPr bwMode="auto">
          <a:xfrm>
            <a:off x="10850880" y="7911439"/>
            <a:ext cx="3413760" cy="3181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80">
                <a:latin typeface="Palatino Linotype" panose="02040502050505030304" pitchFamily="18" charset="0"/>
                <a:cs typeface="Palatino Linotype" panose="02040502050505030304" pitchFamily="18" charset="0"/>
              </a:defRPr>
            </a:lvl1pPr>
          </a:lstStyle>
          <a:p>
            <a:fld id="{8B853630-F81F-0744-B73F-D546060B764D}" type="slidenum">
              <a:rPr lang="en-US" smtClean="0"/>
              <a:pPr/>
              <a:t>‹#›</a:t>
            </a:fld>
            <a:endParaRPr lang="en-US" dirty="0"/>
          </a:p>
        </p:txBody>
      </p:sp>
      <p:sp>
        <p:nvSpPr>
          <p:cNvPr id="7" name="Footer Placeholder 5">
            <a:extLst>
              <a:ext uri="{FF2B5EF4-FFF2-40B4-BE49-F238E27FC236}">
                <a16:creationId xmlns:a16="http://schemas.microsoft.com/office/drawing/2014/main" id="{82AF788B-EF88-4613-AA6F-7B38A318818B}"/>
              </a:ext>
            </a:extLst>
          </p:cNvPr>
          <p:cNvSpPr>
            <a:spLocks noGrp="1" noChangeArrowheads="1"/>
          </p:cNvSpPr>
          <p:nvPr>
            <p:ph type="ftr" sz="quarter" idx="3"/>
          </p:nvPr>
        </p:nvSpPr>
        <p:spPr bwMode="auto">
          <a:xfrm>
            <a:off x="365758" y="7911440"/>
            <a:ext cx="8934922" cy="318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80">
                <a:latin typeface="Palatino Linotype" panose="02040502050505030304" pitchFamily="18" charset="0"/>
                <a:cs typeface="Palatino Linotype" panose="02040502050505030304" pitchFamily="18" charset="0"/>
              </a:defRPr>
            </a:lvl1pPr>
          </a:lstStyle>
          <a:p>
            <a:r>
              <a:rPr lang="en-US" dirty="0"/>
              <a:t>C. Nnakwe Whitley – EPSCoR Research Fellows Webinar</a:t>
            </a:r>
          </a:p>
        </p:txBody>
      </p:sp>
      <p:sp>
        <p:nvSpPr>
          <p:cNvPr id="3" name="hcSlideMaster.1_Custom LayoutHeader">
            <a:extLst>
              <a:ext uri="{FF2B5EF4-FFF2-40B4-BE49-F238E27FC236}">
                <a16:creationId xmlns:a16="http://schemas.microsoft.com/office/drawing/2014/main" id="{C6AA4B22-F328-8839-B8F8-72091B327060}"/>
              </a:ext>
            </a:extLst>
          </p:cNvPr>
          <p:cNvSpPr txBox="1"/>
          <p:nvPr userDrawn="1"/>
        </p:nvSpPr>
        <p:spPr>
          <a:xfrm>
            <a:off x="0" y="0"/>
            <a:ext cx="14630400" cy="627864"/>
          </a:xfrm>
          <a:prstGeom prst="rect">
            <a:avLst/>
          </a:prstGeom>
          <a:noFill/>
        </p:spPr>
        <p:txBody>
          <a:bodyPr vert="horz" rtlCol="0">
            <a:spAutoFit/>
          </a:bodyPr>
          <a:lstStyle/>
          <a:p>
            <a:endParaRPr lang="en-US" sz="3480"/>
          </a:p>
        </p:txBody>
      </p:sp>
    </p:spTree>
    <p:extLst>
      <p:ext uri="{BB962C8B-B14F-4D97-AF65-F5344CB8AC3E}">
        <p14:creationId xmlns:p14="http://schemas.microsoft.com/office/powerpoint/2010/main" val="121932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BBFE46-573A-4200-9F35-A2E0DAA2C1B3}" type="datetime1">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a:t>
            </a:fld>
            <a:endParaRPr lang="en-US"/>
          </a:p>
        </p:txBody>
      </p:sp>
    </p:spTree>
    <p:extLst>
      <p:ext uri="{BB962C8B-B14F-4D97-AF65-F5344CB8AC3E}">
        <p14:creationId xmlns:p14="http://schemas.microsoft.com/office/powerpoint/2010/main" val="157226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66D7C2-AA1C-4213-A922-62E7A81F48F2}" type="datetime1">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
        <p:nvSpPr>
          <p:cNvPr id="7" name="hcSlideMaster.Title and ContentHeader">
            <a:extLst>
              <a:ext uri="{FF2B5EF4-FFF2-40B4-BE49-F238E27FC236}">
                <a16:creationId xmlns:a16="http://schemas.microsoft.com/office/drawing/2014/main" id="{A1AF87EF-2427-B540-2AC2-8EA398B3AD8A}"/>
              </a:ext>
            </a:extLst>
          </p:cNvPr>
          <p:cNvSpPr txBox="1"/>
          <p:nvPr userDrawn="1"/>
        </p:nvSpPr>
        <p:spPr>
          <a:xfrm>
            <a:off x="0" y="0"/>
            <a:ext cx="14630400" cy="538609"/>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3A7CB-88BD-4E37-802A-4160B1A55E3C}" type="datetime1">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
        <p:nvSpPr>
          <p:cNvPr id="7" name="hcSlideMaster.Section HeaderHeader">
            <a:extLst>
              <a:ext uri="{FF2B5EF4-FFF2-40B4-BE49-F238E27FC236}">
                <a16:creationId xmlns:a16="http://schemas.microsoft.com/office/drawing/2014/main" id="{B29B805B-97C8-F281-B317-957037963708}"/>
              </a:ext>
            </a:extLst>
          </p:cNvPr>
          <p:cNvSpPr txBox="1"/>
          <p:nvPr userDrawn="1"/>
        </p:nvSpPr>
        <p:spPr>
          <a:xfrm>
            <a:off x="0" y="0"/>
            <a:ext cx="14630400" cy="538609"/>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2"/>
            <a:ext cx="6461760" cy="5431155"/>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2"/>
            <a:ext cx="6461760" cy="5431155"/>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7C509A-EBB8-4EDE-8067-234606F5FE1C}" type="datetime1">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
        <p:nvSpPr>
          <p:cNvPr id="8" name="hcSlideMaster.Two ContentHeader">
            <a:extLst>
              <a:ext uri="{FF2B5EF4-FFF2-40B4-BE49-F238E27FC236}">
                <a16:creationId xmlns:a16="http://schemas.microsoft.com/office/drawing/2014/main" id="{BBC9CB31-5CCD-186B-13A8-3A08C46A3EAC}"/>
              </a:ext>
            </a:extLst>
          </p:cNvPr>
          <p:cNvSpPr txBox="1"/>
          <p:nvPr userDrawn="1"/>
        </p:nvSpPr>
        <p:spPr>
          <a:xfrm>
            <a:off x="0" y="0"/>
            <a:ext cx="14630400" cy="538609"/>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5"/>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a:t>Click to edit Master text styles</a:t>
            </a:r>
          </a:p>
        </p:txBody>
      </p:sp>
      <p:sp>
        <p:nvSpPr>
          <p:cNvPr id="4" name="Content Placeholder 3"/>
          <p:cNvSpPr>
            <a:spLocks noGrp="1"/>
          </p:cNvSpPr>
          <p:nvPr>
            <p:ph sz="half" idx="2"/>
          </p:nvPr>
        </p:nvSpPr>
        <p:spPr>
          <a:xfrm>
            <a:off x="731520" y="2609849"/>
            <a:ext cx="6464301" cy="4741546"/>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5"/>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a:t>Click to edit Master text styles</a:t>
            </a:r>
          </a:p>
        </p:txBody>
      </p:sp>
      <p:sp>
        <p:nvSpPr>
          <p:cNvPr id="6" name="Content Placeholder 5"/>
          <p:cNvSpPr>
            <a:spLocks noGrp="1"/>
          </p:cNvSpPr>
          <p:nvPr>
            <p:ph sz="quarter" idx="4"/>
          </p:nvPr>
        </p:nvSpPr>
        <p:spPr>
          <a:xfrm>
            <a:off x="7432042" y="2609849"/>
            <a:ext cx="6466840" cy="4741546"/>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DDBF0A-147B-4044-BBA9-2B479A616016}" type="datetime1">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
        <p:nvSpPr>
          <p:cNvPr id="10" name="hcSlideMaster.ComparisonHeader">
            <a:extLst>
              <a:ext uri="{FF2B5EF4-FFF2-40B4-BE49-F238E27FC236}">
                <a16:creationId xmlns:a16="http://schemas.microsoft.com/office/drawing/2014/main" id="{C5BB3704-D7CF-1881-A729-9EC6D6C6BB00}"/>
              </a:ext>
            </a:extLst>
          </p:cNvPr>
          <p:cNvSpPr txBox="1"/>
          <p:nvPr userDrawn="1"/>
        </p:nvSpPr>
        <p:spPr>
          <a:xfrm>
            <a:off x="0" y="0"/>
            <a:ext cx="14630400" cy="538609"/>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640200-74FC-4055-9BDD-BF14F64B9466}" type="datetime1">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sp>
        <p:nvSpPr>
          <p:cNvPr id="6" name="hcSlideMaster.Title OnlyHeader">
            <a:extLst>
              <a:ext uri="{FF2B5EF4-FFF2-40B4-BE49-F238E27FC236}">
                <a16:creationId xmlns:a16="http://schemas.microsoft.com/office/drawing/2014/main" id="{883B4136-0167-75F9-5648-D853793FB37A}"/>
              </a:ext>
            </a:extLst>
          </p:cNvPr>
          <p:cNvSpPr txBox="1"/>
          <p:nvPr userDrawn="1"/>
        </p:nvSpPr>
        <p:spPr>
          <a:xfrm>
            <a:off x="0" y="0"/>
            <a:ext cx="14630400" cy="538609"/>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15720-6F63-4EB3-8829-A26387B7D0F3}" type="datetime1">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
        <p:nvSpPr>
          <p:cNvPr id="5" name="hcSlideMaster.BlankHeader">
            <a:extLst>
              <a:ext uri="{FF2B5EF4-FFF2-40B4-BE49-F238E27FC236}">
                <a16:creationId xmlns:a16="http://schemas.microsoft.com/office/drawing/2014/main" id="{217FA11E-C5D2-47C8-649F-F7CB09F562EC}"/>
              </a:ext>
            </a:extLst>
          </p:cNvPr>
          <p:cNvSpPr txBox="1"/>
          <p:nvPr userDrawn="1"/>
        </p:nvSpPr>
        <p:spPr>
          <a:xfrm>
            <a:off x="0" y="0"/>
            <a:ext cx="14630400" cy="538609"/>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59"/>
            <a:ext cx="4813301" cy="1394461"/>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5720080" y="327662"/>
            <a:ext cx="8178800" cy="702373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3"/>
            <a:ext cx="4813301" cy="5629275"/>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ACC46412-12EF-4C5D-B3D5-301FED44FBFF}" type="datetime1">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hcSlideMaster.Content with CaptionHeader">
            <a:extLst>
              <a:ext uri="{FF2B5EF4-FFF2-40B4-BE49-F238E27FC236}">
                <a16:creationId xmlns:a16="http://schemas.microsoft.com/office/drawing/2014/main" id="{253AD5F2-EDE1-7EAC-9227-29A85EC064D4}"/>
              </a:ext>
            </a:extLst>
          </p:cNvPr>
          <p:cNvSpPr txBox="1"/>
          <p:nvPr userDrawn="1"/>
        </p:nvSpPr>
        <p:spPr>
          <a:xfrm>
            <a:off x="0" y="0"/>
            <a:ext cx="14630400" cy="538609"/>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1822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11550"/>
            <a:ext cx="13167360" cy="1371600"/>
          </a:xfrm>
          <a:prstGeom prst="rect">
            <a:avLst/>
          </a:prstGeom>
        </p:spPr>
        <p:txBody>
          <a:bodyPr vert="horz" lIns="146304" tIns="73152" rIns="146304" bIns="73152" rtlCol="0" anchor="ctr">
            <a:normAutofit/>
          </a:bodyPr>
          <a:lstStyle/>
          <a:p>
            <a:r>
              <a:rPr lang="en-US" dirty="0"/>
              <a:t>Click to edit Master title style</a:t>
            </a:r>
          </a:p>
        </p:txBody>
      </p:sp>
      <p:sp>
        <p:nvSpPr>
          <p:cNvPr id="3" name="Text Placeholder 2"/>
          <p:cNvSpPr>
            <a:spLocks noGrp="1"/>
          </p:cNvSpPr>
          <p:nvPr>
            <p:ph type="body" idx="1"/>
          </p:nvPr>
        </p:nvSpPr>
        <p:spPr>
          <a:xfrm>
            <a:off x="731520" y="1920242"/>
            <a:ext cx="13167360" cy="5431155"/>
          </a:xfrm>
          <a:prstGeom prst="rect">
            <a:avLst/>
          </a:prstGeom>
        </p:spPr>
        <p:txBody>
          <a:bodyPr vert="horz" lIns="146304" tIns="73152" rIns="146304" bIns="7315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146304" tIns="73152" rIns="146304" bIns="73152" rtlCol="0" anchor="ctr"/>
          <a:lstStyle>
            <a:lvl1pPr algn="l">
              <a:defRPr sz="1900">
                <a:solidFill>
                  <a:schemeClr val="tx1">
                    <a:tint val="75000"/>
                  </a:schemeClr>
                </a:solidFill>
              </a:defRPr>
            </a:lvl1pPr>
          </a:lstStyle>
          <a:p>
            <a:fld id="{5D547537-7501-4462-B035-7503B62681AC}" type="datetime1">
              <a:rPr lang="en-US" smtClean="0"/>
              <a:pPr/>
              <a:t>2/26/2024</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46304" tIns="73152" rIns="146304" bIns="73152" rtlCol="0" anchor="ctr"/>
          <a:lstStyle>
            <a:lvl1pPr algn="r">
              <a:defRPr sz="1900">
                <a:solidFill>
                  <a:schemeClr val="tx1">
                    <a:tint val="75000"/>
                  </a:schemeClr>
                </a:solidFill>
              </a:defRPr>
            </a:lvl1pPr>
          </a:lstStyle>
          <a:p>
            <a:fld id="{2066355A-084C-D24E-9AD2-7E4FC41EA627}" type="slidenum">
              <a:rPr lang="en-US" smtClean="0"/>
              <a:pPr/>
              <a:t>‹#›</a:t>
            </a:fld>
            <a:endParaRPr lang="en-US"/>
          </a:p>
        </p:txBody>
      </p:sp>
      <p:pic>
        <p:nvPicPr>
          <p:cNvPr id="8" name="Picture 7" descr="budget_2017_2ndary_2.jpg"/>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0" y="7717178"/>
            <a:ext cx="14630400" cy="512422"/>
          </a:xfrm>
          <a:prstGeom prst="rect">
            <a:avLst/>
          </a:prstGeom>
        </p:spPr>
      </p:pic>
      <p:pic>
        <p:nvPicPr>
          <p:cNvPr id="9" name="Picture 8" descr="BitmapLogo_NOLayers_F.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23206" y="7261283"/>
            <a:ext cx="907050" cy="91179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8" r:id="rId2"/>
    <p:sldLayoutId id="2147493457" r:id="rId3"/>
    <p:sldLayoutId id="2147493458" r:id="rId4"/>
    <p:sldLayoutId id="2147493459" r:id="rId5"/>
    <p:sldLayoutId id="2147493460" r:id="rId6"/>
    <p:sldLayoutId id="2147493461" r:id="rId7"/>
    <p:sldLayoutId id="2147493462" r:id="rId8"/>
    <p:sldLayoutId id="2147493463" r:id="rId9"/>
    <p:sldLayoutId id="2147493464" r:id="rId10"/>
    <p:sldLayoutId id="2147493465" r:id="rId11"/>
    <p:sldLayoutId id="2147493466" r:id="rId12"/>
    <p:sldLayoutId id="2147493467" r:id="rId13"/>
  </p:sldLayoutIdLst>
  <p:hf hdr="0" ftr="0" dt="0"/>
  <p:txStyles>
    <p:titleStyle>
      <a:lvl1pPr algn="l" defTabSz="731520" rtl="0" eaLnBrk="1" latinLnBrk="0" hangingPunct="1">
        <a:spcBef>
          <a:spcPct val="0"/>
        </a:spcBef>
        <a:buNone/>
        <a:defRPr sz="5000" kern="1200">
          <a:solidFill>
            <a:srgbClr val="1A3F6F"/>
          </a:solidFill>
          <a:latin typeface="Arial"/>
          <a:ea typeface="+mj-ea"/>
          <a:cs typeface="Arial"/>
        </a:defRPr>
      </a:lvl1pPr>
    </p:titleStyle>
    <p:bodyStyle>
      <a:lvl1pPr marL="548640" indent="-548640" algn="l" defTabSz="731520" rtl="0" eaLnBrk="1" latinLnBrk="0" hangingPunct="1">
        <a:spcBef>
          <a:spcPct val="20000"/>
        </a:spcBef>
        <a:buFont typeface="Arial"/>
        <a:buChar char="•"/>
        <a:defRPr sz="4000" kern="1200">
          <a:solidFill>
            <a:schemeClr val="tx1">
              <a:lumMod val="85000"/>
              <a:lumOff val="15000"/>
            </a:schemeClr>
          </a:solidFill>
          <a:latin typeface="Arial"/>
          <a:ea typeface="+mn-ea"/>
          <a:cs typeface="Arial"/>
        </a:defRPr>
      </a:lvl1pPr>
      <a:lvl2pPr marL="1188720" indent="-457200" algn="l" defTabSz="731520" rtl="0" eaLnBrk="1" latinLnBrk="0" hangingPunct="1">
        <a:spcBef>
          <a:spcPct val="20000"/>
        </a:spcBef>
        <a:buFont typeface="Arial"/>
        <a:buChar char="–"/>
        <a:defRPr sz="3500" kern="1200">
          <a:solidFill>
            <a:schemeClr val="tx1">
              <a:lumMod val="85000"/>
              <a:lumOff val="15000"/>
            </a:schemeClr>
          </a:solidFill>
          <a:latin typeface="Arial"/>
          <a:ea typeface="+mn-ea"/>
          <a:cs typeface="Arial"/>
        </a:defRPr>
      </a:lvl2pPr>
      <a:lvl3pPr marL="1828800" indent="-365760" algn="l" defTabSz="731520" rtl="0" eaLnBrk="1" latinLnBrk="0" hangingPunct="1">
        <a:spcBef>
          <a:spcPct val="20000"/>
        </a:spcBef>
        <a:buFont typeface="Arial"/>
        <a:buChar char="•"/>
        <a:defRPr sz="3200" kern="1200">
          <a:solidFill>
            <a:schemeClr val="tx1">
              <a:lumMod val="85000"/>
              <a:lumOff val="15000"/>
            </a:schemeClr>
          </a:solidFill>
          <a:latin typeface="Arial"/>
          <a:ea typeface="+mn-ea"/>
          <a:cs typeface="Arial"/>
        </a:defRPr>
      </a:lvl3pPr>
      <a:lvl4pPr marL="2560320" indent="-365760" algn="l" defTabSz="731520" rtl="0" eaLnBrk="1" latinLnBrk="0" hangingPunct="1">
        <a:spcBef>
          <a:spcPct val="20000"/>
        </a:spcBef>
        <a:buFont typeface="Arial"/>
        <a:buChar char="–"/>
        <a:defRPr sz="2900" kern="1200">
          <a:solidFill>
            <a:schemeClr val="tx1">
              <a:lumMod val="85000"/>
              <a:lumOff val="15000"/>
            </a:schemeClr>
          </a:solidFill>
          <a:latin typeface="Arial"/>
          <a:ea typeface="+mn-ea"/>
          <a:cs typeface="Arial"/>
        </a:defRPr>
      </a:lvl4pPr>
      <a:lvl5pPr marL="3291840" indent="-365760" algn="l" defTabSz="731520" rtl="0" eaLnBrk="1" latinLnBrk="0" hangingPunct="1">
        <a:spcBef>
          <a:spcPct val="20000"/>
        </a:spcBef>
        <a:buFont typeface="Arial"/>
        <a:buChar char="»"/>
        <a:defRPr sz="2600" kern="1200">
          <a:solidFill>
            <a:schemeClr val="tx1">
              <a:lumMod val="85000"/>
              <a:lumOff val="15000"/>
            </a:schemeClr>
          </a:solidFill>
          <a:latin typeface="Arial"/>
          <a:ea typeface="+mn-ea"/>
          <a:cs typeface="Arial"/>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new.nsf.gov/funding/initiatives/regional-innovation-engines" TargetMode="External"/><Relationship Id="rId5" Type="http://schemas.openxmlformats.org/officeDocument/2006/relationships/hyperlink" Target="https://new.nsf.gov/funding/opportunities/science-technology-centers-integrative" TargetMode="External"/><Relationship Id="rId4" Type="http://schemas.openxmlformats.org/officeDocument/2006/relationships/hyperlink" Target="https://www.nsf.gov/eng/eec/erc.j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nsf.gov/publications/pub_summ.jsp?ods_key=pap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new.nsf.gov/funding/initiatives/epscor/epscor-criteria-eligibility"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get_2017_post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717"/>
            <a:ext cx="14630400" cy="8229600"/>
          </a:xfrm>
          <a:prstGeom prst="rect">
            <a:avLst/>
          </a:prstGeom>
        </p:spPr>
      </p:pic>
      <p:pic>
        <p:nvPicPr>
          <p:cNvPr id="6" name="Picture 5" descr="BitmapLogo_NOLayers_F.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92624" y="850702"/>
            <a:ext cx="1219409" cy="1225782"/>
          </a:xfrm>
          <a:prstGeom prst="rect">
            <a:avLst/>
          </a:prstGeom>
        </p:spPr>
      </p:pic>
      <p:sp>
        <p:nvSpPr>
          <p:cNvPr id="8" name="TextBox 7"/>
          <p:cNvSpPr txBox="1"/>
          <p:nvPr/>
        </p:nvSpPr>
        <p:spPr>
          <a:xfrm>
            <a:off x="11047619" y="2842306"/>
            <a:ext cx="2958353" cy="461665"/>
          </a:xfrm>
          <a:prstGeom prst="rect">
            <a:avLst/>
          </a:prstGeom>
          <a:noFill/>
        </p:spPr>
        <p:txBody>
          <a:bodyPr wrap="square" rtlCol="0">
            <a:spAutoFit/>
          </a:bodyPr>
          <a:lstStyle/>
          <a:p>
            <a:pPr algn="ctr"/>
            <a:r>
              <a:rPr lang="en-US" sz="2400" dirty="0">
                <a:solidFill>
                  <a:srgbClr val="FFFFFF"/>
                </a:solidFill>
                <a:latin typeface="Open Sans" pitchFamily="2" charset="0"/>
                <a:ea typeface="Open Sans" pitchFamily="2" charset="0"/>
                <a:cs typeface="Open Sans" pitchFamily="2" charset="0"/>
              </a:rPr>
              <a:t>February 20, 2024</a:t>
            </a:r>
          </a:p>
        </p:txBody>
      </p:sp>
      <p:sp>
        <p:nvSpPr>
          <p:cNvPr id="5" name="TextBox 4"/>
          <p:cNvSpPr txBox="1"/>
          <p:nvPr/>
        </p:nvSpPr>
        <p:spPr>
          <a:xfrm>
            <a:off x="9741356" y="2236242"/>
            <a:ext cx="5521943" cy="646331"/>
          </a:xfrm>
          <a:prstGeom prst="rect">
            <a:avLst/>
          </a:prstGeom>
          <a:noFill/>
        </p:spPr>
        <p:txBody>
          <a:bodyPr wrap="square" rtlCol="0">
            <a:spAutoFit/>
          </a:bodyPr>
          <a:lstStyle/>
          <a:p>
            <a:pPr algn="ctr"/>
            <a:r>
              <a:rPr lang="en-US" sz="3600" dirty="0">
                <a:solidFill>
                  <a:srgbClr val="FFFFFF"/>
                </a:solidFill>
                <a:latin typeface="Open Sans" pitchFamily="2" charset="0"/>
                <a:ea typeface="Open Sans" pitchFamily="2" charset="0"/>
                <a:cs typeface="Open Sans" pitchFamily="2" charset="0"/>
              </a:rPr>
              <a:t>NSF EPSCoR</a:t>
            </a:r>
            <a:endParaRPr lang="en-US" sz="2400" dirty="0">
              <a:solidFill>
                <a:schemeClr val="bg1"/>
              </a:solidFill>
              <a:latin typeface="Open Sans" pitchFamily="2" charset="0"/>
              <a:ea typeface="Open Sans" pitchFamily="2" charset="0"/>
              <a:cs typeface="Open Sans" pitchFamily="2" charset="0"/>
            </a:endParaRPr>
          </a:p>
        </p:txBody>
      </p:sp>
      <p:sp>
        <p:nvSpPr>
          <p:cNvPr id="2" name="Slide Number Placeholder 1"/>
          <p:cNvSpPr>
            <a:spLocks noGrp="1"/>
          </p:cNvSpPr>
          <p:nvPr>
            <p:ph type="sldNum" sz="quarter" idx="12"/>
          </p:nvPr>
        </p:nvSpPr>
        <p:spPr/>
        <p:txBody>
          <a:bodyPr/>
          <a:lstStyle/>
          <a:p>
            <a:fld id="{AF88E988-FB04-AB4E-BE5A-59F242AF7F7A}" type="slidenum">
              <a:rPr lang="en-US" smtClean="0">
                <a:latin typeface="Open Sans" pitchFamily="2" charset="0"/>
                <a:ea typeface="Open Sans" pitchFamily="2" charset="0"/>
                <a:cs typeface="Open Sans" pitchFamily="2" charset="0"/>
              </a:rPr>
              <a:pPr/>
              <a:t>1</a:t>
            </a:fld>
            <a:endParaRPr lang="en-US" dirty="0">
              <a:latin typeface="Open Sans" pitchFamily="2" charset="0"/>
              <a:ea typeface="Open Sans" pitchFamily="2" charset="0"/>
              <a:cs typeface="Open Sans" pitchFamily="2" charset="0"/>
            </a:endParaRPr>
          </a:p>
        </p:txBody>
      </p:sp>
      <p:sp>
        <p:nvSpPr>
          <p:cNvPr id="7" name="TextBox 6">
            <a:extLst>
              <a:ext uri="{FF2B5EF4-FFF2-40B4-BE49-F238E27FC236}">
                <a16:creationId xmlns:a16="http://schemas.microsoft.com/office/drawing/2014/main" id="{EAD6F80D-3601-4844-20F3-338DCB98CEED}"/>
              </a:ext>
            </a:extLst>
          </p:cNvPr>
          <p:cNvSpPr txBox="1"/>
          <p:nvPr/>
        </p:nvSpPr>
        <p:spPr>
          <a:xfrm>
            <a:off x="9822319" y="5337549"/>
            <a:ext cx="5327845" cy="1815882"/>
          </a:xfrm>
          <a:prstGeom prst="rect">
            <a:avLst/>
          </a:prstGeom>
          <a:noFill/>
        </p:spPr>
        <p:txBody>
          <a:bodyPr wrap="square">
            <a:spAutoFit/>
          </a:bodyPr>
          <a:lstStyle/>
          <a:p>
            <a:pPr algn="ctr">
              <a:spcBef>
                <a:spcPts val="0"/>
              </a:spcBef>
            </a:pPr>
            <a:r>
              <a:rPr lang="en-US" sz="2800" b="1" dirty="0">
                <a:solidFill>
                  <a:schemeClr val="bg1">
                    <a:lumMod val="95000"/>
                  </a:schemeClr>
                </a:solidFill>
                <a:latin typeface="Open Sans" pitchFamily="2" charset="0"/>
                <a:ea typeface="Open Sans" pitchFamily="2" charset="0"/>
                <a:cs typeface="Open Sans" pitchFamily="2" charset="0"/>
              </a:rPr>
              <a:t>Pinhas Ben-Tzvi</a:t>
            </a:r>
          </a:p>
          <a:p>
            <a:pPr algn="ctr">
              <a:spcBef>
                <a:spcPts val="0"/>
              </a:spcBef>
            </a:pPr>
            <a:r>
              <a:rPr lang="en-US" sz="2800" b="1" dirty="0">
                <a:solidFill>
                  <a:schemeClr val="bg1">
                    <a:lumMod val="95000"/>
                  </a:schemeClr>
                </a:solidFill>
                <a:latin typeface="Open Sans" pitchFamily="2" charset="0"/>
                <a:ea typeface="Open Sans" pitchFamily="2" charset="0"/>
                <a:cs typeface="Open Sans" pitchFamily="2" charset="0"/>
              </a:rPr>
              <a:t>Ben McCall</a:t>
            </a:r>
          </a:p>
          <a:p>
            <a:pPr algn="ctr">
              <a:spcBef>
                <a:spcPts val="0"/>
              </a:spcBef>
            </a:pPr>
            <a:r>
              <a:rPr lang="en-US" sz="2800" dirty="0">
                <a:solidFill>
                  <a:schemeClr val="bg1">
                    <a:lumMod val="95000"/>
                  </a:schemeClr>
                </a:solidFill>
                <a:latin typeface="Open Sans" pitchFamily="2" charset="0"/>
                <a:ea typeface="Open Sans" pitchFamily="2" charset="0"/>
                <a:cs typeface="Open Sans" pitchFamily="2" charset="0"/>
              </a:rPr>
              <a:t>Program Officers</a:t>
            </a:r>
          </a:p>
          <a:p>
            <a:pPr algn="ctr">
              <a:spcBef>
                <a:spcPts val="0"/>
              </a:spcBef>
            </a:pPr>
            <a:r>
              <a:rPr lang="en-US" sz="2800" dirty="0">
                <a:solidFill>
                  <a:schemeClr val="bg1">
                    <a:lumMod val="95000"/>
                  </a:schemeClr>
                </a:solidFill>
                <a:latin typeface="Open Sans" pitchFamily="2" charset="0"/>
                <a:ea typeface="Open Sans" pitchFamily="2" charset="0"/>
                <a:cs typeface="Open Sans" pitchFamily="2" charset="0"/>
              </a:rPr>
              <a:t>OD/OIA/RCC/EPSCoR</a:t>
            </a:r>
          </a:p>
        </p:txBody>
      </p:sp>
      <p:sp>
        <p:nvSpPr>
          <p:cNvPr id="10" name="TextBox 9">
            <a:extLst>
              <a:ext uri="{FF2B5EF4-FFF2-40B4-BE49-F238E27FC236}">
                <a16:creationId xmlns:a16="http://schemas.microsoft.com/office/drawing/2014/main" id="{5810FDCC-4127-3DB8-05EE-E07A81FF46CB}"/>
              </a:ext>
            </a:extLst>
          </p:cNvPr>
          <p:cNvSpPr txBox="1"/>
          <p:nvPr/>
        </p:nvSpPr>
        <p:spPr>
          <a:xfrm>
            <a:off x="0" y="3847697"/>
            <a:ext cx="14630400" cy="1015663"/>
          </a:xfrm>
          <a:prstGeom prst="rect">
            <a:avLst/>
          </a:prstGeom>
          <a:solidFill>
            <a:schemeClr val="accent1">
              <a:alpha val="70000"/>
            </a:schemeClr>
          </a:solidFill>
        </p:spPr>
        <p:txBody>
          <a:bodyPr wrap="square">
            <a:spAutoFit/>
          </a:bodyPr>
          <a:lstStyle/>
          <a:p>
            <a:pPr marL="0" marR="0" algn="ctr">
              <a:spcBef>
                <a:spcPts val="0"/>
              </a:spcBef>
              <a:spcAft>
                <a:spcPts val="0"/>
              </a:spcAft>
            </a:pPr>
            <a:r>
              <a:rPr lang="en-US" sz="3000" b="1" kern="1800" dirty="0">
                <a:solidFill>
                  <a:schemeClr val="bg1"/>
                </a:solidFill>
                <a:effectLst/>
                <a:latin typeface="Open Sans" pitchFamily="2" charset="0"/>
                <a:ea typeface="Open Sans" pitchFamily="2" charset="0"/>
                <a:cs typeface="Open Sans" pitchFamily="2" charset="0"/>
              </a:rPr>
              <a:t>Established Program to Stimulate Competitive Research: </a:t>
            </a:r>
          </a:p>
          <a:p>
            <a:pPr marL="0" marR="0" algn="ctr">
              <a:spcBef>
                <a:spcPts val="0"/>
              </a:spcBef>
              <a:spcAft>
                <a:spcPts val="0"/>
              </a:spcAft>
            </a:pPr>
            <a:r>
              <a:rPr lang="en-US" sz="3000" b="1" kern="1800" dirty="0">
                <a:solidFill>
                  <a:schemeClr val="bg1"/>
                </a:solidFill>
                <a:effectLst/>
                <a:latin typeface="Open Sans" pitchFamily="2" charset="0"/>
                <a:ea typeface="Open Sans" pitchFamily="2" charset="0"/>
                <a:cs typeface="Open Sans" pitchFamily="2" charset="0"/>
              </a:rPr>
              <a:t>Workshop Opportunities (EPS-WO)</a:t>
            </a:r>
          </a:p>
        </p:txBody>
      </p:sp>
      <p:sp>
        <p:nvSpPr>
          <p:cNvPr id="12" name="flSlide52Footer" descr="  ">
            <a:extLst>
              <a:ext uri="{FF2B5EF4-FFF2-40B4-BE49-F238E27FC236}">
                <a16:creationId xmlns:a16="http://schemas.microsoft.com/office/drawing/2014/main" id="{9E3B5350-F9C7-72C9-B6AE-28B91CF1E3A3}"/>
              </a:ext>
            </a:extLst>
          </p:cNvPr>
          <p:cNvSpPr txBox="1"/>
          <p:nvPr/>
        </p:nvSpPr>
        <p:spPr>
          <a:xfrm>
            <a:off x="0" y="7909560"/>
            <a:ext cx="242374" cy="223138"/>
          </a:xfrm>
          <a:prstGeom prst="rect">
            <a:avLst/>
          </a:prstGeom>
          <a:noFill/>
        </p:spPr>
        <p:txBody>
          <a:bodyPr vert="horz" wrap="none" rtlCol="0">
            <a:spAutoFit/>
          </a:bodyPr>
          <a:lstStyle/>
          <a:p>
            <a:r>
              <a:rPr lang="en-US" sz="850">
                <a:solidFill>
                  <a:srgbClr val="000000"/>
                </a:solidFill>
                <a:latin typeface="Open Sans" pitchFamily="2" charset="0"/>
                <a:ea typeface="Open Sans" pitchFamily="2" charset="0"/>
                <a:cs typeface="Open Sans" pitchFamily="2" charset="0"/>
              </a:rPr>
              <a:t>  </a:t>
            </a:r>
          </a:p>
        </p:txBody>
      </p:sp>
    </p:spTree>
    <p:extLst>
      <p:ext uri="{BB962C8B-B14F-4D97-AF65-F5344CB8AC3E}">
        <p14:creationId xmlns:p14="http://schemas.microsoft.com/office/powerpoint/2010/main" val="91585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6AC4E-517D-786D-6C4C-FB8C806F6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5F94DE-898D-6084-AA5D-50D4B9141347}"/>
              </a:ext>
            </a:extLst>
          </p:cNvPr>
          <p:cNvSpPr>
            <a:spLocks noGrp="1"/>
          </p:cNvSpPr>
          <p:nvPr>
            <p:ph type="title"/>
          </p:nvPr>
        </p:nvSpPr>
        <p:spPr>
          <a:xfrm>
            <a:off x="532228" y="165670"/>
            <a:ext cx="9749244" cy="1371600"/>
          </a:xfrm>
        </p:spPr>
        <p:txBody>
          <a:bodyPr>
            <a:normAutofit/>
          </a:bodyPr>
          <a:lstStyle/>
          <a:p>
            <a:pPr marL="0" marR="0">
              <a:spcBef>
                <a:spcPts val="0"/>
              </a:spcBef>
              <a:spcAft>
                <a:spcPts val="0"/>
              </a:spcAft>
            </a:pPr>
            <a:r>
              <a:rPr lang="en-US" sz="26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Expectations of EPSCoR Workshop Proposals</a:t>
            </a:r>
            <a:endParaRPr lang="en-US" sz="2600"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66F9A9C-340F-C95B-839A-383A47547179}"/>
              </a:ext>
            </a:extLst>
          </p:cNvPr>
          <p:cNvSpPr>
            <a:spLocks noGrp="1"/>
          </p:cNvSpPr>
          <p:nvPr>
            <p:ph type="sldNum" sz="quarter" idx="12"/>
          </p:nvPr>
        </p:nvSpPr>
        <p:spPr/>
        <p:txBody>
          <a:bodyPr/>
          <a:lstStyle/>
          <a:p>
            <a:fld id="{4710E8EA-57F6-764C-8914-AEEABF058192}" type="slidenum">
              <a:rPr lang="en-US" smtClean="0"/>
              <a:t>10</a:t>
            </a:fld>
            <a:endParaRPr lang="en-US" dirty="0"/>
          </a:p>
        </p:txBody>
      </p:sp>
      <p:pic>
        <p:nvPicPr>
          <p:cNvPr id="3" name="Picture 2" descr="A blue text on a black background&#10;&#10;Description automatically generated">
            <a:extLst>
              <a:ext uri="{FF2B5EF4-FFF2-40B4-BE49-F238E27FC236}">
                <a16:creationId xmlns:a16="http://schemas.microsoft.com/office/drawing/2014/main" id="{14969D2D-E586-A6B0-46D6-EB377B1213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
        <p:nvSpPr>
          <p:cNvPr id="49" name="TextBox 48">
            <a:extLst>
              <a:ext uri="{FF2B5EF4-FFF2-40B4-BE49-F238E27FC236}">
                <a16:creationId xmlns:a16="http://schemas.microsoft.com/office/drawing/2014/main" id="{BCE0E134-94E6-2398-3BC7-43FA74D7B73C}"/>
              </a:ext>
            </a:extLst>
          </p:cNvPr>
          <p:cNvSpPr txBox="1"/>
          <p:nvPr/>
        </p:nvSpPr>
        <p:spPr>
          <a:xfrm>
            <a:off x="630467" y="1167218"/>
            <a:ext cx="13661136" cy="6524863"/>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Ø"/>
            </a:pPr>
            <a:r>
              <a:rPr lang="en-US" sz="2200" kern="0" dirty="0">
                <a:effectLst/>
                <a:latin typeface="Arial" panose="020B0604020202020204" pitchFamily="34" charset="0"/>
                <a:ea typeface="Times New Roman" panose="02020603050405020304" pitchFamily="18" charset="0"/>
                <a:cs typeface="Arial" panose="020B0604020202020204" pitchFamily="34" charset="0"/>
              </a:rPr>
              <a:t>Proposals may address any topic, including the exploration of topic areas that have been described as NSF priorities.  </a:t>
            </a:r>
          </a:p>
          <a:p>
            <a:pPr marL="342900" marR="0" indent="-342900">
              <a:spcBef>
                <a:spcPts val="0"/>
              </a:spcBef>
              <a:spcAft>
                <a:spcPts val="0"/>
              </a:spcAft>
              <a:buFont typeface="Wingdings" panose="05000000000000000000" pitchFamily="2" charset="2"/>
              <a:buChar char="Ø"/>
            </a:pPr>
            <a:r>
              <a:rPr lang="en-US" sz="2200" kern="0" dirty="0">
                <a:effectLst/>
                <a:latin typeface="Arial" panose="020B0604020202020204" pitchFamily="34" charset="0"/>
                <a:ea typeface="Times New Roman" panose="02020603050405020304" pitchFamily="18" charset="0"/>
                <a:cs typeface="Arial" panose="020B0604020202020204" pitchFamily="34" charset="0"/>
              </a:rPr>
              <a:t>Applicants should demonstrate how the topic is of importance to relevant STEM field(s) and include evidence that the topic will engage and be of particular interest to the greater EPSCoR community.  </a:t>
            </a:r>
          </a:p>
          <a:p>
            <a:pPr marL="342900" marR="0" indent="-342900">
              <a:spcBef>
                <a:spcPts val="0"/>
              </a:spcBef>
              <a:spcAft>
                <a:spcPts val="0"/>
              </a:spcAft>
              <a:buFont typeface="Wingdings" panose="05000000000000000000" pitchFamily="2" charset="2"/>
              <a:buChar char="Ø"/>
            </a:pPr>
            <a:r>
              <a:rPr lang="en-US" sz="2200" kern="0" dirty="0">
                <a:effectLst/>
                <a:latin typeface="Arial" panose="020B0604020202020204" pitchFamily="34" charset="0"/>
                <a:ea typeface="Times New Roman" panose="02020603050405020304" pitchFamily="18" charset="0"/>
                <a:cs typeface="Arial" panose="020B0604020202020204" pitchFamily="34" charset="0"/>
              </a:rPr>
              <a:t>Topics may also include proposed activities for the creation of center-level partnerships. Topics related to center-level investments may include but are not limited to </a:t>
            </a:r>
            <a:r>
              <a:rPr lang="en-US" sz="2200" u="sng" kern="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Engineering Research Centers</a:t>
            </a:r>
            <a:r>
              <a:rPr lang="en-US" sz="2200" kern="0" dirty="0">
                <a:effectLst/>
                <a:latin typeface="Arial" panose="020B0604020202020204" pitchFamily="34" charset="0"/>
                <a:ea typeface="Times New Roman" panose="02020603050405020304" pitchFamily="18" charset="0"/>
                <a:cs typeface="Arial" panose="020B0604020202020204" pitchFamily="34" charset="0"/>
              </a:rPr>
              <a:t>, </a:t>
            </a:r>
            <a:r>
              <a:rPr lang="en-US" sz="2200" u="sng" kern="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Science and Technology Centers</a:t>
            </a:r>
            <a:r>
              <a:rPr lang="en-US" sz="2200" kern="0" dirty="0">
                <a:effectLst/>
                <a:latin typeface="Arial" panose="020B0604020202020204" pitchFamily="34" charset="0"/>
                <a:ea typeface="Times New Roman" panose="02020603050405020304" pitchFamily="18" charset="0"/>
                <a:cs typeface="Arial" panose="020B0604020202020204" pitchFamily="34" charset="0"/>
              </a:rPr>
              <a:t>, </a:t>
            </a:r>
            <a:r>
              <a:rPr lang="en-US" sz="2200" u="sng" kern="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Regional Innovation Engines</a:t>
            </a:r>
            <a:r>
              <a:rPr lang="en-US" sz="2200" kern="0" dirty="0">
                <a:effectLst/>
                <a:latin typeface="Arial" panose="020B0604020202020204" pitchFamily="34" charset="0"/>
                <a:ea typeface="Times New Roman" panose="02020603050405020304" pitchFamily="18" charset="0"/>
                <a:cs typeface="Arial" panose="020B0604020202020204" pitchFamily="34" charset="0"/>
              </a:rPr>
              <a:t>, and other current or future federal opportunities. </a:t>
            </a:r>
          </a:p>
          <a:p>
            <a:pPr marL="342900" marR="0" indent="-342900">
              <a:spcBef>
                <a:spcPts val="0"/>
              </a:spcBef>
              <a:spcAft>
                <a:spcPts val="0"/>
              </a:spcAft>
              <a:buFont typeface="Wingdings" panose="05000000000000000000" pitchFamily="2" charset="2"/>
              <a:buChar char="Ø"/>
            </a:pPr>
            <a:r>
              <a:rPr lang="en-US" sz="2200" kern="0" dirty="0">
                <a:latin typeface="Arial" panose="020B0604020202020204" pitchFamily="34" charset="0"/>
                <a:ea typeface="Times New Roman" panose="02020603050405020304" pitchFamily="18" charset="0"/>
                <a:cs typeface="Arial" panose="020B0604020202020204" pitchFamily="34" charset="0"/>
              </a:rPr>
              <a:t>G</a:t>
            </a:r>
            <a:r>
              <a:rPr lang="en-US" sz="2200" kern="0" dirty="0">
                <a:effectLst/>
                <a:latin typeface="Arial" panose="020B0604020202020204" pitchFamily="34" charset="0"/>
                <a:ea typeface="Times New Roman" panose="02020603050405020304" pitchFamily="18" charset="0"/>
                <a:cs typeface="Arial" panose="020B0604020202020204" pitchFamily="34" charset="0"/>
              </a:rPr>
              <a:t>oals and desired outcomes, anticipated products, and benefits that the workshop will have for its participants should be explicitly described</a:t>
            </a:r>
          </a:p>
          <a:p>
            <a:pPr marL="342900" marR="0" indent="-342900">
              <a:spcBef>
                <a:spcPts val="0"/>
              </a:spcBef>
              <a:spcAft>
                <a:spcPts val="0"/>
              </a:spcAft>
              <a:buFont typeface="Wingdings" panose="05000000000000000000" pitchFamily="2" charset="2"/>
              <a:buChar char="Ø"/>
            </a:pPr>
            <a:r>
              <a:rPr lang="en-US" sz="2200" kern="0" dirty="0">
                <a:effectLst/>
                <a:latin typeface="Arial" panose="020B0604020202020204" pitchFamily="34" charset="0"/>
                <a:ea typeface="Times New Roman" panose="02020603050405020304" pitchFamily="18" charset="0"/>
                <a:cs typeface="Arial" panose="020B0604020202020204" pitchFamily="34" charset="0"/>
              </a:rPr>
              <a:t>Successful proposals will also demonstrate that the team has worked to ensure that </a:t>
            </a:r>
            <a:r>
              <a:rPr lang="en-US" sz="2200" u="sng" kern="0" dirty="0">
                <a:solidFill>
                  <a:srgbClr val="467886"/>
                </a:solidFill>
                <a:effectLst/>
                <a:latin typeface="Arial" panose="020B0604020202020204" pitchFamily="34" charset="0"/>
                <a:ea typeface="Times New Roman" panose="02020603050405020304" pitchFamily="18" charset="0"/>
                <a:cs typeface="Arial" panose="020B0604020202020204" pitchFamily="34" charset="0"/>
              </a:rPr>
              <a:t>there is a diversity of participating individuals that includes groups </a:t>
            </a:r>
            <a:r>
              <a:rPr lang="en-US" sz="2200" u="sng" kern="0" dirty="0" err="1">
                <a:solidFill>
                  <a:srgbClr val="467886"/>
                </a:solidFill>
                <a:effectLst/>
                <a:latin typeface="Arial" panose="020B0604020202020204" pitchFamily="34" charset="0"/>
                <a:ea typeface="Times New Roman" panose="02020603050405020304" pitchFamily="18" charset="0"/>
                <a:cs typeface="Arial" panose="020B0604020202020204" pitchFamily="34" charset="0"/>
              </a:rPr>
              <a:t>reprepresented</a:t>
            </a:r>
            <a:r>
              <a:rPr lang="en-US" sz="2200" kern="100" dirty="0">
                <a:effectLst/>
                <a:latin typeface="Arial" panose="020B0604020202020204" pitchFamily="34" charset="0"/>
                <a:ea typeface="Aptos" panose="020B0004020202020204" pitchFamily="34" charset="0"/>
                <a:cs typeface="Arial" panose="020B0604020202020204" pitchFamily="34" charset="0"/>
              </a:rPr>
              <a:t> </a:t>
            </a:r>
            <a:r>
              <a:rPr lang="en-US" sz="2200" kern="0" dirty="0">
                <a:effectLst/>
                <a:latin typeface="Arial" panose="020B0604020202020204" pitchFamily="34" charset="0"/>
                <a:ea typeface="Times New Roman" panose="02020603050405020304" pitchFamily="18" charset="0"/>
                <a:cs typeface="Arial" panose="020B0604020202020204" pitchFamily="34" charset="0"/>
              </a:rPr>
              <a:t> in STEM at every level—from the advisory committee and leadership to the speakers and participants.  </a:t>
            </a:r>
          </a:p>
          <a:p>
            <a:pPr marL="342900" marR="0" indent="-342900">
              <a:spcBef>
                <a:spcPts val="0"/>
              </a:spcBef>
              <a:spcAft>
                <a:spcPts val="0"/>
              </a:spcAft>
              <a:buFont typeface="Wingdings" panose="05000000000000000000" pitchFamily="2" charset="2"/>
              <a:buChar char="Ø"/>
            </a:pPr>
            <a:r>
              <a:rPr lang="en-US" sz="2200" kern="0" dirty="0">
                <a:effectLst/>
                <a:latin typeface="Arial" panose="020B0604020202020204" pitchFamily="34" charset="0"/>
                <a:ea typeface="Times New Roman" panose="02020603050405020304" pitchFamily="18" charset="0"/>
                <a:cs typeface="Arial" panose="020B0604020202020204" pitchFamily="34" charset="0"/>
              </a:rPr>
              <a:t>A tentative agenda that includes suggested speakers, and letters of support that lend evidence of participation from key participants or collaborators</a:t>
            </a:r>
            <a:endParaRPr lang="en-US" sz="2200" kern="0" dirty="0">
              <a:latin typeface="Arial" panose="020B0604020202020204" pitchFamily="34" charset="0"/>
              <a:ea typeface="Times New Roman" panose="02020603050405020304" pitchFamily="18" charset="0"/>
              <a:cs typeface="Arial" panose="020B0604020202020204" pitchFamily="34" charset="0"/>
            </a:endParaRPr>
          </a:p>
          <a:p>
            <a:pPr marL="342900" marR="0" indent="-342900">
              <a:spcBef>
                <a:spcPts val="0"/>
              </a:spcBef>
              <a:spcAft>
                <a:spcPts val="0"/>
              </a:spcAft>
              <a:buFont typeface="Wingdings" panose="05000000000000000000" pitchFamily="2" charset="2"/>
              <a:buChar char="Ø"/>
            </a:pPr>
            <a:r>
              <a:rPr lang="en-US" sz="2200" kern="0" dirty="0">
                <a:effectLst/>
                <a:latin typeface="Arial" panose="020B0604020202020204" pitchFamily="34" charset="0"/>
                <a:ea typeface="Times New Roman" panose="02020603050405020304" pitchFamily="18" charset="0"/>
                <a:cs typeface="Arial" panose="020B0604020202020204" pitchFamily="34" charset="0"/>
              </a:rPr>
              <a:t>Proposals should include a plan for communicating workshop outcomes and disseminating workshop products </a:t>
            </a:r>
          </a:p>
          <a:p>
            <a:pPr marL="342900" marR="0" indent="-342900">
              <a:spcBef>
                <a:spcPts val="0"/>
              </a:spcBef>
              <a:spcAft>
                <a:spcPts val="0"/>
              </a:spcAft>
              <a:buFont typeface="Wingdings" panose="05000000000000000000" pitchFamily="2" charset="2"/>
              <a:buChar char="Ø"/>
            </a:pPr>
            <a:r>
              <a:rPr lang="en-US" sz="2200" kern="0" dirty="0">
                <a:effectLst/>
                <a:latin typeface="Arial" panose="020B0604020202020204" pitchFamily="34" charset="0"/>
                <a:ea typeface="Times New Roman" panose="02020603050405020304" pitchFamily="18" charset="0"/>
                <a:cs typeface="Arial" panose="020B0604020202020204" pitchFamily="34" charset="0"/>
              </a:rPr>
              <a:t>Proposals should include an evaluation plan that assesses whether the goals of the workshop have been achieved.</a:t>
            </a:r>
            <a:endParaRPr lang="en-US" sz="2200" kern="100" dirty="0">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22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1583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6537-8C77-57B6-0831-5B2A8AD6D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EAA6A-C52B-A49D-1F41-BAEF56B97B55}"/>
              </a:ext>
            </a:extLst>
          </p:cNvPr>
          <p:cNvSpPr>
            <a:spLocks noGrp="1"/>
          </p:cNvSpPr>
          <p:nvPr>
            <p:ph type="title"/>
          </p:nvPr>
        </p:nvSpPr>
        <p:spPr>
          <a:xfrm>
            <a:off x="731520" y="54876"/>
            <a:ext cx="9133449" cy="963861"/>
          </a:xfrm>
        </p:spPr>
        <p:txBody>
          <a:bodyPr>
            <a:normAutofit/>
          </a:bodyPr>
          <a:lstStyle/>
          <a:p>
            <a:pPr marL="0" marR="0">
              <a:spcBef>
                <a:spcPts val="0"/>
              </a:spcBef>
              <a:spcAft>
                <a:spcPts val="0"/>
              </a:spcAft>
            </a:pPr>
            <a:r>
              <a:rPr lang="en-US" sz="26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Successful workshop proposals will:</a:t>
            </a:r>
            <a:endParaRPr lang="en-US" sz="2600" b="1"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D64FA00-A3A1-B805-A4CB-2EC053AF9C92}"/>
              </a:ext>
            </a:extLst>
          </p:cNvPr>
          <p:cNvSpPr>
            <a:spLocks noGrp="1"/>
          </p:cNvSpPr>
          <p:nvPr>
            <p:ph type="sldNum" sz="quarter" idx="12"/>
          </p:nvPr>
        </p:nvSpPr>
        <p:spPr/>
        <p:txBody>
          <a:bodyPr/>
          <a:lstStyle/>
          <a:p>
            <a:fld id="{4710E8EA-57F6-764C-8914-AEEABF058192}" type="slidenum">
              <a:rPr lang="en-US" smtClean="0"/>
              <a:t>11</a:t>
            </a:fld>
            <a:endParaRPr lang="en-US" dirty="0"/>
          </a:p>
        </p:txBody>
      </p:sp>
      <p:pic>
        <p:nvPicPr>
          <p:cNvPr id="3" name="Picture 2" descr="A blue text on a black background&#10;&#10;Description automatically generated">
            <a:extLst>
              <a:ext uri="{FF2B5EF4-FFF2-40B4-BE49-F238E27FC236}">
                <a16:creationId xmlns:a16="http://schemas.microsoft.com/office/drawing/2014/main" id="{72F558DB-F089-EEC6-6F94-5F2B502F09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
        <p:nvSpPr>
          <p:cNvPr id="49" name="TextBox 48">
            <a:extLst>
              <a:ext uri="{FF2B5EF4-FFF2-40B4-BE49-F238E27FC236}">
                <a16:creationId xmlns:a16="http://schemas.microsoft.com/office/drawing/2014/main" id="{471F8924-9D0A-EE27-1348-C7B3C3A8F5CB}"/>
              </a:ext>
            </a:extLst>
          </p:cNvPr>
          <p:cNvSpPr txBox="1"/>
          <p:nvPr/>
        </p:nvSpPr>
        <p:spPr>
          <a:xfrm>
            <a:off x="815223" y="944790"/>
            <a:ext cx="13661136" cy="6494085"/>
          </a:xfrm>
          <a:prstGeom prst="rect">
            <a:avLst/>
          </a:prstGeom>
          <a:noFill/>
        </p:spPr>
        <p:txBody>
          <a:bodyPr wrap="square">
            <a:spAutoFit/>
          </a:bodyPr>
          <a:lstStyle/>
          <a:p>
            <a:pPr marL="457200" marR="0" lvl="0" indent="-457200">
              <a:spcBef>
                <a:spcPts val="0"/>
              </a:spcBef>
              <a:spcAft>
                <a:spcPts val="0"/>
              </a:spcAft>
              <a:buSzPct val="100000"/>
              <a:buFont typeface="Wingdings" panose="05000000000000000000" pitchFamily="2" charset="2"/>
              <a:buChar char="Ø"/>
              <a:tabLst>
                <a:tab pos="457200" algn="l"/>
              </a:tabLst>
            </a:pPr>
            <a:r>
              <a:rPr lang="en-US" sz="2600" kern="0" dirty="0">
                <a:latin typeface="Arial" panose="020B0604020202020204" pitchFamily="34" charset="0"/>
                <a:ea typeface="Times New Roman" panose="02020603050405020304" pitchFamily="18" charset="0"/>
                <a:cs typeface="Arial" panose="020B0604020202020204" pitchFamily="34" charset="0"/>
              </a:rPr>
              <a:t>I</a:t>
            </a:r>
            <a:r>
              <a:rPr lang="en-US" sz="2600" kern="0" dirty="0">
                <a:effectLst/>
                <a:latin typeface="Arial" panose="020B0604020202020204" pitchFamily="34" charset="0"/>
                <a:ea typeface="Times New Roman" panose="02020603050405020304" pitchFamily="18" charset="0"/>
                <a:cs typeface="Arial" panose="020B0604020202020204" pitchFamily="34" charset="0"/>
              </a:rPr>
              <a:t>nclude a compelling rationale, with clear goals and desired outcomes; a committed leadership team; institutional support; and leveraged resources.</a:t>
            </a:r>
          </a:p>
          <a:p>
            <a:pPr marL="457200" marR="0" lvl="0" indent="-457200">
              <a:spcBef>
                <a:spcPts val="0"/>
              </a:spcBef>
              <a:spcAft>
                <a:spcPts val="0"/>
              </a:spcAft>
              <a:buSzPct val="100000"/>
              <a:buFont typeface="Wingdings" panose="05000000000000000000" pitchFamily="2" charset="2"/>
              <a:buChar char="Ø"/>
              <a:tabLst>
                <a:tab pos="457200" algn="l"/>
              </a:tabLst>
            </a:pPr>
            <a:endParaRPr lang="en-US" sz="2600" kern="100" dirty="0">
              <a:effectLst/>
              <a:latin typeface="Arial" panose="020B0604020202020204" pitchFamily="34" charset="0"/>
              <a:ea typeface="Aptos" panose="020B0004020202020204" pitchFamily="34" charset="0"/>
              <a:cs typeface="Arial" panose="020B0604020202020204" pitchFamily="34" charset="0"/>
            </a:endParaRPr>
          </a:p>
          <a:p>
            <a:pPr marL="457200" marR="0" lvl="0" indent="-457200">
              <a:spcBef>
                <a:spcPts val="0"/>
              </a:spcBef>
              <a:spcAft>
                <a:spcPts val="0"/>
              </a:spcAft>
              <a:buSzPct val="100000"/>
              <a:buFont typeface="Wingdings" panose="05000000000000000000" pitchFamily="2" charset="2"/>
              <a:buChar char="Ø"/>
              <a:tabLst>
                <a:tab pos="457200" algn="l"/>
              </a:tabLst>
            </a:pPr>
            <a:r>
              <a:rPr lang="en-US" sz="2600" kern="0" dirty="0">
                <a:latin typeface="Arial" panose="020B0604020202020204" pitchFamily="34" charset="0"/>
                <a:ea typeface="Times New Roman" panose="02020603050405020304" pitchFamily="18" charset="0"/>
                <a:cs typeface="Arial" panose="020B0604020202020204" pitchFamily="34" charset="0"/>
              </a:rPr>
              <a:t>A</a:t>
            </a:r>
            <a:r>
              <a:rPr lang="en-US" sz="2600" kern="0" dirty="0">
                <a:effectLst/>
                <a:latin typeface="Arial" panose="020B0604020202020204" pitchFamily="34" charset="0"/>
                <a:ea typeface="Times New Roman" panose="02020603050405020304" pitchFamily="18" charset="0"/>
                <a:cs typeface="Arial" panose="020B0604020202020204" pitchFamily="34" charset="0"/>
              </a:rPr>
              <a:t>ddress multi-jurisdictional efforts, priorities, or interests that require collaboration for optimal success.</a:t>
            </a:r>
          </a:p>
          <a:p>
            <a:pPr marL="457200" marR="0" lvl="0" indent="-457200">
              <a:spcBef>
                <a:spcPts val="0"/>
              </a:spcBef>
              <a:spcAft>
                <a:spcPts val="0"/>
              </a:spcAft>
              <a:buSzPct val="100000"/>
              <a:buFont typeface="Wingdings" panose="05000000000000000000" pitchFamily="2" charset="2"/>
              <a:buChar char="Ø"/>
              <a:tabLst>
                <a:tab pos="457200" algn="l"/>
              </a:tabLst>
            </a:pPr>
            <a:endParaRPr lang="en-US" sz="2600" kern="100" dirty="0">
              <a:effectLst/>
              <a:latin typeface="Arial" panose="020B0604020202020204" pitchFamily="34" charset="0"/>
              <a:ea typeface="Aptos" panose="020B0004020202020204" pitchFamily="34" charset="0"/>
              <a:cs typeface="Arial" panose="020B0604020202020204" pitchFamily="34" charset="0"/>
            </a:endParaRPr>
          </a:p>
          <a:p>
            <a:pPr marL="457200" marR="0" lvl="0" indent="-457200">
              <a:spcBef>
                <a:spcPts val="0"/>
              </a:spcBef>
              <a:spcAft>
                <a:spcPts val="0"/>
              </a:spcAft>
              <a:buSzPct val="100000"/>
              <a:buFont typeface="Wingdings" panose="05000000000000000000" pitchFamily="2" charset="2"/>
              <a:buChar char="Ø"/>
              <a:tabLst>
                <a:tab pos="457200" algn="l"/>
              </a:tabLst>
            </a:pPr>
            <a:r>
              <a:rPr lang="en-US" sz="2600" kern="0" dirty="0">
                <a:latin typeface="Arial" panose="020B0604020202020204" pitchFamily="34" charset="0"/>
                <a:ea typeface="Times New Roman" panose="02020603050405020304" pitchFamily="18" charset="0"/>
                <a:cs typeface="Arial" panose="020B0604020202020204" pitchFamily="34" charset="0"/>
              </a:rPr>
              <a:t>A</a:t>
            </a:r>
            <a:r>
              <a:rPr lang="en-US" sz="2600" kern="0" dirty="0">
                <a:effectLst/>
                <a:latin typeface="Arial" panose="020B0604020202020204" pitchFamily="34" charset="0"/>
                <a:ea typeface="Times New Roman" panose="02020603050405020304" pitchFamily="18" charset="0"/>
                <a:cs typeface="Arial" panose="020B0604020202020204" pitchFamily="34" charset="0"/>
              </a:rPr>
              <a:t>ddress major regional or national themes of relevance to EPSCoR's goals and NSF's mission.</a:t>
            </a:r>
          </a:p>
          <a:p>
            <a:pPr marL="457200" marR="0" lvl="0" indent="-457200">
              <a:spcBef>
                <a:spcPts val="0"/>
              </a:spcBef>
              <a:spcAft>
                <a:spcPts val="0"/>
              </a:spcAft>
              <a:buSzPct val="100000"/>
              <a:buFont typeface="Wingdings" panose="05000000000000000000" pitchFamily="2" charset="2"/>
              <a:buChar char="Ø"/>
              <a:tabLst>
                <a:tab pos="457200" algn="l"/>
              </a:tabLst>
            </a:pPr>
            <a:endParaRPr lang="en-US" sz="2600" kern="100" dirty="0">
              <a:effectLst/>
              <a:latin typeface="Arial" panose="020B0604020202020204" pitchFamily="34" charset="0"/>
              <a:ea typeface="Aptos" panose="020B0004020202020204" pitchFamily="34" charset="0"/>
              <a:cs typeface="Arial" panose="020B0604020202020204" pitchFamily="34" charset="0"/>
            </a:endParaRPr>
          </a:p>
          <a:p>
            <a:pPr marL="457200" marR="0" lvl="0" indent="-457200">
              <a:spcBef>
                <a:spcPts val="0"/>
              </a:spcBef>
              <a:spcAft>
                <a:spcPts val="0"/>
              </a:spcAft>
              <a:buSzPct val="100000"/>
              <a:buFont typeface="Wingdings" panose="05000000000000000000" pitchFamily="2" charset="2"/>
              <a:buChar char="Ø"/>
              <a:tabLst>
                <a:tab pos="457200" algn="l"/>
              </a:tabLst>
            </a:pPr>
            <a:r>
              <a:rPr lang="en-US" sz="2600" kern="0" dirty="0">
                <a:latin typeface="Arial" panose="020B0604020202020204" pitchFamily="34" charset="0"/>
                <a:ea typeface="Times New Roman" panose="02020603050405020304" pitchFamily="18" charset="0"/>
                <a:cs typeface="Arial" panose="020B0604020202020204" pitchFamily="34" charset="0"/>
              </a:rPr>
              <a:t>D</a:t>
            </a:r>
            <a:r>
              <a:rPr lang="en-US" sz="2600" kern="0" dirty="0">
                <a:effectLst/>
                <a:latin typeface="Arial" panose="020B0604020202020204" pitchFamily="34" charset="0"/>
                <a:ea typeface="Times New Roman" panose="02020603050405020304" pitchFamily="18" charset="0"/>
                <a:cs typeface="Arial" panose="020B0604020202020204" pitchFamily="34" charset="0"/>
              </a:rPr>
              <a:t>escribe the inclusion of individuals from groups underrepresented in STEM.  Efforts to do so must be evident at all levels from the planning committee and speakers to the workshop participants.  </a:t>
            </a:r>
          </a:p>
          <a:p>
            <a:pPr marL="457200" marR="0" lvl="0" indent="-457200">
              <a:spcBef>
                <a:spcPts val="0"/>
              </a:spcBef>
              <a:spcAft>
                <a:spcPts val="0"/>
              </a:spcAft>
              <a:buSzPct val="100000"/>
              <a:buFont typeface="Wingdings" panose="05000000000000000000" pitchFamily="2" charset="2"/>
              <a:buChar char="Ø"/>
              <a:tabLst>
                <a:tab pos="457200" algn="l"/>
              </a:tabLst>
            </a:pPr>
            <a:endParaRPr lang="en-US" sz="2600" kern="100" dirty="0">
              <a:effectLst/>
              <a:latin typeface="Arial" panose="020B0604020202020204" pitchFamily="34" charset="0"/>
              <a:ea typeface="Aptos" panose="020B0004020202020204" pitchFamily="34" charset="0"/>
              <a:cs typeface="Arial" panose="020B0604020202020204" pitchFamily="34" charset="0"/>
            </a:endParaRPr>
          </a:p>
          <a:p>
            <a:pPr marL="457200" marR="0" lvl="0" indent="-457200">
              <a:spcBef>
                <a:spcPts val="0"/>
              </a:spcBef>
              <a:spcAft>
                <a:spcPts val="0"/>
              </a:spcAft>
              <a:buSzPct val="100000"/>
              <a:buFont typeface="Wingdings" panose="05000000000000000000" pitchFamily="2" charset="2"/>
              <a:buChar char="Ø"/>
              <a:tabLst>
                <a:tab pos="457200" algn="l"/>
              </a:tabLst>
            </a:pPr>
            <a:r>
              <a:rPr lang="en-US" sz="2600" kern="0" dirty="0">
                <a:latin typeface="Arial" panose="020B0604020202020204" pitchFamily="34" charset="0"/>
                <a:ea typeface="Times New Roman" panose="02020603050405020304" pitchFamily="18" charset="0"/>
                <a:cs typeface="Arial" panose="020B0604020202020204" pitchFamily="34" charset="0"/>
              </a:rPr>
              <a:t>I</a:t>
            </a:r>
            <a:r>
              <a:rPr lang="en-US" sz="2600" kern="0" dirty="0">
                <a:effectLst/>
                <a:latin typeface="Arial" panose="020B0604020202020204" pitchFamily="34" charset="0"/>
                <a:ea typeface="Times New Roman" panose="02020603050405020304" pitchFamily="18" charset="0"/>
                <a:cs typeface="Arial" panose="020B0604020202020204" pitchFamily="34" charset="0"/>
              </a:rPr>
              <a:t>nclude institutions of higher education that serve populations that are traditionally underrepresented in STEM (defined as minority-serving institutions, women’s colleges, or institutions where the majority of students are students with disabilities).</a:t>
            </a:r>
            <a:endParaRPr lang="en-US" sz="26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242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44B7E-C088-1988-8245-E3049132A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4B6CC-439C-BA32-CF73-1DFA7CF335C6}"/>
              </a:ext>
            </a:extLst>
          </p:cNvPr>
          <p:cNvSpPr>
            <a:spLocks noGrp="1"/>
          </p:cNvSpPr>
          <p:nvPr>
            <p:ph type="title"/>
          </p:nvPr>
        </p:nvSpPr>
        <p:spPr>
          <a:xfrm>
            <a:off x="731520" y="311550"/>
            <a:ext cx="9350326" cy="963861"/>
          </a:xfrm>
        </p:spPr>
        <p:txBody>
          <a:bodyPr>
            <a:normAutofit/>
          </a:bodyPr>
          <a:lstStyle/>
          <a:p>
            <a:pPr marL="0" marR="0">
              <a:spcBef>
                <a:spcPts val="0"/>
              </a:spcBef>
              <a:spcAft>
                <a:spcPts val="0"/>
              </a:spcAft>
            </a:pPr>
            <a:r>
              <a:rPr lang="en-US" sz="26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Additional Guidance</a:t>
            </a:r>
            <a:endParaRPr lang="en-US" sz="2600"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D990074-7D92-4B4F-E346-D7AC5D52009F}"/>
              </a:ext>
            </a:extLst>
          </p:cNvPr>
          <p:cNvSpPr>
            <a:spLocks noGrp="1"/>
          </p:cNvSpPr>
          <p:nvPr>
            <p:ph type="sldNum" sz="quarter" idx="12"/>
          </p:nvPr>
        </p:nvSpPr>
        <p:spPr/>
        <p:txBody>
          <a:bodyPr/>
          <a:lstStyle/>
          <a:p>
            <a:fld id="{4710E8EA-57F6-764C-8914-AEEABF058192}" type="slidenum">
              <a:rPr lang="en-US" sz="2600" smtClean="0">
                <a:latin typeface="Arial" panose="020B0604020202020204" pitchFamily="34" charset="0"/>
                <a:cs typeface="Arial" panose="020B0604020202020204" pitchFamily="34" charset="0"/>
              </a:rPr>
              <a:t>12</a:t>
            </a:fld>
            <a:endParaRPr lang="en-US" sz="2600" dirty="0">
              <a:latin typeface="Arial" panose="020B0604020202020204" pitchFamily="34" charset="0"/>
              <a:cs typeface="Arial" panose="020B0604020202020204" pitchFamily="34" charset="0"/>
            </a:endParaRPr>
          </a:p>
        </p:txBody>
      </p:sp>
      <p:pic>
        <p:nvPicPr>
          <p:cNvPr id="3" name="Picture 2" descr="A blue text on a black background&#10;&#10;Description automatically generated">
            <a:extLst>
              <a:ext uri="{FF2B5EF4-FFF2-40B4-BE49-F238E27FC236}">
                <a16:creationId xmlns:a16="http://schemas.microsoft.com/office/drawing/2014/main" id="{B88F6767-CC3B-C408-4122-296EBC9D25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
        <p:nvSpPr>
          <p:cNvPr id="49" name="TextBox 48">
            <a:extLst>
              <a:ext uri="{FF2B5EF4-FFF2-40B4-BE49-F238E27FC236}">
                <a16:creationId xmlns:a16="http://schemas.microsoft.com/office/drawing/2014/main" id="{B78951E6-79D2-065A-C754-F6C6BAFED8D1}"/>
              </a:ext>
            </a:extLst>
          </p:cNvPr>
          <p:cNvSpPr txBox="1"/>
          <p:nvPr/>
        </p:nvSpPr>
        <p:spPr>
          <a:xfrm>
            <a:off x="693537" y="1142087"/>
            <a:ext cx="13661136" cy="6001643"/>
          </a:xfrm>
          <a:prstGeom prst="rect">
            <a:avLst/>
          </a:prstGeom>
          <a:noFill/>
        </p:spPr>
        <p:txBody>
          <a:bodyPr wrap="square">
            <a:spAutoFit/>
          </a:bodyPr>
          <a:lstStyle/>
          <a:p>
            <a:pPr marL="342900" marR="0" lvl="0" indent="-342900">
              <a:spcBef>
                <a:spcPts val="0"/>
              </a:spcBef>
              <a:spcAft>
                <a:spcPts val="0"/>
              </a:spcAft>
              <a:buSzPct val="100000"/>
              <a:buFont typeface="Wingdings" panose="05000000000000000000" pitchFamily="2" charset="2"/>
              <a:buChar char="Ø"/>
              <a:tabLst>
                <a:tab pos="4572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Workshops are </a:t>
            </a:r>
            <a:r>
              <a:rPr lang="en-US" sz="2400" b="1" kern="0" dirty="0">
                <a:effectLst/>
                <a:latin typeface="Arial" panose="020B0604020202020204" pitchFamily="34" charset="0"/>
                <a:ea typeface="Times New Roman" panose="02020603050405020304" pitchFamily="18" charset="0"/>
                <a:cs typeface="Arial" panose="020B0604020202020204" pitchFamily="34" charset="0"/>
              </a:rPr>
              <a:t>not</a:t>
            </a:r>
            <a:r>
              <a:rPr lang="en-US" sz="2400" kern="0" dirty="0">
                <a:effectLst/>
                <a:latin typeface="Arial" panose="020B0604020202020204" pitchFamily="34" charset="0"/>
                <a:ea typeface="Times New Roman" panose="02020603050405020304" pitchFamily="18" charset="0"/>
                <a:cs typeface="Arial" panose="020B0604020202020204" pitchFamily="34" charset="0"/>
              </a:rPr>
              <a:t> intended for </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single-institution</a:t>
            </a:r>
            <a:r>
              <a:rPr lang="en-US" sz="2400" kern="0" dirty="0">
                <a:effectLst/>
                <a:latin typeface="Arial" panose="020B0604020202020204" pitchFamily="34" charset="0"/>
                <a:ea typeface="Times New Roman" panose="02020603050405020304" pitchFamily="18" charset="0"/>
                <a:cs typeface="Arial" panose="020B0604020202020204" pitchFamily="34" charset="0"/>
              </a:rPr>
              <a:t> activities.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Bef>
                <a:spcPts val="0"/>
              </a:spcBef>
              <a:spcAft>
                <a:spcPts val="0"/>
              </a:spcAft>
              <a:buSzPct val="100000"/>
              <a:buFont typeface="Wingdings" panose="05000000000000000000" pitchFamily="2" charset="2"/>
              <a:buChar char="Ø"/>
              <a:tabLst>
                <a:tab pos="4572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Speakers from non-EPSCoR institutions may be involved in the workshop, but funding for their travel expenses must be included in the Participant Support Cost budget category.  No funds may be budgeted for non-EPSCoR institutions.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Bef>
                <a:spcPts val="0"/>
              </a:spcBef>
              <a:spcAft>
                <a:spcPts val="0"/>
              </a:spcAft>
              <a:buSzPct val="100000"/>
              <a:buFont typeface="Wingdings" panose="05000000000000000000" pitchFamily="2" charset="2"/>
              <a:buChar char="Ø"/>
              <a:tabLst>
                <a:tab pos="4572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Each funded workshop should result in a publicly-disseminated workshop report that should be posted on the relevant jurisdictions' web sites and must include: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The metrics and measures of workshop programmatic success.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The extent of the inclusion of individuals from groups underrepresented in STEM through evaluation and feedback.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The extent of the inclusion of institutions of higher education that serve populations that are traditionally underrepresented in STEM (defined as minority-serving institutions, women’s colleges, or institutions where the majority of students are students with disabilities).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A plan for widespread dissemination of results.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A list of workshop participants.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A comprehensive discussion of the workshop's products and specific implementation plans for the next steps.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1053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B8E40-6765-35CB-A1E8-B03848BDF6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18785-2EFD-1C27-EC72-292C586467E3}"/>
              </a:ext>
            </a:extLst>
          </p:cNvPr>
          <p:cNvSpPr>
            <a:spLocks noGrp="1"/>
          </p:cNvSpPr>
          <p:nvPr>
            <p:ph type="title"/>
          </p:nvPr>
        </p:nvSpPr>
        <p:spPr>
          <a:xfrm>
            <a:off x="579119" y="253118"/>
            <a:ext cx="10299895" cy="1371600"/>
          </a:xfrm>
        </p:spPr>
        <p:txBody>
          <a:bodyPr>
            <a:normAutofit/>
          </a:bodyPr>
          <a:lstStyle/>
          <a:p>
            <a:pPr marL="0" marR="0">
              <a:spcBef>
                <a:spcPts val="0"/>
              </a:spcBef>
              <a:spcAft>
                <a:spcPts val="0"/>
              </a:spcAft>
            </a:pPr>
            <a:r>
              <a:rPr lang="en-US" sz="26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EPS-WO Concept Outline Preparation and Submission Instructions</a:t>
            </a:r>
            <a:endParaRPr lang="en-US" sz="2600"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8F09A7E-E242-7A23-E3E5-EEE4F80BA75B}"/>
              </a:ext>
            </a:extLst>
          </p:cNvPr>
          <p:cNvSpPr>
            <a:spLocks noGrp="1"/>
          </p:cNvSpPr>
          <p:nvPr>
            <p:ph type="sldNum" sz="quarter" idx="12"/>
          </p:nvPr>
        </p:nvSpPr>
        <p:spPr/>
        <p:txBody>
          <a:bodyPr/>
          <a:lstStyle/>
          <a:p>
            <a:fld id="{4710E8EA-57F6-764C-8914-AEEABF058192}" type="slidenum">
              <a:rPr lang="en-US" sz="2600" smtClean="0"/>
              <a:t>13</a:t>
            </a:fld>
            <a:endParaRPr lang="en-US" sz="2600" dirty="0"/>
          </a:p>
        </p:txBody>
      </p:sp>
      <p:pic>
        <p:nvPicPr>
          <p:cNvPr id="3" name="Picture 2" descr="A blue text on a black background&#10;&#10;Description automatically generated">
            <a:extLst>
              <a:ext uri="{FF2B5EF4-FFF2-40B4-BE49-F238E27FC236}">
                <a16:creationId xmlns:a16="http://schemas.microsoft.com/office/drawing/2014/main" id="{0DBC0C8F-7AF5-03A8-709D-1C7AB17A07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
        <p:nvSpPr>
          <p:cNvPr id="49" name="TextBox 48">
            <a:extLst>
              <a:ext uri="{FF2B5EF4-FFF2-40B4-BE49-F238E27FC236}">
                <a16:creationId xmlns:a16="http://schemas.microsoft.com/office/drawing/2014/main" id="{4E66C160-8CD8-261C-5363-88B2FD060A76}"/>
              </a:ext>
            </a:extLst>
          </p:cNvPr>
          <p:cNvSpPr txBox="1"/>
          <p:nvPr/>
        </p:nvSpPr>
        <p:spPr>
          <a:xfrm>
            <a:off x="621792" y="1537270"/>
            <a:ext cx="13661136" cy="4893647"/>
          </a:xfrm>
          <a:prstGeom prst="rect">
            <a:avLst/>
          </a:prstGeom>
          <a:noFill/>
        </p:spPr>
        <p:txBody>
          <a:bodyPr wrap="square">
            <a:spAutoFit/>
          </a:bodyPr>
          <a:lstStyle/>
          <a:p>
            <a:pPr marL="0" marR="0">
              <a:spcBef>
                <a:spcPts val="0"/>
              </a:spcBef>
              <a:spcAft>
                <a:spcPts val="0"/>
              </a:spcAft>
            </a:pPr>
            <a:r>
              <a:rPr lang="en-US" sz="2400" kern="0" dirty="0">
                <a:effectLst/>
                <a:latin typeface="Arial" panose="020B0604020202020204" pitchFamily="34" charset="0"/>
                <a:ea typeface="Times New Roman" panose="02020603050405020304" pitchFamily="18" charset="0"/>
                <a:cs typeface="Arial" panose="020B0604020202020204" pitchFamily="34" charset="0"/>
              </a:rPr>
              <a:t>Submission of a Concept Outline, followed by an invitation from an NSF EPSCoR Program Officer to submit a full proposal, is </a:t>
            </a:r>
            <a:r>
              <a:rPr lang="en-US" sz="2400" b="1" kern="0" dirty="0">
                <a:effectLst/>
                <a:latin typeface="Arial" panose="020B0604020202020204" pitchFamily="34" charset="0"/>
                <a:ea typeface="Times New Roman" panose="02020603050405020304" pitchFamily="18" charset="0"/>
                <a:cs typeface="Arial" panose="020B0604020202020204" pitchFamily="34" charset="0"/>
              </a:rPr>
              <a:t>required</a:t>
            </a:r>
            <a:r>
              <a:rPr lang="en-US" sz="2400" kern="0" dirty="0">
                <a:effectLst/>
                <a:latin typeface="Arial" panose="020B0604020202020204" pitchFamily="34" charset="0"/>
                <a:ea typeface="Times New Roman" panose="02020603050405020304" pitchFamily="18" charset="0"/>
                <a:cs typeface="Arial" panose="020B0604020202020204" pitchFamily="34" charset="0"/>
              </a:rPr>
              <a:t> before the submission of a full workshop proposal.  </a:t>
            </a:r>
            <a:r>
              <a:rPr lang="en-US" sz="2400" kern="0" dirty="0">
                <a:latin typeface="Arial" panose="020B0604020202020204" pitchFamily="34" charset="0"/>
                <a:ea typeface="Times New Roman" panose="02020603050405020304" pitchFamily="18" charset="0"/>
                <a:cs typeface="Arial" panose="020B0604020202020204" pitchFamily="34" charset="0"/>
              </a:rPr>
              <a:t> </a:t>
            </a:r>
            <a:r>
              <a:rPr lang="en-US" sz="2400" kern="0" dirty="0">
                <a:effectLst/>
                <a:latin typeface="Arial" panose="020B0604020202020204" pitchFamily="34" charset="0"/>
                <a:ea typeface="Times New Roman" panose="02020603050405020304" pitchFamily="18" charset="0"/>
                <a:cs typeface="Arial" panose="020B0604020202020204" pitchFamily="34" charset="0"/>
              </a:rPr>
              <a:t>Concept Outlines may be submitted via email to nsfepscor@nsf.gov at any time or directly to any cognizant Program Officer listed in the solicitation.   </a:t>
            </a:r>
          </a:p>
          <a:p>
            <a:pPr marL="0" marR="0">
              <a:spcBef>
                <a:spcPts val="0"/>
              </a:spcBef>
              <a:spcAft>
                <a:spcPts val="0"/>
              </a:spcAft>
            </a:pP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2400" kern="0" dirty="0">
                <a:effectLst/>
                <a:latin typeface="Arial" panose="020B0604020202020204" pitchFamily="34" charset="0"/>
                <a:ea typeface="Times New Roman" panose="02020603050405020304" pitchFamily="18" charset="0"/>
                <a:cs typeface="Arial" panose="020B0604020202020204" pitchFamily="34" charset="0"/>
              </a:rPr>
              <a:t>The workshop proposal development process is outlined below.</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Bef>
                <a:spcPts val="0"/>
              </a:spcBef>
              <a:spcAft>
                <a:spcPts val="0"/>
              </a:spcAft>
              <a:buSzPct val="100000"/>
              <a:buFont typeface="Wingdings" panose="05000000000000000000" pitchFamily="2" charset="2"/>
              <a:buChar char="Ø"/>
              <a:tabLst>
                <a:tab pos="4572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Identify and develop the workshop theme.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Identify the rationale and theme or topic of the workshop.</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Convey EPSCoR community interest in the topic, which should be substantial and gauged by appropriate means (for example use of a survey or focused conversations).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Form an advisory committee to verify and develop the concept within the greater body of knowledge in the field, ensuring that it is not duplicative of other efforts, and to obtain data supporting the theme or concept.</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6362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D15FE-BBA2-1233-327F-0B8334B41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E409E-945C-06C2-80FC-67F07CC8946F}"/>
              </a:ext>
            </a:extLst>
          </p:cNvPr>
          <p:cNvSpPr>
            <a:spLocks noGrp="1"/>
          </p:cNvSpPr>
          <p:nvPr>
            <p:ph type="title"/>
          </p:nvPr>
        </p:nvSpPr>
        <p:spPr>
          <a:xfrm>
            <a:off x="731519" y="311550"/>
            <a:ext cx="10299895" cy="1371600"/>
          </a:xfrm>
        </p:spPr>
        <p:txBody>
          <a:bodyPr>
            <a:normAutofit/>
          </a:bodyPr>
          <a:lstStyle/>
          <a:p>
            <a:pPr marL="0" marR="0">
              <a:spcBef>
                <a:spcPts val="0"/>
              </a:spcBef>
              <a:spcAft>
                <a:spcPts val="0"/>
              </a:spcAft>
            </a:pPr>
            <a:r>
              <a:rPr lang="en-US" sz="26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EPS-WO Concept Outline Preparation and Submission Instructions</a:t>
            </a:r>
            <a:endParaRPr lang="en-US" sz="2600"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CB7ED5B-60E0-FF10-16E9-9EB30E6A759A}"/>
              </a:ext>
            </a:extLst>
          </p:cNvPr>
          <p:cNvSpPr>
            <a:spLocks noGrp="1"/>
          </p:cNvSpPr>
          <p:nvPr>
            <p:ph type="sldNum" sz="quarter" idx="12"/>
          </p:nvPr>
        </p:nvSpPr>
        <p:spPr/>
        <p:txBody>
          <a:bodyPr/>
          <a:lstStyle/>
          <a:p>
            <a:fld id="{4710E8EA-57F6-764C-8914-AEEABF058192}" type="slidenum">
              <a:rPr lang="en-US" sz="2600" smtClean="0"/>
              <a:t>14</a:t>
            </a:fld>
            <a:endParaRPr lang="en-US" sz="2600" dirty="0"/>
          </a:p>
        </p:txBody>
      </p:sp>
      <p:pic>
        <p:nvPicPr>
          <p:cNvPr id="3" name="Picture 2" descr="A blue text on a black background&#10;&#10;Description automatically generated">
            <a:extLst>
              <a:ext uri="{FF2B5EF4-FFF2-40B4-BE49-F238E27FC236}">
                <a16:creationId xmlns:a16="http://schemas.microsoft.com/office/drawing/2014/main" id="{3DF22CEE-F1EA-8219-EB1F-1125F38465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
        <p:nvSpPr>
          <p:cNvPr id="49" name="TextBox 48">
            <a:extLst>
              <a:ext uri="{FF2B5EF4-FFF2-40B4-BE49-F238E27FC236}">
                <a16:creationId xmlns:a16="http://schemas.microsoft.com/office/drawing/2014/main" id="{82936FF5-0D35-D4CC-E5B1-69FEB13C8B64}"/>
              </a:ext>
            </a:extLst>
          </p:cNvPr>
          <p:cNvSpPr txBox="1"/>
          <p:nvPr/>
        </p:nvSpPr>
        <p:spPr>
          <a:xfrm>
            <a:off x="621792" y="1537270"/>
            <a:ext cx="13661136" cy="5632311"/>
          </a:xfrm>
          <a:prstGeom prst="rect">
            <a:avLst/>
          </a:prstGeom>
          <a:noFill/>
        </p:spPr>
        <p:txBody>
          <a:bodyPr wrap="square">
            <a:spAutoFit/>
          </a:bodyPr>
          <a:lstStyle/>
          <a:p>
            <a:pPr marL="342900" marR="0" lvl="0" indent="-342900">
              <a:spcBef>
                <a:spcPts val="0"/>
              </a:spcBef>
              <a:spcAft>
                <a:spcPts val="0"/>
              </a:spcAft>
              <a:buSzPct val="100000"/>
              <a:buFont typeface="Wingdings" panose="05000000000000000000" pitchFamily="2" charset="2"/>
              <a:buChar char="Ø"/>
              <a:tabLst>
                <a:tab pos="4572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Draft a Concept Outline. </a:t>
            </a:r>
            <a:endParaRPr lang="en-US" sz="2400" kern="100" dirty="0">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buSzPct val="100000"/>
              <a:tabLst>
                <a:tab pos="457200" algn="l"/>
              </a:tabLst>
            </a:pPr>
            <a:r>
              <a:rPr lang="en-US" sz="24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400" kern="0" dirty="0">
                <a:effectLst/>
                <a:latin typeface="Arial" panose="020B0604020202020204" pitchFamily="34" charset="0"/>
                <a:ea typeface="Times New Roman" panose="02020603050405020304" pitchFamily="18" charset="0"/>
                <a:cs typeface="Arial" panose="020B0604020202020204" pitchFamily="34" charset="0"/>
              </a:rPr>
              <a:t>Detailed planning of the workshop, the interest of the EPSCoR community, and the workshop 	preparation timeline should be outlined in a Concept Outline, which must not exceed 5 pages. 	During the Concept Outline preparation process, proposers are encouraged to: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1143000" marR="0" lvl="2" indent="-228600">
              <a:spcBef>
                <a:spcPts val="0"/>
              </a:spcBef>
              <a:spcAft>
                <a:spcPts val="0"/>
              </a:spcAft>
              <a:buSzPct val="100000"/>
              <a:buFont typeface="Wingdings" panose="05000000000000000000" pitchFamily="2" charset="2"/>
              <a:buChar char=""/>
              <a:tabLst>
                <a:tab pos="13716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Develop a compelling rationale with clear goals and desired outcomes.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1143000" marR="0" lvl="2" indent="-228600">
              <a:spcBef>
                <a:spcPts val="0"/>
              </a:spcBef>
              <a:spcAft>
                <a:spcPts val="0"/>
              </a:spcAft>
              <a:buSzPct val="100000"/>
              <a:buFont typeface="Wingdings" panose="05000000000000000000" pitchFamily="2" charset="2"/>
              <a:buChar char=""/>
              <a:tabLst>
                <a:tab pos="13716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Determine the availability and interest of prospective speakers and participants.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1143000" marR="0" lvl="2" indent="-228600">
              <a:spcBef>
                <a:spcPts val="0"/>
              </a:spcBef>
              <a:spcAft>
                <a:spcPts val="0"/>
              </a:spcAft>
              <a:buSzPct val="100000"/>
              <a:buFont typeface="Wingdings" panose="05000000000000000000" pitchFamily="2" charset="2"/>
              <a:buChar char=""/>
              <a:tabLst>
                <a:tab pos="13716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Address the recruitment and inclusion of groups underrepresented in STEM areas that include the leadership team, speakers, participants.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1143000" marR="0" lvl="2" indent="-228600">
              <a:spcBef>
                <a:spcPts val="0"/>
              </a:spcBef>
              <a:spcAft>
                <a:spcPts val="0"/>
              </a:spcAft>
              <a:buSzPct val="100000"/>
              <a:buFont typeface="Wingdings" panose="05000000000000000000" pitchFamily="2" charset="2"/>
              <a:buChar char=""/>
              <a:tabLst>
                <a:tab pos="13716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Develop an estimated budget and budget justification, schedule of activities, and a proposed target date for the workshop.</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1143000" marR="0" lvl="2" indent="-228600">
              <a:spcBef>
                <a:spcPts val="0"/>
              </a:spcBef>
              <a:spcAft>
                <a:spcPts val="0"/>
              </a:spcAft>
              <a:buSzPct val="100000"/>
              <a:buFont typeface="Wingdings" panose="05000000000000000000" pitchFamily="2" charset="2"/>
              <a:buChar char=""/>
              <a:tabLst>
                <a:tab pos="13716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Discuss methods of dissemination, evaluation and assessment, and desired outcomes/deliverables.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Bef>
                <a:spcPts val="0"/>
              </a:spcBef>
              <a:spcAft>
                <a:spcPts val="0"/>
              </a:spcAft>
              <a:buSzPct val="100000"/>
              <a:buFont typeface="Wingdings" panose="05000000000000000000" pitchFamily="2" charset="2"/>
              <a:buChar char="Ø"/>
              <a:tabLst>
                <a:tab pos="4572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Submit a Concept Outline via email to nsfepscor@nsf.gov or directly to any cognizant Program Officer listed in the solicitation.</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24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5412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88DD0-1036-01A0-8194-73AAC1945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DAEB2B-0BB6-551B-11F4-9DE2FDC71AFE}"/>
              </a:ext>
            </a:extLst>
          </p:cNvPr>
          <p:cNvSpPr>
            <a:spLocks noGrp="1"/>
          </p:cNvSpPr>
          <p:nvPr>
            <p:ph type="title"/>
          </p:nvPr>
        </p:nvSpPr>
        <p:spPr>
          <a:xfrm>
            <a:off x="520504" y="59503"/>
            <a:ext cx="9749244" cy="1371600"/>
          </a:xfrm>
        </p:spPr>
        <p:txBody>
          <a:bodyPr>
            <a:normAutofit/>
          </a:bodyPr>
          <a:lstStyle/>
          <a:p>
            <a:pPr marL="0" marR="0">
              <a:spcBef>
                <a:spcPts val="0"/>
              </a:spcBef>
              <a:spcAft>
                <a:spcPts val="0"/>
              </a:spcAft>
            </a:pPr>
            <a:r>
              <a:rPr lang="en-US" sz="26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EPS-WO Full Proposal Preparation Instructions</a:t>
            </a:r>
            <a:endParaRPr lang="en-US" sz="2600"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CB9D880-6514-4B9E-69D4-0DD14FE77FCB}"/>
              </a:ext>
            </a:extLst>
          </p:cNvPr>
          <p:cNvSpPr>
            <a:spLocks noGrp="1"/>
          </p:cNvSpPr>
          <p:nvPr>
            <p:ph type="sldNum" sz="quarter" idx="12"/>
          </p:nvPr>
        </p:nvSpPr>
        <p:spPr/>
        <p:txBody>
          <a:bodyPr/>
          <a:lstStyle/>
          <a:p>
            <a:fld id="{4710E8EA-57F6-764C-8914-AEEABF058192}" type="slidenum">
              <a:rPr lang="en-US" sz="2600" smtClean="0">
                <a:latin typeface="Arial" panose="020B0604020202020204" pitchFamily="34" charset="0"/>
                <a:cs typeface="Arial" panose="020B0604020202020204" pitchFamily="34" charset="0"/>
              </a:rPr>
              <a:t>15</a:t>
            </a:fld>
            <a:endParaRPr lang="en-US" sz="2600" dirty="0">
              <a:latin typeface="Arial" panose="020B0604020202020204" pitchFamily="34" charset="0"/>
              <a:cs typeface="Arial" panose="020B0604020202020204" pitchFamily="34" charset="0"/>
            </a:endParaRPr>
          </a:p>
        </p:txBody>
      </p:sp>
      <p:pic>
        <p:nvPicPr>
          <p:cNvPr id="3" name="Picture 2" descr="A blue text on a black background&#10;&#10;Description automatically generated">
            <a:extLst>
              <a:ext uri="{FF2B5EF4-FFF2-40B4-BE49-F238E27FC236}">
                <a16:creationId xmlns:a16="http://schemas.microsoft.com/office/drawing/2014/main" id="{6B32EC73-C83B-A1AC-BD1F-0DE6320B32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
        <p:nvSpPr>
          <p:cNvPr id="49" name="TextBox 48">
            <a:extLst>
              <a:ext uri="{FF2B5EF4-FFF2-40B4-BE49-F238E27FC236}">
                <a16:creationId xmlns:a16="http://schemas.microsoft.com/office/drawing/2014/main" id="{3A8D441A-76BF-343F-39D0-FC7AE23B0019}"/>
              </a:ext>
            </a:extLst>
          </p:cNvPr>
          <p:cNvSpPr txBox="1"/>
          <p:nvPr/>
        </p:nvSpPr>
        <p:spPr>
          <a:xfrm>
            <a:off x="621792" y="1023364"/>
            <a:ext cx="13661136" cy="6632585"/>
          </a:xfrm>
          <a:prstGeom prst="rect">
            <a:avLst/>
          </a:prstGeom>
          <a:noFill/>
        </p:spPr>
        <p:txBody>
          <a:bodyPr wrap="square">
            <a:spAutoFit/>
          </a:bodyPr>
          <a:lstStyle/>
          <a:p>
            <a:pPr marR="0" lvl="0">
              <a:spcBef>
                <a:spcPts val="0"/>
              </a:spcBef>
              <a:spcAft>
                <a:spcPts val="0"/>
              </a:spcAft>
              <a:buSzPts val="1000"/>
              <a:tabLst>
                <a:tab pos="457200" algn="l"/>
              </a:tabLst>
            </a:pPr>
            <a:r>
              <a:rPr lang="en-US" sz="2500" b="1" kern="0" dirty="0">
                <a:effectLst/>
                <a:latin typeface="Arial" panose="020B0604020202020204" pitchFamily="34" charset="0"/>
                <a:ea typeface="Times New Roman" panose="02020603050405020304" pitchFamily="18" charset="0"/>
                <a:cs typeface="Arial" panose="020B0604020202020204" pitchFamily="34" charset="0"/>
              </a:rPr>
              <a:t>Full proposals should: </a:t>
            </a:r>
            <a:endParaRPr lang="en-US" sz="2500" b="1"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500" kern="0" dirty="0">
                <a:effectLst/>
                <a:latin typeface="Arial" panose="020B0604020202020204" pitchFamily="34" charset="0"/>
                <a:ea typeface="Times New Roman" panose="02020603050405020304" pitchFamily="18" charset="0"/>
                <a:cs typeface="Arial" panose="020B0604020202020204" pitchFamily="34" charset="0"/>
              </a:rPr>
              <a:t>Incorporate feedback obtained from NSF EPSCoR from the Concept Outline.</a:t>
            </a:r>
            <a:endParaRPr lang="en-US" sz="25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500" kern="0" dirty="0">
                <a:effectLst/>
                <a:latin typeface="Arial" panose="020B0604020202020204" pitchFamily="34" charset="0"/>
                <a:ea typeface="Times New Roman" panose="02020603050405020304" pitchFamily="18" charset="0"/>
                <a:cs typeface="Arial" panose="020B0604020202020204" pitchFamily="34" charset="0"/>
              </a:rPr>
              <a:t>Include all five categories of information described above for Concept Outlines.</a:t>
            </a:r>
            <a:endParaRPr lang="en-US" sz="25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500" kern="0" dirty="0">
                <a:effectLst/>
                <a:latin typeface="Arial" panose="020B0604020202020204" pitchFamily="34" charset="0"/>
                <a:ea typeface="Times New Roman" panose="02020603050405020304" pitchFamily="18" charset="0"/>
                <a:cs typeface="Arial" panose="020B0604020202020204" pitchFamily="34" charset="0"/>
              </a:rPr>
              <a:t>Explicitly address one or more of the EPSCoR goals listed in section I.A above.</a:t>
            </a:r>
            <a:endParaRPr lang="en-US" sz="25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500" kern="0" dirty="0">
                <a:effectLst/>
                <a:latin typeface="Arial" panose="020B0604020202020204" pitchFamily="34" charset="0"/>
                <a:ea typeface="Times New Roman" panose="02020603050405020304" pitchFamily="18" charset="0"/>
                <a:cs typeface="Arial" panose="020B0604020202020204" pitchFamily="34" charset="0"/>
              </a:rPr>
              <a:t>Follow the guidelines for Conference proposals contained in the </a:t>
            </a:r>
            <a:r>
              <a:rPr lang="en-US" sz="2500" u="sng" kern="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NSF PAPPG</a:t>
            </a:r>
            <a:r>
              <a:rPr lang="en-US" sz="2500" kern="0" dirty="0">
                <a:effectLst/>
                <a:latin typeface="Arial" panose="020B0604020202020204" pitchFamily="34" charset="0"/>
                <a:ea typeface="Times New Roman" panose="02020603050405020304" pitchFamily="18" charset="0"/>
                <a:cs typeface="Arial" panose="020B0604020202020204" pitchFamily="34" charset="0"/>
              </a:rPr>
              <a:t>, Chapter II.F.9.</a:t>
            </a:r>
            <a:endParaRPr lang="en-US" sz="25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500" kern="0" dirty="0">
                <a:effectLst/>
                <a:latin typeface="Arial" panose="020B0604020202020204" pitchFamily="34" charset="0"/>
                <a:ea typeface="Times New Roman" panose="02020603050405020304" pitchFamily="18" charset="0"/>
                <a:cs typeface="Arial" panose="020B0604020202020204" pitchFamily="34" charset="0"/>
              </a:rPr>
              <a:t>Select the “conference” proposal type in Research.gov or Grants.gov.</a:t>
            </a:r>
            <a:endParaRPr lang="en-US" sz="25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spcBef>
                <a:spcPts val="0"/>
              </a:spcBef>
              <a:spcAft>
                <a:spcPts val="0"/>
              </a:spcAft>
              <a:buSzPct val="100000"/>
              <a:buFont typeface="Wingdings" panose="05000000000000000000" pitchFamily="2" charset="2"/>
              <a:buChar char="§"/>
              <a:tabLst>
                <a:tab pos="914400" algn="l"/>
              </a:tabLst>
            </a:pPr>
            <a:r>
              <a:rPr lang="en-US" sz="2500" kern="0" dirty="0">
                <a:effectLst/>
                <a:latin typeface="Arial" panose="020B0604020202020204" pitchFamily="34" charset="0"/>
                <a:ea typeface="Times New Roman" panose="02020603050405020304" pitchFamily="18" charset="0"/>
                <a:cs typeface="Arial" panose="020B0604020202020204" pitchFamily="34" charset="0"/>
              </a:rPr>
              <a:t>Include the email from a Program Officer inviting the PI to submit a full proposal as a Supplementary Document entitled "Program Officer Concurrence Email."</a:t>
            </a:r>
            <a:endParaRPr lang="en-US" sz="2500" kern="100" dirty="0">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2500" b="1" kern="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500" b="1" kern="0" dirty="0">
                <a:effectLst/>
                <a:latin typeface="Arial" panose="020B0604020202020204" pitchFamily="34" charset="0"/>
                <a:ea typeface="Times New Roman" panose="02020603050405020304" pitchFamily="18" charset="0"/>
                <a:cs typeface="Arial" panose="020B0604020202020204" pitchFamily="34" charset="0"/>
              </a:rPr>
              <a:t>Typical Timeline:</a:t>
            </a:r>
            <a:endParaRPr lang="en-US" sz="2500" kern="100" dirty="0">
              <a:effectLst/>
              <a:latin typeface="Arial" panose="020B0604020202020204" pitchFamily="34" charset="0"/>
              <a:ea typeface="Aptos" panose="020B0004020202020204" pitchFamily="34" charset="0"/>
              <a:cs typeface="Arial" panose="020B0604020202020204" pitchFamily="34" charset="0"/>
            </a:endParaRPr>
          </a:p>
          <a:p>
            <a:pPr marL="1074420" lvl="1" indent="-342900">
              <a:buSzPct val="100000"/>
              <a:buFont typeface="Wingdings" panose="05000000000000000000" pitchFamily="2" charset="2"/>
              <a:buChar char="§"/>
              <a:tabLst>
                <a:tab pos="457200" algn="l"/>
              </a:tabLst>
            </a:pPr>
            <a:r>
              <a:rPr lang="en-US" sz="2500" kern="0" dirty="0">
                <a:effectLst/>
                <a:latin typeface="Arial" panose="020B0604020202020204" pitchFamily="34" charset="0"/>
                <a:ea typeface="Times New Roman" panose="02020603050405020304" pitchFamily="18" charset="0"/>
                <a:cs typeface="Arial" panose="020B0604020202020204" pitchFamily="34" charset="0"/>
              </a:rPr>
              <a:t>One month for NSF EPSCoR to review the Concept Outline.</a:t>
            </a:r>
            <a:endParaRPr lang="en-US" sz="2500" kern="100" dirty="0">
              <a:effectLst/>
              <a:latin typeface="Arial" panose="020B0604020202020204" pitchFamily="34" charset="0"/>
              <a:ea typeface="Aptos" panose="020B0004020202020204" pitchFamily="34" charset="0"/>
              <a:cs typeface="Arial" panose="020B0604020202020204" pitchFamily="34" charset="0"/>
            </a:endParaRPr>
          </a:p>
          <a:p>
            <a:pPr marL="1074420" lvl="1" indent="-342900">
              <a:buSzPct val="100000"/>
              <a:buFont typeface="Wingdings" panose="05000000000000000000" pitchFamily="2" charset="2"/>
              <a:buChar char="§"/>
              <a:tabLst>
                <a:tab pos="457200" algn="l"/>
              </a:tabLst>
            </a:pPr>
            <a:r>
              <a:rPr lang="en-US" sz="2500" kern="0" dirty="0">
                <a:effectLst/>
                <a:latin typeface="Arial" panose="020B0604020202020204" pitchFamily="34" charset="0"/>
                <a:ea typeface="Times New Roman" panose="02020603050405020304" pitchFamily="18" charset="0"/>
                <a:cs typeface="Arial" panose="020B0604020202020204" pitchFamily="34" charset="0"/>
              </a:rPr>
              <a:t>Six months from full proposal submission to funding decision.</a:t>
            </a:r>
          </a:p>
          <a:p>
            <a:pPr marL="0" marR="0">
              <a:spcBef>
                <a:spcPts val="0"/>
              </a:spcBef>
              <a:spcAft>
                <a:spcPts val="0"/>
              </a:spcAft>
            </a:pPr>
            <a:r>
              <a:rPr lang="en-US" sz="2500" i="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It is recommended to begin the Concept Outline development process at least 12 months before the envisioned workshop, when possible, to allow ample time for proposal development and review.</a:t>
            </a:r>
            <a:endParaRPr lang="en-US" sz="2500" i="1"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25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5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5456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2B6E1-1BFA-89C6-A8CE-81AE91AFE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4CE44-FF5D-5BE7-DBB8-F51E58515095}"/>
              </a:ext>
            </a:extLst>
          </p:cNvPr>
          <p:cNvSpPr>
            <a:spLocks noGrp="1"/>
          </p:cNvSpPr>
          <p:nvPr>
            <p:ph type="title"/>
          </p:nvPr>
        </p:nvSpPr>
        <p:spPr>
          <a:xfrm>
            <a:off x="579120" y="0"/>
            <a:ext cx="9749244" cy="1371600"/>
          </a:xfrm>
        </p:spPr>
        <p:txBody>
          <a:bodyPr>
            <a:normAutofit/>
          </a:bodyPr>
          <a:lstStyle/>
          <a:p>
            <a:pPr marL="0" marR="0">
              <a:spcBef>
                <a:spcPts val="0"/>
              </a:spcBef>
              <a:spcAft>
                <a:spcPts val="0"/>
              </a:spcAft>
            </a:pPr>
            <a:r>
              <a:rPr lang="en-US" sz="26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Merit Review Criteria</a:t>
            </a:r>
            <a:endParaRPr lang="en-US" sz="2600" kern="100" dirty="0">
              <a:solidFill>
                <a:srgbClr val="C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1D090CA-60DA-9AB5-E881-C0391A86704F}"/>
              </a:ext>
            </a:extLst>
          </p:cNvPr>
          <p:cNvSpPr>
            <a:spLocks noGrp="1"/>
          </p:cNvSpPr>
          <p:nvPr>
            <p:ph type="sldNum" sz="quarter" idx="12"/>
          </p:nvPr>
        </p:nvSpPr>
        <p:spPr/>
        <p:txBody>
          <a:bodyPr/>
          <a:lstStyle/>
          <a:p>
            <a:fld id="{4710E8EA-57F6-764C-8914-AEEABF058192}" type="slidenum">
              <a:rPr lang="en-US" sz="2600" smtClean="0">
                <a:latin typeface="Arial" panose="020B0604020202020204" pitchFamily="34" charset="0"/>
                <a:cs typeface="Arial" panose="020B0604020202020204" pitchFamily="34" charset="0"/>
              </a:rPr>
              <a:t>16</a:t>
            </a:fld>
            <a:endParaRPr lang="en-US" sz="2600" dirty="0">
              <a:latin typeface="Arial" panose="020B0604020202020204" pitchFamily="34" charset="0"/>
              <a:cs typeface="Arial" panose="020B0604020202020204" pitchFamily="34" charset="0"/>
            </a:endParaRPr>
          </a:p>
        </p:txBody>
      </p:sp>
      <p:pic>
        <p:nvPicPr>
          <p:cNvPr id="3" name="Picture 2" descr="A blue text on a black background&#10;&#10;Description automatically generated">
            <a:extLst>
              <a:ext uri="{FF2B5EF4-FFF2-40B4-BE49-F238E27FC236}">
                <a16:creationId xmlns:a16="http://schemas.microsoft.com/office/drawing/2014/main" id="{9A6FE33B-B963-2C3A-9823-4A3ECA1F1C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
        <p:nvSpPr>
          <p:cNvPr id="49" name="TextBox 48">
            <a:extLst>
              <a:ext uri="{FF2B5EF4-FFF2-40B4-BE49-F238E27FC236}">
                <a16:creationId xmlns:a16="http://schemas.microsoft.com/office/drawing/2014/main" id="{C83C6B32-6706-B4B7-40E5-5D9893568023}"/>
              </a:ext>
            </a:extLst>
          </p:cNvPr>
          <p:cNvSpPr txBox="1"/>
          <p:nvPr/>
        </p:nvSpPr>
        <p:spPr>
          <a:xfrm>
            <a:off x="621792" y="1050762"/>
            <a:ext cx="13661136" cy="6740307"/>
          </a:xfrm>
          <a:prstGeom prst="rect">
            <a:avLst/>
          </a:prstGeom>
          <a:noFill/>
        </p:spPr>
        <p:txBody>
          <a:bodyPr wrap="square">
            <a:spAutoFit/>
          </a:bodyPr>
          <a:lstStyle/>
          <a:p>
            <a:pPr marL="0" marR="0">
              <a:spcBef>
                <a:spcPts val="0"/>
              </a:spcBef>
              <a:spcAft>
                <a:spcPts val="0"/>
              </a:spcAft>
            </a:pPr>
            <a:r>
              <a:rPr lang="en-US" sz="2400" kern="0" dirty="0">
                <a:effectLst/>
                <a:latin typeface="Arial" panose="020B0604020202020204" pitchFamily="34" charset="0"/>
                <a:ea typeface="Times New Roman" panose="02020603050405020304" pitchFamily="18" charset="0"/>
                <a:cs typeface="Arial" panose="020B0604020202020204" pitchFamily="34" charset="0"/>
              </a:rPr>
              <a:t>All NSF proposals are evaluated through use of the two National Science Board approved merit review criteria. </a:t>
            </a:r>
          </a:p>
          <a:p>
            <a:pPr marL="0" marR="0">
              <a:spcBef>
                <a:spcPts val="0"/>
              </a:spcBef>
              <a:spcAft>
                <a:spcPts val="0"/>
              </a:spcAft>
            </a:pPr>
            <a:endParaRPr lang="en-US" sz="2400" kern="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400" b="1" kern="0" dirty="0">
                <a:effectLst/>
                <a:latin typeface="Arial" panose="020B0604020202020204" pitchFamily="34" charset="0"/>
                <a:ea typeface="Times New Roman" panose="02020603050405020304" pitchFamily="18" charset="0"/>
                <a:cs typeface="Arial" panose="020B0604020202020204" pitchFamily="34" charset="0"/>
              </a:rPr>
              <a:t>Both</a:t>
            </a:r>
            <a:r>
              <a:rPr lang="en-US" sz="2400" kern="0" dirty="0">
                <a:effectLst/>
                <a:latin typeface="Arial" panose="020B0604020202020204" pitchFamily="34" charset="0"/>
                <a:ea typeface="Times New Roman" panose="02020603050405020304" pitchFamily="18" charset="0"/>
                <a:cs typeface="Arial" panose="020B0604020202020204" pitchFamily="34" charset="0"/>
              </a:rPr>
              <a:t> criteria are to be given </a:t>
            </a:r>
            <a:r>
              <a:rPr lang="en-US" sz="2400" b="1" kern="0" dirty="0">
                <a:effectLst/>
                <a:latin typeface="Arial" panose="020B0604020202020204" pitchFamily="34" charset="0"/>
                <a:ea typeface="Times New Roman" panose="02020603050405020304" pitchFamily="18" charset="0"/>
                <a:cs typeface="Arial" panose="020B0604020202020204" pitchFamily="34" charset="0"/>
              </a:rPr>
              <a:t>full consideration</a:t>
            </a:r>
            <a:r>
              <a:rPr lang="en-US" sz="2400" kern="0" dirty="0">
                <a:effectLst/>
                <a:latin typeface="Arial" panose="020B0604020202020204" pitchFamily="34" charset="0"/>
                <a:ea typeface="Times New Roman" panose="02020603050405020304" pitchFamily="18" charset="0"/>
                <a:cs typeface="Arial" panose="020B0604020202020204" pitchFamily="34" charset="0"/>
              </a:rPr>
              <a:t> during the review and decision-making processes; each criterion is necessary but neither, by itself, is sufficient. Therefore, proposers must fully address both criteria. </a:t>
            </a:r>
          </a:p>
          <a:p>
            <a:pPr marL="0" marR="0">
              <a:spcBef>
                <a:spcPts val="0"/>
              </a:spcBef>
              <a:spcAft>
                <a:spcPts val="0"/>
              </a:spcAft>
            </a:pPr>
            <a:endParaRPr lang="en-US" sz="2400" kern="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400" kern="0" dirty="0">
                <a:effectLst/>
                <a:latin typeface="Arial" panose="020B0604020202020204" pitchFamily="34" charset="0"/>
                <a:ea typeface="Times New Roman" panose="02020603050405020304" pitchFamily="18" charset="0"/>
                <a:cs typeface="Arial" panose="020B0604020202020204" pitchFamily="34" charset="0"/>
              </a:rPr>
              <a:t>When evaluating NSF proposals, reviewers will be asked to consider what the proposers want to do, why they want to do it, how they plan to do it, how they will know if they succeed, and what benefits could accrue if the project is successful. </a:t>
            </a:r>
          </a:p>
          <a:p>
            <a:pPr marL="0" marR="0">
              <a:spcBef>
                <a:spcPts val="0"/>
              </a:spcBef>
              <a:spcAft>
                <a:spcPts val="0"/>
              </a:spcAft>
            </a:pPr>
            <a:r>
              <a:rPr lang="en-US" sz="2400" kern="0" dirty="0">
                <a:latin typeface="Arial" panose="020B0604020202020204" pitchFamily="34" charset="0"/>
                <a:ea typeface="Times New Roman" panose="02020603050405020304" pitchFamily="18" charset="0"/>
                <a:cs typeface="Arial" panose="020B0604020202020204" pitchFamily="34" charset="0"/>
              </a:rPr>
              <a:t>R</a:t>
            </a:r>
            <a:r>
              <a:rPr lang="en-US" sz="2400" kern="0" dirty="0">
                <a:effectLst/>
                <a:latin typeface="Arial" panose="020B0604020202020204" pitchFamily="34" charset="0"/>
                <a:ea typeface="Times New Roman" panose="02020603050405020304" pitchFamily="18" charset="0"/>
                <a:cs typeface="Arial" panose="020B0604020202020204" pitchFamily="34" charset="0"/>
              </a:rPr>
              <a:t>eviewers will be asked to evaluate all proposals against two criteria:</a:t>
            </a:r>
          </a:p>
          <a:p>
            <a:pPr marL="0" marR="0">
              <a:spcBef>
                <a:spcPts val="0"/>
              </a:spcBef>
              <a:spcAft>
                <a:spcPts val="0"/>
              </a:spcAft>
            </a:pP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b="1" kern="0" dirty="0">
                <a:effectLst/>
                <a:latin typeface="Arial" panose="020B0604020202020204" pitchFamily="34" charset="0"/>
                <a:ea typeface="Times New Roman" panose="02020603050405020304" pitchFamily="18" charset="0"/>
                <a:cs typeface="Arial" panose="020B0604020202020204" pitchFamily="34" charset="0"/>
              </a:rPr>
              <a:t>Intellectual Merit:</a:t>
            </a:r>
            <a:r>
              <a:rPr lang="en-US" sz="2400" kern="0" dirty="0">
                <a:effectLst/>
                <a:latin typeface="Arial" panose="020B0604020202020204" pitchFamily="34" charset="0"/>
                <a:ea typeface="Times New Roman" panose="02020603050405020304" pitchFamily="18" charset="0"/>
                <a:cs typeface="Arial" panose="020B0604020202020204" pitchFamily="34" charset="0"/>
              </a:rPr>
              <a:t> The Intellectual Merit criterion encompasses the potential to advance knowledge; and</a:t>
            </a:r>
          </a:p>
          <a:p>
            <a:pPr marL="342900" marR="0" lvl="0" indent="-342900">
              <a:spcBef>
                <a:spcPts val="0"/>
              </a:spcBef>
              <a:spcAft>
                <a:spcPts val="0"/>
              </a:spcAft>
              <a:buSzPts val="1000"/>
              <a:buFont typeface="Symbol" panose="05050102010706020507" pitchFamily="18" charset="2"/>
              <a:buChar char=""/>
              <a:tabLst>
                <a:tab pos="457200" algn="l"/>
              </a:tabLst>
            </a:pP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b="1" kern="0" dirty="0">
                <a:effectLst/>
                <a:latin typeface="Arial" panose="020B0604020202020204" pitchFamily="34" charset="0"/>
                <a:ea typeface="Times New Roman" panose="02020603050405020304" pitchFamily="18" charset="0"/>
                <a:cs typeface="Arial" panose="020B0604020202020204" pitchFamily="34" charset="0"/>
              </a:rPr>
              <a:t>Broader Impacts:</a:t>
            </a:r>
            <a:r>
              <a:rPr lang="en-US" sz="2400" kern="0" dirty="0">
                <a:effectLst/>
                <a:latin typeface="Arial" panose="020B0604020202020204" pitchFamily="34" charset="0"/>
                <a:ea typeface="Times New Roman" panose="02020603050405020304" pitchFamily="18" charset="0"/>
                <a:cs typeface="Arial" panose="020B0604020202020204" pitchFamily="34" charset="0"/>
              </a:rPr>
              <a:t> The Broader Impacts criterion encompasses the potential to benefit society and contribute to the achievement of specific, desired societal outcomes.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24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74961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F2F7-FFD4-2627-45EF-4B0944FCBD2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5E1C46C-BD94-E962-C15B-DDFAAA525B1F}"/>
              </a:ext>
            </a:extLst>
          </p:cNvPr>
          <p:cNvSpPr>
            <a:spLocks noGrp="1"/>
          </p:cNvSpPr>
          <p:nvPr>
            <p:ph type="title"/>
          </p:nvPr>
        </p:nvSpPr>
        <p:spPr>
          <a:xfrm>
            <a:off x="260872" y="335099"/>
            <a:ext cx="9301002" cy="609691"/>
          </a:xfrm>
        </p:spPr>
        <p:txBody>
          <a:bodyPr>
            <a:noAutofit/>
          </a:bodyPr>
          <a:lstStyle/>
          <a:p>
            <a:r>
              <a:rPr lang="en-US" sz="2880" dirty="0">
                <a:solidFill>
                  <a:srgbClr val="C00000"/>
                </a:solidFill>
                <a:latin typeface="Arial" panose="020B0604020202020204" pitchFamily="34" charset="0"/>
                <a:cs typeface="Arial" panose="020B0604020202020204" pitchFamily="34" charset="0"/>
              </a:rPr>
              <a:t>Eligibility Information</a:t>
            </a:r>
          </a:p>
        </p:txBody>
      </p:sp>
      <p:sp>
        <p:nvSpPr>
          <p:cNvPr id="19" name="Text Placeholder 2">
            <a:extLst>
              <a:ext uri="{FF2B5EF4-FFF2-40B4-BE49-F238E27FC236}">
                <a16:creationId xmlns:a16="http://schemas.microsoft.com/office/drawing/2014/main" id="{FB16C56D-CC72-1FDB-ACB4-7AADA532AC38}"/>
              </a:ext>
            </a:extLst>
          </p:cNvPr>
          <p:cNvSpPr>
            <a:spLocks noGrp="1"/>
          </p:cNvSpPr>
          <p:nvPr>
            <p:ph type="body" sz="quarter" idx="12"/>
          </p:nvPr>
        </p:nvSpPr>
        <p:spPr>
          <a:xfrm>
            <a:off x="574566" y="1060372"/>
            <a:ext cx="9741009" cy="6436535"/>
          </a:xfrm>
        </p:spPr>
        <p:txBody>
          <a:bodyPr anchor="t">
            <a:normAutofit/>
          </a:bodyPr>
          <a:lstStyle/>
          <a:p>
            <a:pPr marL="0" marR="0" lvl="0" indent="0">
              <a:spcBef>
                <a:spcPts val="0"/>
              </a:spcBef>
              <a:spcAft>
                <a:spcPts val="0"/>
              </a:spcAft>
              <a:buSzPts val="1000"/>
              <a:buNone/>
              <a:tabLst>
                <a:tab pos="457200" algn="l"/>
              </a:tabLst>
            </a:pPr>
            <a:r>
              <a:rPr lang="en-US" sz="1800" kern="0" dirty="0">
                <a:effectLst/>
                <a:latin typeface="Arial" panose="020B0604020202020204" pitchFamily="34" charset="0"/>
                <a:ea typeface="Times New Roman" panose="02020603050405020304" pitchFamily="18" charset="0"/>
                <a:cs typeface="Arial" panose="020B0604020202020204" pitchFamily="34" charset="0"/>
              </a:rPr>
              <a:t>Proposals may be submitted only from institutions or organizations within EPSCoR-eligible jurisdictions. Eligibility to participate in the EPSCoR Workshop Opportunities program is described on </a:t>
            </a:r>
            <a:r>
              <a:rPr lang="en-US" sz="1800" u="sng" kern="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EPSCoR’s website</a:t>
            </a:r>
            <a:r>
              <a:rPr lang="en-US" sz="18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365760" marR="0" indent="0">
              <a:spcBef>
                <a:spcPts val="0"/>
              </a:spcBef>
              <a:spcAft>
                <a:spcPts val="0"/>
              </a:spcAft>
              <a:buNone/>
            </a:pPr>
            <a:r>
              <a:rPr lang="en-US" sz="1800" i="1" kern="0" dirty="0">
                <a:effectLst/>
                <a:latin typeface="Arial" panose="020B0604020202020204" pitchFamily="34" charset="0"/>
                <a:ea typeface="Times New Roman" panose="02020603050405020304" pitchFamily="18" charset="0"/>
                <a:cs typeface="Arial" panose="020B0604020202020204" pitchFamily="34" charset="0"/>
              </a:rPr>
              <a:t>Within EPSCoR-eligible jurisdictions, proposals may be submitted only by the following:</a:t>
            </a:r>
          </a:p>
          <a:p>
            <a:pPr marL="365760" marR="0" indent="0">
              <a:spcBef>
                <a:spcPts val="0"/>
              </a:spcBef>
              <a:spcAft>
                <a:spcPts val="0"/>
              </a:spcAft>
              <a:buNone/>
            </a:pPr>
            <a:endParaRPr lang="en-US" sz="1800" i="1" kern="100" dirty="0">
              <a:effectLst/>
              <a:latin typeface="Arial" panose="020B0604020202020204" pitchFamily="34" charset="0"/>
              <a:ea typeface="Aptos" panose="020B0004020202020204" pitchFamily="34" charset="0"/>
              <a:cs typeface="Arial" panose="020B0604020202020204" pitchFamily="34" charset="0"/>
            </a:endParaRPr>
          </a:p>
          <a:p>
            <a:pPr marL="742950" marR="0" lvl="1" indent="-285750">
              <a:spcBef>
                <a:spcPts val="0"/>
              </a:spcBef>
              <a:spcAft>
                <a:spcPts val="0"/>
              </a:spcAft>
              <a:buSzPts val="1000"/>
              <a:buFont typeface="Wingdings" panose="05000000000000000000" pitchFamily="2" charset="2"/>
              <a:buChar char="Ø"/>
              <a:tabLst>
                <a:tab pos="914400" algn="l"/>
              </a:tabLst>
            </a:pPr>
            <a:r>
              <a:rPr lang="en-US" sz="1800" kern="0" dirty="0">
                <a:effectLst/>
                <a:latin typeface="Arial" panose="020B0604020202020204" pitchFamily="34" charset="0"/>
                <a:ea typeface="Times New Roman" panose="02020603050405020304" pitchFamily="18" charset="0"/>
                <a:cs typeface="Arial" panose="020B0604020202020204" pitchFamily="34" charset="0"/>
              </a:rPr>
              <a:t>Institutions of higher education (PhD-granting and non-PhD-granting), acting on behalf of their faculty members, that are accredited in and have a campus in the United States, its territories, or possessions.</a:t>
            </a:r>
          </a:p>
          <a:p>
            <a:pPr marL="742950" marR="0" lvl="1" indent="-285750">
              <a:spcBef>
                <a:spcPts val="0"/>
              </a:spcBef>
              <a:spcAft>
                <a:spcPts val="0"/>
              </a:spcAft>
              <a:buSzPts val="1000"/>
              <a:buFont typeface="Wingdings" panose="05000000000000000000" pitchFamily="2" charset="2"/>
              <a:buChar char="Ø"/>
              <a:tabLst>
                <a:tab pos="914400" algn="l"/>
              </a:tabLs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742950" marR="0" lvl="1" indent="-285750">
              <a:spcBef>
                <a:spcPts val="0"/>
              </a:spcBef>
              <a:spcAft>
                <a:spcPts val="0"/>
              </a:spcAft>
              <a:buSzPts val="1000"/>
              <a:buFont typeface="Wingdings" panose="05000000000000000000" pitchFamily="2" charset="2"/>
              <a:buChar char="Ø"/>
              <a:tabLst>
                <a:tab pos="914400" algn="l"/>
              </a:tabLst>
            </a:pPr>
            <a:r>
              <a:rPr lang="en-US" sz="1800" kern="0" dirty="0">
                <a:effectLst/>
                <a:latin typeface="Arial" panose="020B0604020202020204" pitchFamily="34" charset="0"/>
                <a:ea typeface="Times New Roman" panose="02020603050405020304" pitchFamily="18" charset="0"/>
                <a:cs typeface="Arial" panose="020B0604020202020204" pitchFamily="34" charset="0"/>
              </a:rPr>
              <a:t>Non-profit, non-degree-granting domestic U.S. organizations, acting on behalf of their employees, that include (but are not limited to) independent museums and science centers, observatories, research laboratories, professional societies, and similar organizations that are directly associated with the Nation's research or educational activities. These organizations must have an independent, permanent administrative organization (e.g., an office of sponsored research) located in the United States, its territories, or possessions, and have 501(c)(3) tax status.</a:t>
            </a:r>
          </a:p>
          <a:p>
            <a:pPr marL="742950" marR="0" lvl="1" indent="-285750">
              <a:spcBef>
                <a:spcPts val="0"/>
              </a:spcBef>
              <a:spcAft>
                <a:spcPts val="0"/>
              </a:spcAft>
              <a:buSzPts val="1000"/>
              <a:buFont typeface="Wingdings" panose="05000000000000000000" pitchFamily="2" charset="2"/>
              <a:buChar char="Ø"/>
              <a:tabLst>
                <a:tab pos="914400" algn="l"/>
              </a:tabLs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742950" marR="0" lvl="1" indent="-285750">
              <a:spcBef>
                <a:spcPts val="0"/>
              </a:spcBef>
              <a:spcAft>
                <a:spcPts val="0"/>
              </a:spcAft>
              <a:buSzPts val="1000"/>
              <a:buFont typeface="Wingdings" panose="05000000000000000000" pitchFamily="2" charset="2"/>
              <a:buChar char="Ø"/>
              <a:tabLst>
                <a:tab pos="914400" algn="l"/>
              </a:tabLst>
            </a:pPr>
            <a:r>
              <a:rPr lang="en-US" sz="1800" kern="0" dirty="0">
                <a:effectLst/>
                <a:latin typeface="Arial" panose="020B0604020202020204" pitchFamily="34" charset="0"/>
                <a:ea typeface="Times New Roman" panose="02020603050405020304" pitchFamily="18" charset="0"/>
                <a:cs typeface="Arial" panose="020B0604020202020204" pitchFamily="34" charset="0"/>
              </a:rPr>
              <a:t>Tribal Nations: An American Indian or Alaska Native tribe, band, nation, pueblo, village, or community that the Secretary of the Interior acknowledges as a federally recognized tribe pursuant to the Federally Recognized Indian Tribe List Act of 1994, 25 U.S.C. §§ 5130-5131.</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1228153" lvl="3" indent="0">
              <a:buNone/>
            </a:pPr>
            <a:endParaRPr lang="en-US" dirty="0"/>
          </a:p>
          <a:p>
            <a:pPr marL="308039" indent="-308039"/>
            <a:endParaRPr lang="en-US" sz="2160" dirty="0"/>
          </a:p>
        </p:txBody>
      </p:sp>
      <p:sp>
        <p:nvSpPr>
          <p:cNvPr id="4" name="Slide Number Placeholder 3">
            <a:extLst>
              <a:ext uri="{FF2B5EF4-FFF2-40B4-BE49-F238E27FC236}">
                <a16:creationId xmlns:a16="http://schemas.microsoft.com/office/drawing/2014/main" id="{0E1205CB-631C-8585-17CB-211C91D9532E}"/>
              </a:ext>
            </a:extLst>
          </p:cNvPr>
          <p:cNvSpPr>
            <a:spLocks noGrp="1"/>
          </p:cNvSpPr>
          <p:nvPr>
            <p:ph type="sldNum" sz="quarter" idx="4"/>
          </p:nvPr>
        </p:nvSpPr>
        <p:spPr/>
        <p:txBody>
          <a:bodyPr>
            <a:normAutofit fontScale="92500" lnSpcReduction="10000"/>
          </a:bodyPr>
          <a:lstStyle/>
          <a:p>
            <a:pPr defTabSz="548618">
              <a:spcAft>
                <a:spcPts val="540"/>
              </a:spcAft>
            </a:pPr>
            <a:fld id="{8B853630-F81F-0744-B73F-D546060B764D}" type="slidenum">
              <a:rPr lang="en-US">
                <a:solidFill>
                  <a:schemeClr val="tx1">
                    <a:alpha val="80000"/>
                  </a:schemeClr>
                </a:solidFill>
                <a:latin typeface="Calibri"/>
              </a:rPr>
              <a:pPr defTabSz="548618">
                <a:spcAft>
                  <a:spcPts val="540"/>
                </a:spcAft>
              </a:pPr>
              <a:t>17</a:t>
            </a:fld>
            <a:endParaRPr lang="en-US" dirty="0">
              <a:solidFill>
                <a:schemeClr val="tx1">
                  <a:alpha val="80000"/>
                </a:schemeClr>
              </a:solidFill>
              <a:latin typeface="Calibri"/>
            </a:endParaRPr>
          </a:p>
        </p:txBody>
      </p:sp>
      <p:pic>
        <p:nvPicPr>
          <p:cNvPr id="3" name="Picture 2" descr="A person wearing blue gloves and white coat&#10;&#10;Description automatically generated">
            <a:extLst>
              <a:ext uri="{FF2B5EF4-FFF2-40B4-BE49-F238E27FC236}">
                <a16:creationId xmlns:a16="http://schemas.microsoft.com/office/drawing/2014/main" id="{A84BCE11-7642-D934-52D5-FBA1F13376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25227" y="1866482"/>
            <a:ext cx="3639413" cy="1715723"/>
          </a:xfrm>
          <a:prstGeom prst="rect">
            <a:avLst/>
          </a:prstGeom>
        </p:spPr>
      </p:pic>
      <p:sp>
        <p:nvSpPr>
          <p:cNvPr id="5" name="TextBox 4">
            <a:extLst>
              <a:ext uri="{FF2B5EF4-FFF2-40B4-BE49-F238E27FC236}">
                <a16:creationId xmlns:a16="http://schemas.microsoft.com/office/drawing/2014/main" id="{71E853D1-E958-0C9E-BEE1-FDA5EFBD608A}"/>
              </a:ext>
            </a:extLst>
          </p:cNvPr>
          <p:cNvSpPr txBox="1"/>
          <p:nvPr/>
        </p:nvSpPr>
        <p:spPr>
          <a:xfrm>
            <a:off x="11404121" y="3678040"/>
            <a:ext cx="3348846" cy="276999"/>
          </a:xfrm>
          <a:prstGeom prst="rect">
            <a:avLst/>
          </a:prstGeom>
          <a:noFill/>
        </p:spPr>
        <p:txBody>
          <a:bodyPr wrap="square" rtlCol="0">
            <a:spAutoFit/>
          </a:bodyPr>
          <a:lstStyle/>
          <a:p>
            <a:r>
              <a:rPr lang="en-US" sz="1200" dirty="0"/>
              <a:t>KY – Plant Genetics</a:t>
            </a:r>
          </a:p>
        </p:txBody>
      </p:sp>
      <p:pic>
        <p:nvPicPr>
          <p:cNvPr id="8" name="Picture 7" descr="A group of people working on electronics&#10;&#10;Description automatically generated">
            <a:extLst>
              <a:ext uri="{FF2B5EF4-FFF2-40B4-BE49-F238E27FC236}">
                <a16:creationId xmlns:a16="http://schemas.microsoft.com/office/drawing/2014/main" id="{79F430C6-3E86-33F9-0388-FCBFA5D142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08030" y="4235834"/>
            <a:ext cx="2619375" cy="2649141"/>
          </a:xfrm>
          <a:prstGeom prst="rect">
            <a:avLst/>
          </a:prstGeom>
        </p:spPr>
      </p:pic>
      <p:sp>
        <p:nvSpPr>
          <p:cNvPr id="9" name="TextBox 8">
            <a:extLst>
              <a:ext uri="{FF2B5EF4-FFF2-40B4-BE49-F238E27FC236}">
                <a16:creationId xmlns:a16="http://schemas.microsoft.com/office/drawing/2014/main" id="{57A4000B-8EDB-5C41-86F6-C396700711C6}"/>
              </a:ext>
            </a:extLst>
          </p:cNvPr>
          <p:cNvSpPr txBox="1"/>
          <p:nvPr/>
        </p:nvSpPr>
        <p:spPr>
          <a:xfrm>
            <a:off x="11281554" y="6982708"/>
            <a:ext cx="3348846" cy="276999"/>
          </a:xfrm>
          <a:prstGeom prst="rect">
            <a:avLst/>
          </a:prstGeom>
          <a:noFill/>
        </p:spPr>
        <p:txBody>
          <a:bodyPr wrap="square" rtlCol="0">
            <a:spAutoFit/>
          </a:bodyPr>
          <a:lstStyle/>
          <a:p>
            <a:r>
              <a:rPr lang="en-US" sz="1200" dirty="0"/>
              <a:t>Bridge HS to BS – TCU ND</a:t>
            </a:r>
          </a:p>
        </p:txBody>
      </p:sp>
      <p:pic>
        <p:nvPicPr>
          <p:cNvPr id="2" name="Picture 1" descr="A blue text on a black background&#10;&#10;Description automatically generated">
            <a:extLst>
              <a:ext uri="{FF2B5EF4-FFF2-40B4-BE49-F238E27FC236}">
                <a16:creationId xmlns:a16="http://schemas.microsoft.com/office/drawing/2014/main" id="{2B614180-5FB2-9F34-908B-6443419ED9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Tree>
    <p:extLst>
      <p:ext uri="{BB962C8B-B14F-4D97-AF65-F5344CB8AC3E}">
        <p14:creationId xmlns:p14="http://schemas.microsoft.com/office/powerpoint/2010/main" val="214362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013EF-117A-57C8-1365-1D6340EE7F08}"/>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56FECBD-E37B-5ADE-C853-950832D10D86}"/>
              </a:ext>
            </a:extLst>
          </p:cNvPr>
          <p:cNvSpPr txBox="1">
            <a:spLocks/>
          </p:cNvSpPr>
          <p:nvPr/>
        </p:nvSpPr>
        <p:spPr>
          <a:xfrm>
            <a:off x="427575" y="329795"/>
            <a:ext cx="10057545" cy="6561558"/>
          </a:xfrm>
          <a:prstGeom prst="rect">
            <a:avLst/>
          </a:prstGeom>
        </p:spPr>
        <p:txBody>
          <a:bodyPr>
            <a:noAutofit/>
          </a:bodyPr>
          <a:lstStyle>
            <a:lvl1pPr marL="230188" indent="-230188" algn="l" rtl="0" fontAlgn="base">
              <a:spcBef>
                <a:spcPct val="0"/>
              </a:spcBef>
              <a:spcAft>
                <a:spcPct val="40000"/>
              </a:spcAft>
              <a:buChar char="•"/>
              <a:defRPr sz="2400">
                <a:solidFill>
                  <a:schemeClr val="tx1"/>
                </a:solidFill>
                <a:latin typeface="+mn-lt"/>
                <a:ea typeface="+mn-ea"/>
                <a:cs typeface="+mn-cs"/>
              </a:defRPr>
            </a:lvl1pPr>
            <a:lvl2pPr marL="568325" indent="-222250" algn="l" rtl="0" fontAlgn="base">
              <a:spcBef>
                <a:spcPct val="0"/>
              </a:spcBef>
              <a:spcAft>
                <a:spcPct val="40000"/>
              </a:spcAft>
              <a:buChar char="–"/>
              <a:defRPr sz="2000">
                <a:solidFill>
                  <a:schemeClr val="tx1"/>
                </a:solidFill>
                <a:latin typeface="+mn-lt"/>
                <a:ea typeface="ＭＳ Ｐゴシック" charset="-128"/>
              </a:defRPr>
            </a:lvl2pPr>
            <a:lvl3pPr marL="915988" indent="-231775" algn="l" rtl="0" fontAlgn="base">
              <a:spcBef>
                <a:spcPct val="0"/>
              </a:spcBef>
              <a:spcAft>
                <a:spcPct val="40000"/>
              </a:spcAft>
              <a:buChar char="•"/>
              <a:defRPr>
                <a:solidFill>
                  <a:schemeClr val="tx1"/>
                </a:solidFill>
                <a:latin typeface="+mn-lt"/>
                <a:ea typeface="ＭＳ Ｐゴシック" charset="-128"/>
              </a:defRPr>
            </a:lvl3pPr>
            <a:lvl4pPr marL="1254125" indent="-223838" algn="l" rtl="0" fontAlgn="base">
              <a:spcBef>
                <a:spcPct val="0"/>
              </a:spcBef>
              <a:spcAft>
                <a:spcPct val="40000"/>
              </a:spcAft>
              <a:buChar char="–"/>
              <a:defRPr>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indent="0">
              <a:spcBef>
                <a:spcPts val="0"/>
              </a:spcBef>
              <a:spcAft>
                <a:spcPts val="0"/>
              </a:spcAft>
              <a:buNone/>
            </a:pPr>
            <a:r>
              <a:rPr lang="en-US" sz="2500" b="1" kern="0" dirty="0">
                <a:effectLst/>
                <a:latin typeface="Arial" panose="020B0604020202020204" pitchFamily="34" charset="0"/>
                <a:ea typeface="Times New Roman" panose="02020603050405020304" pitchFamily="18" charset="0"/>
                <a:cs typeface="Arial" panose="020B0604020202020204" pitchFamily="34" charset="0"/>
              </a:rPr>
              <a:t> </a:t>
            </a:r>
            <a:r>
              <a:rPr lang="en-US" sz="26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Proposal Preparation Instructions</a:t>
            </a:r>
          </a:p>
          <a:p>
            <a:pPr marL="0" marR="0" indent="0">
              <a:spcBef>
                <a:spcPts val="0"/>
              </a:spcBef>
              <a:spcAft>
                <a:spcPts val="0"/>
              </a:spcAft>
              <a:buNone/>
            </a:pPr>
            <a:endParaRPr lang="en-US" sz="2500" kern="100" dirty="0">
              <a:effectLst/>
              <a:latin typeface="Arial" panose="020B0604020202020204" pitchFamily="34" charset="0"/>
              <a:ea typeface="Aptos" panose="020B0004020202020204" pitchFamily="34" charset="0"/>
              <a:cs typeface="Arial" panose="020B0604020202020204" pitchFamily="34" charset="0"/>
            </a:endParaRPr>
          </a:p>
          <a:p>
            <a:pPr marR="0" lvl="0">
              <a:spcBef>
                <a:spcPts val="0"/>
              </a:spcBef>
              <a:spcAft>
                <a:spcPts val="0"/>
              </a:spcAft>
              <a:buSzPct val="100000"/>
              <a:buFont typeface="Wingdings" panose="05000000000000000000" pitchFamily="2" charset="2"/>
              <a:buChar char="Ø"/>
              <a:tabLst>
                <a:tab pos="457200" algn="l"/>
              </a:tabLst>
            </a:pPr>
            <a:r>
              <a:rPr lang="en-US" sz="2500" b="1" kern="0" dirty="0">
                <a:effectLst/>
                <a:latin typeface="Arial" panose="020B0604020202020204" pitchFamily="34" charset="0"/>
                <a:ea typeface="Times New Roman" panose="02020603050405020304" pitchFamily="18" charset="0"/>
                <a:cs typeface="Arial" panose="020B0604020202020204" pitchFamily="34" charset="0"/>
              </a:rPr>
              <a:t>Letters of Intent:</a:t>
            </a:r>
            <a:r>
              <a:rPr lang="en-US" sz="2500" kern="0" dirty="0">
                <a:effectLst/>
                <a:latin typeface="Arial" panose="020B0604020202020204" pitchFamily="34" charset="0"/>
                <a:ea typeface="Times New Roman" panose="02020603050405020304" pitchFamily="18" charset="0"/>
                <a:cs typeface="Arial" panose="020B0604020202020204" pitchFamily="34" charset="0"/>
              </a:rPr>
              <a:t> Not required</a:t>
            </a:r>
          </a:p>
          <a:p>
            <a:pPr marR="0" lvl="0">
              <a:spcBef>
                <a:spcPts val="0"/>
              </a:spcBef>
              <a:spcAft>
                <a:spcPts val="0"/>
              </a:spcAft>
              <a:buSzPct val="100000"/>
              <a:buFont typeface="Wingdings" panose="05000000000000000000" pitchFamily="2" charset="2"/>
              <a:buChar char="Ø"/>
              <a:tabLst>
                <a:tab pos="457200" algn="l"/>
              </a:tabLst>
            </a:pPr>
            <a:endParaRPr lang="en-US" sz="2500" kern="100" dirty="0">
              <a:effectLst/>
              <a:latin typeface="Arial" panose="020B0604020202020204" pitchFamily="34" charset="0"/>
              <a:ea typeface="Aptos" panose="020B0004020202020204" pitchFamily="34" charset="0"/>
              <a:cs typeface="Arial" panose="020B0604020202020204" pitchFamily="34" charset="0"/>
            </a:endParaRPr>
          </a:p>
          <a:p>
            <a:pPr marR="0" lvl="0">
              <a:spcBef>
                <a:spcPts val="0"/>
              </a:spcBef>
              <a:spcAft>
                <a:spcPts val="0"/>
              </a:spcAft>
              <a:buSzPct val="100000"/>
              <a:buFont typeface="Wingdings" panose="05000000000000000000" pitchFamily="2" charset="2"/>
              <a:buChar char="Ø"/>
              <a:tabLst>
                <a:tab pos="457200" algn="l"/>
              </a:tabLst>
            </a:pPr>
            <a:r>
              <a:rPr lang="en-US" sz="2500" b="1" kern="0" dirty="0">
                <a:effectLst/>
                <a:latin typeface="Arial" panose="020B0604020202020204" pitchFamily="34" charset="0"/>
                <a:ea typeface="Times New Roman" panose="02020603050405020304" pitchFamily="18" charset="0"/>
                <a:cs typeface="Arial" panose="020B0604020202020204" pitchFamily="34" charset="0"/>
              </a:rPr>
              <a:t>Preliminary Proposal Submission:</a:t>
            </a:r>
            <a:r>
              <a:rPr lang="en-US" sz="2500" kern="0" dirty="0">
                <a:effectLst/>
                <a:latin typeface="Arial" panose="020B0604020202020204" pitchFamily="34" charset="0"/>
                <a:ea typeface="Times New Roman" panose="02020603050405020304" pitchFamily="18" charset="0"/>
                <a:cs typeface="Arial" panose="020B0604020202020204" pitchFamily="34" charset="0"/>
              </a:rPr>
              <a:t> Not required</a:t>
            </a:r>
          </a:p>
          <a:p>
            <a:pPr marR="0" lvl="0">
              <a:spcBef>
                <a:spcPts val="0"/>
              </a:spcBef>
              <a:spcAft>
                <a:spcPts val="0"/>
              </a:spcAft>
              <a:buSzPct val="100000"/>
              <a:buFont typeface="Wingdings" panose="05000000000000000000" pitchFamily="2" charset="2"/>
              <a:buChar char="Ø"/>
              <a:tabLst>
                <a:tab pos="457200" algn="l"/>
              </a:tabLst>
            </a:pPr>
            <a:endParaRPr lang="en-US" sz="2500" kern="0" dirty="0">
              <a:effectLst/>
              <a:latin typeface="Arial" panose="020B0604020202020204" pitchFamily="34" charset="0"/>
              <a:ea typeface="Times New Roman" panose="02020603050405020304" pitchFamily="18" charset="0"/>
              <a:cs typeface="Arial" panose="020B0604020202020204" pitchFamily="34" charset="0"/>
            </a:endParaRPr>
          </a:p>
          <a:p>
            <a:pPr marR="0">
              <a:spcBef>
                <a:spcPts val="0"/>
              </a:spcBef>
              <a:spcAft>
                <a:spcPts val="0"/>
              </a:spcAft>
              <a:buFont typeface="Wingdings" panose="05000000000000000000" pitchFamily="2" charset="2"/>
              <a:buChar char="Ø"/>
            </a:pPr>
            <a:r>
              <a:rPr lang="en-US" sz="2400" b="1" kern="0" dirty="0">
                <a:effectLst/>
                <a:latin typeface="Arial" panose="020B0604020202020204" pitchFamily="34" charset="0"/>
                <a:ea typeface="Times New Roman" panose="02020603050405020304" pitchFamily="18" charset="0"/>
                <a:cs typeface="Arial" panose="020B0604020202020204" pitchFamily="34" charset="0"/>
              </a:rPr>
              <a:t>Who May Serve as PI:</a:t>
            </a:r>
            <a:r>
              <a:rPr lang="en-US" b="1" kern="100" dirty="0">
                <a:latin typeface="Arial" panose="020B0604020202020204" pitchFamily="34" charset="0"/>
                <a:ea typeface="Times New Roman" panose="02020603050405020304" pitchFamily="18" charset="0"/>
                <a:cs typeface="Arial" panose="020B0604020202020204" pitchFamily="34" charset="0"/>
              </a:rPr>
              <a:t> </a:t>
            </a:r>
            <a:r>
              <a:rPr lang="en-US" sz="2400" kern="0" dirty="0">
                <a:effectLst/>
                <a:latin typeface="Arial" panose="020B0604020202020204" pitchFamily="34" charset="0"/>
                <a:ea typeface="Times New Roman" panose="02020603050405020304" pitchFamily="18" charset="0"/>
                <a:cs typeface="Arial" panose="020B0604020202020204" pitchFamily="34" charset="0"/>
              </a:rPr>
              <a:t>no restrictions or limits.</a:t>
            </a:r>
          </a:p>
          <a:p>
            <a:pPr marL="0" marR="0">
              <a:spcBef>
                <a:spcPts val="0"/>
              </a:spcBef>
              <a:spcAft>
                <a:spcPts val="0"/>
              </a:spcAft>
            </a:pP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a:spcBef>
                <a:spcPts val="0"/>
              </a:spcBef>
              <a:spcAft>
                <a:spcPts val="0"/>
              </a:spcAft>
              <a:buFont typeface="Wingdings" panose="05000000000000000000" pitchFamily="2" charset="2"/>
              <a:buChar char="Ø"/>
            </a:pPr>
            <a:r>
              <a:rPr lang="en-US" sz="2400" b="1" kern="0" dirty="0">
                <a:effectLst/>
                <a:latin typeface="Arial" panose="020B0604020202020204" pitchFamily="34" charset="0"/>
                <a:ea typeface="Times New Roman" panose="02020603050405020304" pitchFamily="18" charset="0"/>
                <a:cs typeface="Arial" panose="020B0604020202020204" pitchFamily="34" charset="0"/>
              </a:rPr>
              <a:t>Limit on Number of Proposals per Organization:</a:t>
            </a:r>
            <a:r>
              <a:rPr lang="en-US" b="1" kern="100" dirty="0">
                <a:latin typeface="Arial" panose="020B0604020202020204" pitchFamily="34" charset="0"/>
                <a:ea typeface="Times New Roman" panose="02020603050405020304" pitchFamily="18" charset="0"/>
                <a:cs typeface="Arial" panose="020B0604020202020204" pitchFamily="34" charset="0"/>
              </a:rPr>
              <a:t> </a:t>
            </a:r>
            <a:r>
              <a:rPr lang="en-US" sz="2400" kern="0" dirty="0">
                <a:effectLst/>
                <a:latin typeface="Arial" panose="020B0604020202020204" pitchFamily="34" charset="0"/>
                <a:ea typeface="Times New Roman" panose="02020603050405020304" pitchFamily="18" charset="0"/>
                <a:cs typeface="Arial" panose="020B0604020202020204" pitchFamily="34" charset="0"/>
              </a:rPr>
              <a:t>no restrictions or limits.</a:t>
            </a:r>
          </a:p>
          <a:p>
            <a:pPr marL="0" marR="0">
              <a:spcBef>
                <a:spcPts val="0"/>
              </a:spcBef>
              <a:spcAft>
                <a:spcPts val="0"/>
              </a:spcAft>
            </a:pP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R="0">
              <a:spcBef>
                <a:spcPts val="0"/>
              </a:spcBef>
              <a:spcAft>
                <a:spcPts val="0"/>
              </a:spcAft>
              <a:buFont typeface="Wingdings" panose="05000000000000000000" pitchFamily="2" charset="2"/>
              <a:buChar char="Ø"/>
            </a:pPr>
            <a:r>
              <a:rPr lang="en-US" sz="2400" b="1" kern="0" dirty="0">
                <a:effectLst/>
                <a:latin typeface="Arial" panose="020B0604020202020204" pitchFamily="34" charset="0"/>
                <a:ea typeface="Times New Roman" panose="02020603050405020304" pitchFamily="18" charset="0"/>
                <a:cs typeface="Arial" panose="020B0604020202020204" pitchFamily="34" charset="0"/>
              </a:rPr>
              <a:t>Limit on Number of Proposals per PI or co-PI: </a:t>
            </a:r>
            <a:r>
              <a:rPr lang="en-US" sz="2400" kern="0" dirty="0">
                <a:effectLst/>
                <a:latin typeface="Arial" panose="020B0604020202020204" pitchFamily="34" charset="0"/>
                <a:ea typeface="Times New Roman" panose="02020603050405020304" pitchFamily="18" charset="0"/>
                <a:cs typeface="Arial" panose="020B0604020202020204" pitchFamily="34" charset="0"/>
              </a:rPr>
              <a:t>no restrictions or limits.</a:t>
            </a:r>
            <a:endParaRPr lang="en-US" sz="2500" kern="0" dirty="0">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buSzPct val="100000"/>
              <a:buFont typeface="Wingdings" panose="05000000000000000000" pitchFamily="2" charset="2"/>
              <a:buChar char="Ø"/>
              <a:tabLst>
                <a:tab pos="457200" algn="l"/>
              </a:tabLst>
            </a:pPr>
            <a:endParaRPr lang="en-US" sz="2500" kern="100" dirty="0">
              <a:effectLst/>
              <a:latin typeface="Arial" panose="020B0604020202020204" pitchFamily="34" charset="0"/>
              <a:ea typeface="Aptos" panose="020B0004020202020204" pitchFamily="34" charset="0"/>
              <a:cs typeface="Arial" panose="020B0604020202020204" pitchFamily="34" charset="0"/>
            </a:endParaRPr>
          </a:p>
          <a:p>
            <a:pPr marR="0" lvl="0">
              <a:spcBef>
                <a:spcPts val="0"/>
              </a:spcBef>
              <a:spcAft>
                <a:spcPts val="0"/>
              </a:spcAft>
              <a:buSzPct val="100000"/>
              <a:buFont typeface="Wingdings" panose="05000000000000000000" pitchFamily="2" charset="2"/>
              <a:buChar char="Ø"/>
              <a:tabLst>
                <a:tab pos="457200" algn="l"/>
              </a:tabLst>
            </a:pPr>
            <a:r>
              <a:rPr lang="en-US" sz="2500" b="1" kern="0" dirty="0">
                <a:effectLst/>
                <a:latin typeface="Arial" panose="020B0604020202020204" pitchFamily="34" charset="0"/>
                <a:ea typeface="Times New Roman" panose="02020603050405020304" pitchFamily="18" charset="0"/>
                <a:cs typeface="Arial" panose="020B0604020202020204" pitchFamily="34" charset="0"/>
              </a:rPr>
              <a:t>Full Proposals</a:t>
            </a:r>
            <a:r>
              <a:rPr lang="en-US" sz="2500" b="1" kern="0" dirty="0">
                <a:latin typeface="Arial" panose="020B0604020202020204" pitchFamily="34" charset="0"/>
                <a:ea typeface="Times New Roman" panose="02020603050405020304" pitchFamily="18" charset="0"/>
                <a:cs typeface="Arial" panose="020B0604020202020204" pitchFamily="34" charset="0"/>
              </a:rPr>
              <a:t>: </a:t>
            </a:r>
            <a:r>
              <a:rPr lang="en-US" sz="2500" kern="0" dirty="0">
                <a:effectLst/>
                <a:latin typeface="Arial" panose="020B0604020202020204" pitchFamily="34" charset="0"/>
                <a:ea typeface="Times New Roman" panose="02020603050405020304" pitchFamily="18" charset="0"/>
                <a:cs typeface="Arial" panose="020B0604020202020204" pitchFamily="34" charset="0"/>
              </a:rPr>
              <a:t>Full Proposals submitted via Research.gov: </a:t>
            </a:r>
            <a:r>
              <a:rPr lang="en-US" sz="2500" i="1" kern="0" dirty="0">
                <a:effectLst/>
                <a:latin typeface="Arial" panose="020B0604020202020204" pitchFamily="34" charset="0"/>
                <a:ea typeface="Times New Roman" panose="02020603050405020304" pitchFamily="18" charset="0"/>
                <a:cs typeface="Arial" panose="020B0604020202020204" pitchFamily="34" charset="0"/>
              </a:rPr>
              <a:t>NSF Proposal and Award Policies and Procedures Guide</a:t>
            </a:r>
            <a:r>
              <a:rPr lang="en-US" sz="2500" kern="0" dirty="0">
                <a:effectLst/>
                <a:latin typeface="Arial" panose="020B0604020202020204" pitchFamily="34" charset="0"/>
                <a:ea typeface="Times New Roman" panose="02020603050405020304" pitchFamily="18" charset="0"/>
                <a:cs typeface="Arial" panose="020B0604020202020204" pitchFamily="34" charset="0"/>
              </a:rPr>
              <a:t> (PAPPG) guidelines apply. </a:t>
            </a:r>
            <a:endParaRPr lang="en-US" sz="2500" u="sng" kern="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Slide Number Placeholder 5">
            <a:extLst>
              <a:ext uri="{FF2B5EF4-FFF2-40B4-BE49-F238E27FC236}">
                <a16:creationId xmlns:a16="http://schemas.microsoft.com/office/drawing/2014/main" id="{EE12F4FF-EF3D-DC10-BFD7-0CEB18352FBF}"/>
              </a:ext>
            </a:extLst>
          </p:cNvPr>
          <p:cNvSpPr>
            <a:spLocks noGrp="1"/>
          </p:cNvSpPr>
          <p:nvPr>
            <p:ph type="sldNum" sz="quarter" idx="12"/>
          </p:nvPr>
        </p:nvSpPr>
        <p:spPr/>
        <p:txBody>
          <a:bodyPr/>
          <a:lstStyle/>
          <a:p>
            <a:fld id="{53433AC2-C9C4-4151-A5DE-3E95C6234091}" type="slidenum">
              <a:rPr lang="en-US" smtClean="0">
                <a:solidFill>
                  <a:prstClr val="black">
                    <a:tint val="75000"/>
                  </a:prstClr>
                </a:solidFill>
              </a:rPr>
              <a:pPr/>
              <a:t>18</a:t>
            </a:fld>
            <a:endParaRPr lang="en-US">
              <a:solidFill>
                <a:prstClr val="black">
                  <a:tint val="75000"/>
                </a:prstClr>
              </a:solidFill>
            </a:endParaRPr>
          </a:p>
        </p:txBody>
      </p:sp>
      <p:pic>
        <p:nvPicPr>
          <p:cNvPr id="8" name="Picture 7" descr="A group of people sitting in a room&#10;&#10;Description automatically generated">
            <a:extLst>
              <a:ext uri="{FF2B5EF4-FFF2-40B4-BE49-F238E27FC236}">
                <a16:creationId xmlns:a16="http://schemas.microsoft.com/office/drawing/2014/main" id="{FDAB6443-FEC9-C09D-9C22-FE4CC36959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114" y="1701166"/>
            <a:ext cx="3825640" cy="2870095"/>
          </a:xfrm>
          <a:prstGeom prst="rect">
            <a:avLst/>
          </a:prstGeom>
        </p:spPr>
      </p:pic>
      <p:sp>
        <p:nvSpPr>
          <p:cNvPr id="9" name="TextBox 8">
            <a:extLst>
              <a:ext uri="{FF2B5EF4-FFF2-40B4-BE49-F238E27FC236}">
                <a16:creationId xmlns:a16="http://schemas.microsoft.com/office/drawing/2014/main" id="{D2A2F99D-5AC9-819F-902E-24C71EC18B52}"/>
              </a:ext>
            </a:extLst>
          </p:cNvPr>
          <p:cNvSpPr txBox="1"/>
          <p:nvPr/>
        </p:nvSpPr>
        <p:spPr>
          <a:xfrm>
            <a:off x="10947764" y="4619026"/>
            <a:ext cx="3348846" cy="276999"/>
          </a:xfrm>
          <a:prstGeom prst="rect">
            <a:avLst/>
          </a:prstGeom>
          <a:noFill/>
        </p:spPr>
        <p:txBody>
          <a:bodyPr wrap="square" rtlCol="0">
            <a:spAutoFit/>
          </a:bodyPr>
          <a:lstStyle/>
          <a:p>
            <a:r>
              <a:rPr lang="en-US" sz="1200" dirty="0"/>
              <a:t>NM </a:t>
            </a:r>
            <a:r>
              <a:rPr lang="en-US" sz="1200" dirty="0" err="1"/>
              <a:t>SmartGrid</a:t>
            </a:r>
            <a:r>
              <a:rPr lang="en-US" sz="1200" dirty="0"/>
              <a:t>-Early faculty workshop</a:t>
            </a:r>
          </a:p>
        </p:txBody>
      </p:sp>
      <p:pic>
        <p:nvPicPr>
          <p:cNvPr id="7" name="Picture 6" descr="A blue text on a black background&#10;&#10;Description automatically generated">
            <a:extLst>
              <a:ext uri="{FF2B5EF4-FFF2-40B4-BE49-F238E27FC236}">
                <a16:creationId xmlns:a16="http://schemas.microsoft.com/office/drawing/2014/main" id="{49A96782-C0C3-EB04-647A-E07474DE6B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Tree>
    <p:extLst>
      <p:ext uri="{BB962C8B-B14F-4D97-AF65-F5344CB8AC3E}">
        <p14:creationId xmlns:p14="http://schemas.microsoft.com/office/powerpoint/2010/main" val="231701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799" y="882209"/>
            <a:ext cx="8686802" cy="6182106"/>
          </a:xfrm>
          <a:prstGeom prst="rect">
            <a:avLst/>
          </a:prstGeom>
        </p:spPr>
      </p:pic>
      <p:sp>
        <p:nvSpPr>
          <p:cNvPr id="4" name="Title 1"/>
          <p:cNvSpPr>
            <a:spLocks noGrp="1"/>
          </p:cNvSpPr>
          <p:nvPr>
            <p:ph type="title"/>
          </p:nvPr>
        </p:nvSpPr>
        <p:spPr>
          <a:xfrm>
            <a:off x="5420478" y="-289756"/>
            <a:ext cx="3521503" cy="1371600"/>
          </a:xfrm>
        </p:spPr>
        <p:txBody>
          <a:bodyPr>
            <a:normAutofit fontScale="90000"/>
          </a:bodyPr>
          <a:lstStyle/>
          <a:p>
            <a:r>
              <a:rPr lang="en-US" b="1" dirty="0">
                <a:solidFill>
                  <a:schemeClr val="tx1"/>
                </a:solidFill>
              </a:rPr>
              <a:t>Thank you!</a:t>
            </a:r>
          </a:p>
        </p:txBody>
      </p:sp>
      <p:sp>
        <p:nvSpPr>
          <p:cNvPr id="5" name="TextBox 4">
            <a:extLst>
              <a:ext uri="{FF2B5EF4-FFF2-40B4-BE49-F238E27FC236}">
                <a16:creationId xmlns:a16="http://schemas.microsoft.com/office/drawing/2014/main" id="{6FA79596-643B-6844-13F4-496DC2264BAF}"/>
              </a:ext>
            </a:extLst>
          </p:cNvPr>
          <p:cNvSpPr txBox="1"/>
          <p:nvPr/>
        </p:nvSpPr>
        <p:spPr>
          <a:xfrm>
            <a:off x="6643688" y="6478535"/>
            <a:ext cx="6492020" cy="1077218"/>
          </a:xfrm>
          <a:prstGeom prst="rect">
            <a:avLst/>
          </a:prstGeom>
          <a:noFill/>
        </p:spPr>
        <p:txBody>
          <a:bodyPr wrap="square">
            <a:spAutoFit/>
          </a:bodyPr>
          <a:lstStyle/>
          <a:p>
            <a:pPr algn="ctr">
              <a:spcBef>
                <a:spcPts val="0"/>
              </a:spcBef>
            </a:pPr>
            <a:r>
              <a:rPr lang="en-US" sz="3200" b="1" dirty="0">
                <a:solidFill>
                  <a:schemeClr val="bg1">
                    <a:lumMod val="95000"/>
                  </a:schemeClr>
                </a:solidFill>
              </a:rPr>
              <a:t>Pinhas Ben-Tzvi</a:t>
            </a:r>
          </a:p>
          <a:p>
            <a:pPr algn="ctr">
              <a:spcBef>
                <a:spcPts val="0"/>
              </a:spcBef>
            </a:pPr>
            <a:r>
              <a:rPr lang="en-US" sz="3200" dirty="0"/>
              <a:t>Email: pbentzvi@nsf.gov</a:t>
            </a:r>
            <a:endParaRPr lang="en-US" dirty="0"/>
          </a:p>
        </p:txBody>
      </p:sp>
      <p:sp>
        <p:nvSpPr>
          <p:cNvPr id="2" name="TextBox 1">
            <a:extLst>
              <a:ext uri="{FF2B5EF4-FFF2-40B4-BE49-F238E27FC236}">
                <a16:creationId xmlns:a16="http://schemas.microsoft.com/office/drawing/2014/main" id="{80078A50-E69D-AB55-017B-8CC5E988A455}"/>
              </a:ext>
            </a:extLst>
          </p:cNvPr>
          <p:cNvSpPr txBox="1"/>
          <p:nvPr/>
        </p:nvSpPr>
        <p:spPr>
          <a:xfrm>
            <a:off x="1494691" y="6478535"/>
            <a:ext cx="6492020" cy="1077218"/>
          </a:xfrm>
          <a:prstGeom prst="rect">
            <a:avLst/>
          </a:prstGeom>
          <a:noFill/>
        </p:spPr>
        <p:txBody>
          <a:bodyPr wrap="square">
            <a:spAutoFit/>
          </a:bodyPr>
          <a:lstStyle/>
          <a:p>
            <a:pPr algn="ctr">
              <a:spcBef>
                <a:spcPts val="0"/>
              </a:spcBef>
            </a:pPr>
            <a:r>
              <a:rPr lang="en-US" sz="3200" b="1" dirty="0">
                <a:solidFill>
                  <a:schemeClr val="bg1">
                    <a:lumMod val="95000"/>
                  </a:schemeClr>
                </a:solidFill>
              </a:rPr>
              <a:t>Ben McCall</a:t>
            </a:r>
          </a:p>
          <a:p>
            <a:pPr algn="ctr">
              <a:spcBef>
                <a:spcPts val="0"/>
              </a:spcBef>
            </a:pPr>
            <a:r>
              <a:rPr lang="en-US" sz="3200" dirty="0"/>
              <a:t>Email: bjmccall@nsf.gov</a:t>
            </a:r>
            <a:endParaRPr lang="en-US" dirty="0"/>
          </a:p>
        </p:txBody>
      </p:sp>
    </p:spTree>
    <p:extLst>
      <p:ext uri="{BB962C8B-B14F-4D97-AF65-F5344CB8AC3E}">
        <p14:creationId xmlns:p14="http://schemas.microsoft.com/office/powerpoint/2010/main" val="221437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6AEF2FC0-614B-8D7B-8ABF-FEB8E698ACDC}"/>
              </a:ext>
            </a:extLst>
          </p:cNvPr>
          <p:cNvSpPr>
            <a:spLocks noGrp="1"/>
          </p:cNvSpPr>
          <p:nvPr>
            <p:ph type="sldNum" sz="quarter" idx="12"/>
          </p:nvPr>
        </p:nvSpPr>
        <p:spPr/>
        <p:txBody>
          <a:bodyPr/>
          <a:lstStyle/>
          <a:p>
            <a:pPr defTabSz="731491">
              <a:spcAft>
                <a:spcPts val="720"/>
              </a:spcAft>
            </a:pPr>
            <a:fld id="{9F9E0841-D91F-E246-9310-D06D9C22F0AB}" type="slidenum">
              <a:rPr lang="en-US" smtClean="0"/>
              <a:pPr defTabSz="731491">
                <a:spcAft>
                  <a:spcPts val="720"/>
                </a:spcAft>
              </a:pPr>
              <a:t>2</a:t>
            </a:fld>
            <a:endParaRPr lang="en-US"/>
          </a:p>
        </p:txBody>
      </p:sp>
      <p:cxnSp>
        <p:nvCxnSpPr>
          <p:cNvPr id="6" name="Straight Connector 5">
            <a:extLst>
              <a:ext uri="{FF2B5EF4-FFF2-40B4-BE49-F238E27FC236}">
                <a16:creationId xmlns:a16="http://schemas.microsoft.com/office/drawing/2014/main" id="{C3787F62-90A7-4320-6591-4B1E0CD6A736}"/>
              </a:ext>
            </a:extLst>
          </p:cNvPr>
          <p:cNvCxnSpPr/>
          <p:nvPr/>
        </p:nvCxnSpPr>
        <p:spPr>
          <a:xfrm>
            <a:off x="4834715" y="4303732"/>
            <a:ext cx="0" cy="242934"/>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52F9C4B0-2007-7D3B-DAB0-B098AC31E6D0}"/>
              </a:ext>
            </a:extLst>
          </p:cNvPr>
          <p:cNvCxnSpPr>
            <a:cxnSpLocks/>
          </p:cNvCxnSpPr>
          <p:nvPr/>
        </p:nvCxnSpPr>
        <p:spPr>
          <a:xfrm>
            <a:off x="5488818" y="5441284"/>
            <a:ext cx="0" cy="21860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B5C5C96F-C4A7-EA7B-52D7-B0EAF4718E97}"/>
              </a:ext>
            </a:extLst>
          </p:cNvPr>
          <p:cNvCxnSpPr>
            <a:cxnSpLocks/>
          </p:cNvCxnSpPr>
          <p:nvPr/>
        </p:nvCxnSpPr>
        <p:spPr>
          <a:xfrm>
            <a:off x="6938421" y="4335505"/>
            <a:ext cx="0" cy="2306195"/>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F379AF45-3D2C-2F3B-1CB7-BE54E477A479}"/>
              </a:ext>
            </a:extLst>
          </p:cNvPr>
          <p:cNvCxnSpPr>
            <a:cxnSpLocks/>
          </p:cNvCxnSpPr>
          <p:nvPr/>
        </p:nvCxnSpPr>
        <p:spPr>
          <a:xfrm flipV="1">
            <a:off x="10838267" y="2607327"/>
            <a:ext cx="0" cy="402482"/>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E73DB438-C271-0617-6990-6E5B4C185A89}"/>
              </a:ext>
            </a:extLst>
          </p:cNvPr>
          <p:cNvCxnSpPr>
            <a:cxnSpLocks/>
          </p:cNvCxnSpPr>
          <p:nvPr/>
        </p:nvCxnSpPr>
        <p:spPr>
          <a:xfrm flipH="1">
            <a:off x="9314562" y="1822309"/>
            <a:ext cx="483536" cy="0"/>
          </a:xfrm>
          <a:prstGeom prst="line">
            <a:avLst/>
          </a:prstGeom>
        </p:spPr>
        <p:style>
          <a:lnRef idx="2">
            <a:schemeClr val="dk1"/>
          </a:lnRef>
          <a:fillRef idx="0">
            <a:schemeClr val="dk1"/>
          </a:fillRef>
          <a:effectRef idx="1">
            <a:schemeClr val="dk1"/>
          </a:effectRef>
          <a:fontRef idx="minor">
            <a:schemeClr val="tx1"/>
          </a:fontRef>
        </p:style>
      </p:cxnSp>
      <p:pic>
        <p:nvPicPr>
          <p:cNvPr id="17" name="Picture 16" descr="A picture containing text, transport, wheel&#10;&#10;Description automatically generated">
            <a:extLst>
              <a:ext uri="{FF2B5EF4-FFF2-40B4-BE49-F238E27FC236}">
                <a16:creationId xmlns:a16="http://schemas.microsoft.com/office/drawing/2014/main" id="{83FED764-6D3A-01B7-15A2-AB765F7D3A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953" y="-44372"/>
            <a:ext cx="1892251" cy="1892251"/>
          </a:xfrm>
          <a:prstGeom prst="rect">
            <a:avLst/>
          </a:prstGeom>
        </p:spPr>
      </p:pic>
      <p:sp>
        <p:nvSpPr>
          <p:cNvPr id="18" name="TextBox 8">
            <a:extLst>
              <a:ext uri="{FF2B5EF4-FFF2-40B4-BE49-F238E27FC236}">
                <a16:creationId xmlns:a16="http://schemas.microsoft.com/office/drawing/2014/main" id="{DF812DE0-FB4C-C797-E4E0-70A0577D17EC}"/>
              </a:ext>
            </a:extLst>
          </p:cNvPr>
          <p:cNvSpPr txBox="1"/>
          <p:nvPr/>
        </p:nvSpPr>
        <p:spPr>
          <a:xfrm>
            <a:off x="8064480" y="-2591121"/>
            <a:ext cx="184731" cy="627864"/>
          </a:xfrm>
          <a:prstGeom prst="rect">
            <a:avLst/>
          </a:prstGeom>
          <a:noFill/>
        </p:spPr>
        <p:txBody>
          <a:bodyPr wrap="none" rtlCol="0">
            <a:spAutoFit/>
          </a:bodyPr>
          <a:lst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a:lstStyle>
          <a:p>
            <a:endParaRPr lang="en-US" sz="3480" dirty="0"/>
          </a:p>
        </p:txBody>
      </p:sp>
      <p:sp>
        <p:nvSpPr>
          <p:cNvPr id="34" name="Rectangle 33">
            <a:extLst>
              <a:ext uri="{FF2B5EF4-FFF2-40B4-BE49-F238E27FC236}">
                <a16:creationId xmlns:a16="http://schemas.microsoft.com/office/drawing/2014/main" id="{DB6BA85D-A371-5D86-40A9-BC4E11B08AEE}"/>
              </a:ext>
            </a:extLst>
          </p:cNvPr>
          <p:cNvSpPr/>
          <p:nvPr/>
        </p:nvSpPr>
        <p:spPr>
          <a:xfrm>
            <a:off x="4168697" y="647314"/>
            <a:ext cx="5145865" cy="3392740"/>
          </a:xfrm>
          <a:prstGeom prst="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endParaRPr lang="en-US" sz="3480" b="1"/>
          </a:p>
        </p:txBody>
      </p:sp>
      <p:sp>
        <p:nvSpPr>
          <p:cNvPr id="36" name="Rounded Rectangle 10">
            <a:extLst>
              <a:ext uri="{FF2B5EF4-FFF2-40B4-BE49-F238E27FC236}">
                <a16:creationId xmlns:a16="http://schemas.microsoft.com/office/drawing/2014/main" id="{C676BBA7-DBDB-5C0B-969A-2204B7268C68}"/>
              </a:ext>
            </a:extLst>
          </p:cNvPr>
          <p:cNvSpPr/>
          <p:nvPr/>
        </p:nvSpPr>
        <p:spPr>
          <a:xfrm>
            <a:off x="4634200" y="763693"/>
            <a:ext cx="4452181" cy="59285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731520" rtl="0" eaLnBrk="1" latinLnBrk="0" hangingPunct="1">
              <a:defRPr sz="2900" kern="1200">
                <a:solidFill>
                  <a:schemeClr val="lt1"/>
                </a:solidFill>
                <a:latin typeface="+mn-lt"/>
                <a:ea typeface="+mn-ea"/>
                <a:cs typeface="+mn-cs"/>
              </a:defRPr>
            </a:lvl1pPr>
            <a:lvl2pPr marL="731520" algn="l" defTabSz="731520" rtl="0" eaLnBrk="1" latinLnBrk="0" hangingPunct="1">
              <a:defRPr sz="2900" kern="1200">
                <a:solidFill>
                  <a:schemeClr val="lt1"/>
                </a:solidFill>
                <a:latin typeface="+mn-lt"/>
                <a:ea typeface="+mn-ea"/>
                <a:cs typeface="+mn-cs"/>
              </a:defRPr>
            </a:lvl2pPr>
            <a:lvl3pPr marL="1463040" algn="l" defTabSz="731520" rtl="0" eaLnBrk="1" latinLnBrk="0" hangingPunct="1">
              <a:defRPr sz="2900" kern="1200">
                <a:solidFill>
                  <a:schemeClr val="lt1"/>
                </a:solidFill>
                <a:latin typeface="+mn-lt"/>
                <a:ea typeface="+mn-ea"/>
                <a:cs typeface="+mn-cs"/>
              </a:defRPr>
            </a:lvl3pPr>
            <a:lvl4pPr marL="2194560" algn="l" defTabSz="731520" rtl="0" eaLnBrk="1" latinLnBrk="0" hangingPunct="1">
              <a:defRPr sz="2900" kern="1200">
                <a:solidFill>
                  <a:schemeClr val="lt1"/>
                </a:solidFill>
                <a:latin typeface="+mn-lt"/>
                <a:ea typeface="+mn-ea"/>
                <a:cs typeface="+mn-cs"/>
              </a:defRPr>
            </a:lvl4pPr>
            <a:lvl5pPr marL="2926080" algn="l" defTabSz="731520" rtl="0" eaLnBrk="1" latinLnBrk="0" hangingPunct="1">
              <a:defRPr sz="2900" kern="1200">
                <a:solidFill>
                  <a:schemeClr val="lt1"/>
                </a:solidFill>
                <a:latin typeface="+mn-lt"/>
                <a:ea typeface="+mn-ea"/>
                <a:cs typeface="+mn-cs"/>
              </a:defRPr>
            </a:lvl5pPr>
            <a:lvl6pPr marL="3657600" algn="l" defTabSz="731520" rtl="0" eaLnBrk="1" latinLnBrk="0" hangingPunct="1">
              <a:defRPr sz="2900" kern="1200">
                <a:solidFill>
                  <a:schemeClr val="lt1"/>
                </a:solidFill>
                <a:latin typeface="+mn-lt"/>
                <a:ea typeface="+mn-ea"/>
                <a:cs typeface="+mn-cs"/>
              </a:defRPr>
            </a:lvl6pPr>
            <a:lvl7pPr marL="4389120" algn="l" defTabSz="731520" rtl="0" eaLnBrk="1" latinLnBrk="0" hangingPunct="1">
              <a:defRPr sz="2900" kern="1200">
                <a:solidFill>
                  <a:schemeClr val="lt1"/>
                </a:solidFill>
                <a:latin typeface="+mn-lt"/>
                <a:ea typeface="+mn-ea"/>
                <a:cs typeface="+mn-cs"/>
              </a:defRPr>
            </a:lvl7pPr>
            <a:lvl8pPr marL="5120640" algn="l" defTabSz="731520" rtl="0" eaLnBrk="1" latinLnBrk="0" hangingPunct="1">
              <a:defRPr sz="2900" kern="1200">
                <a:solidFill>
                  <a:schemeClr val="lt1"/>
                </a:solidFill>
                <a:latin typeface="+mn-lt"/>
                <a:ea typeface="+mn-ea"/>
                <a:cs typeface="+mn-cs"/>
              </a:defRPr>
            </a:lvl8pPr>
            <a:lvl9pPr marL="5852160" algn="l" defTabSz="731520" rtl="0" eaLnBrk="1" latinLnBrk="0" hangingPunct="1">
              <a:defRPr sz="2900" kern="1200">
                <a:solidFill>
                  <a:schemeClr val="lt1"/>
                </a:solidFill>
                <a:latin typeface="+mn-lt"/>
                <a:ea typeface="+mn-ea"/>
                <a:cs typeface="+mn-cs"/>
              </a:defRPr>
            </a:lvl9pPr>
          </a:lstStyle>
          <a:p>
            <a:pPr algn="ctr"/>
            <a:r>
              <a:rPr lang="en-US" sz="3480" b="1" dirty="0">
                <a:solidFill>
                  <a:schemeClr val="tx1"/>
                </a:solidFill>
              </a:rPr>
              <a:t>Office of the Director</a:t>
            </a:r>
          </a:p>
        </p:txBody>
      </p:sp>
      <p:sp>
        <p:nvSpPr>
          <p:cNvPr id="39" name="Rounded Rectangle 13">
            <a:extLst>
              <a:ext uri="{FF2B5EF4-FFF2-40B4-BE49-F238E27FC236}">
                <a16:creationId xmlns:a16="http://schemas.microsoft.com/office/drawing/2014/main" id="{38AB486C-0A01-DD35-C298-6FBFAFB35056}"/>
              </a:ext>
            </a:extLst>
          </p:cNvPr>
          <p:cNvSpPr/>
          <p:nvPr/>
        </p:nvSpPr>
        <p:spPr>
          <a:xfrm>
            <a:off x="9795809" y="1129312"/>
            <a:ext cx="2149223" cy="1457544"/>
          </a:xfrm>
          <a:prstGeom prst="roundRect">
            <a:avLst/>
          </a:prstGeom>
          <a:gradFill flip="none" rotWithShape="1">
            <a:gsLst>
              <a:gs pos="0">
                <a:srgbClr val="C042AA"/>
              </a:gs>
              <a:gs pos="50000">
                <a:srgbClr val="C042AA">
                  <a:shade val="67500"/>
                  <a:satMod val="115000"/>
                </a:srgbClr>
              </a:gs>
              <a:gs pos="100000">
                <a:srgbClr val="C042AA">
                  <a:shade val="100000"/>
                  <a:satMod val="115000"/>
                </a:srgbClr>
              </a:gs>
            </a:gsLst>
            <a:lin ang="10800000" scaled="1"/>
            <a:tileRect/>
          </a:gradFill>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00" b="1" dirty="0">
                <a:solidFill>
                  <a:schemeClr val="bg1"/>
                </a:solidFill>
              </a:rPr>
              <a:t>National Science Board</a:t>
            </a:r>
          </a:p>
          <a:p>
            <a:pPr algn="ctr"/>
            <a:r>
              <a:rPr lang="en-US" sz="1600" b="1" dirty="0">
                <a:solidFill>
                  <a:schemeClr val="bg1"/>
                </a:solidFill>
              </a:rPr>
              <a:t>(NSF)</a:t>
            </a:r>
          </a:p>
        </p:txBody>
      </p:sp>
      <p:sp>
        <p:nvSpPr>
          <p:cNvPr id="46" name="Rounded Rectangle 18">
            <a:extLst>
              <a:ext uri="{FF2B5EF4-FFF2-40B4-BE49-F238E27FC236}">
                <a16:creationId xmlns:a16="http://schemas.microsoft.com/office/drawing/2014/main" id="{ED864375-8204-6DE7-B1EA-A9E3334DB23E}"/>
              </a:ext>
            </a:extLst>
          </p:cNvPr>
          <p:cNvSpPr/>
          <p:nvPr/>
        </p:nvSpPr>
        <p:spPr>
          <a:xfrm>
            <a:off x="4634199" y="3296579"/>
            <a:ext cx="2093662" cy="6793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00" dirty="0"/>
              <a:t>Office of Equity and Civil Rights (OECR)</a:t>
            </a:r>
          </a:p>
        </p:txBody>
      </p:sp>
      <p:sp>
        <p:nvSpPr>
          <p:cNvPr id="51" name="Rounded Rectangle 19">
            <a:extLst>
              <a:ext uri="{FF2B5EF4-FFF2-40B4-BE49-F238E27FC236}">
                <a16:creationId xmlns:a16="http://schemas.microsoft.com/office/drawing/2014/main" id="{262967B6-FAAC-1981-EF02-2A8995AC3F72}"/>
              </a:ext>
            </a:extLst>
          </p:cNvPr>
          <p:cNvSpPr/>
          <p:nvPr/>
        </p:nvSpPr>
        <p:spPr>
          <a:xfrm>
            <a:off x="4648734" y="1522805"/>
            <a:ext cx="2093662" cy="8198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00" b="1" dirty="0"/>
              <a:t> </a:t>
            </a:r>
            <a:r>
              <a:rPr lang="en-US" sz="1600" dirty="0"/>
              <a:t>Office of the General Counsel (OGC)</a:t>
            </a:r>
          </a:p>
        </p:txBody>
      </p:sp>
      <p:sp>
        <p:nvSpPr>
          <p:cNvPr id="52" name="Rounded Rectangle 20">
            <a:extLst>
              <a:ext uri="{FF2B5EF4-FFF2-40B4-BE49-F238E27FC236}">
                <a16:creationId xmlns:a16="http://schemas.microsoft.com/office/drawing/2014/main" id="{280EDDE7-3A3B-C5EB-DEAF-9DE37BF97FF3}"/>
              </a:ext>
            </a:extLst>
          </p:cNvPr>
          <p:cNvSpPr/>
          <p:nvPr/>
        </p:nvSpPr>
        <p:spPr>
          <a:xfrm>
            <a:off x="4648734" y="2444574"/>
            <a:ext cx="2093662" cy="6861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00" b="1" dirty="0">
                <a:solidFill>
                  <a:srgbClr val="00B050"/>
                </a:solidFill>
              </a:rPr>
              <a:t>Office of Integrative Activities (OIA)</a:t>
            </a:r>
          </a:p>
        </p:txBody>
      </p:sp>
      <p:sp>
        <p:nvSpPr>
          <p:cNvPr id="54" name="Rounded Rectangle 21">
            <a:extLst>
              <a:ext uri="{FF2B5EF4-FFF2-40B4-BE49-F238E27FC236}">
                <a16:creationId xmlns:a16="http://schemas.microsoft.com/office/drawing/2014/main" id="{E0851832-CB14-33B0-55DF-D685B48CAD71}"/>
              </a:ext>
            </a:extLst>
          </p:cNvPr>
          <p:cNvSpPr/>
          <p:nvPr/>
        </p:nvSpPr>
        <p:spPr>
          <a:xfrm>
            <a:off x="6950851" y="1492941"/>
            <a:ext cx="2093662" cy="8198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00" dirty="0"/>
              <a:t>Office of International Science and Engineering (OISE)</a:t>
            </a:r>
          </a:p>
        </p:txBody>
      </p:sp>
      <p:sp>
        <p:nvSpPr>
          <p:cNvPr id="56" name="Rounded Rectangle 22">
            <a:extLst>
              <a:ext uri="{FF2B5EF4-FFF2-40B4-BE49-F238E27FC236}">
                <a16:creationId xmlns:a16="http://schemas.microsoft.com/office/drawing/2014/main" id="{4C7B35C4-E789-4C10-1473-DC785B23BE3E}"/>
              </a:ext>
            </a:extLst>
          </p:cNvPr>
          <p:cNvSpPr/>
          <p:nvPr/>
        </p:nvSpPr>
        <p:spPr>
          <a:xfrm>
            <a:off x="6938421" y="2453696"/>
            <a:ext cx="2093662" cy="7333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00" dirty="0"/>
              <a:t>Office of Legislative and Public Affairs (OLPA)</a:t>
            </a:r>
          </a:p>
        </p:txBody>
      </p:sp>
      <p:sp>
        <p:nvSpPr>
          <p:cNvPr id="57" name="Rectangle 56">
            <a:extLst>
              <a:ext uri="{FF2B5EF4-FFF2-40B4-BE49-F238E27FC236}">
                <a16:creationId xmlns:a16="http://schemas.microsoft.com/office/drawing/2014/main" id="{F2E74045-8A9D-3758-B140-4C6DCB231C27}"/>
              </a:ext>
            </a:extLst>
          </p:cNvPr>
          <p:cNvSpPr/>
          <p:nvPr/>
        </p:nvSpPr>
        <p:spPr>
          <a:xfrm>
            <a:off x="3943345" y="6526364"/>
            <a:ext cx="5569033" cy="1101257"/>
          </a:xfrm>
          <a:prstGeom prst="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endParaRPr lang="en-US" sz="3480" b="1"/>
          </a:p>
        </p:txBody>
      </p:sp>
      <p:sp>
        <p:nvSpPr>
          <p:cNvPr id="58" name="Rounded Rectangle 23">
            <a:extLst>
              <a:ext uri="{FF2B5EF4-FFF2-40B4-BE49-F238E27FC236}">
                <a16:creationId xmlns:a16="http://schemas.microsoft.com/office/drawing/2014/main" id="{93EF9C9B-58C2-D34B-5536-2AFAFAF3A523}"/>
              </a:ext>
            </a:extLst>
          </p:cNvPr>
          <p:cNvSpPr/>
          <p:nvPr/>
        </p:nvSpPr>
        <p:spPr>
          <a:xfrm>
            <a:off x="7055059" y="6713105"/>
            <a:ext cx="2093662" cy="8198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00" b="1" dirty="0"/>
              <a:t>Office of Budget, Finance and Award Management (BFA)</a:t>
            </a:r>
          </a:p>
        </p:txBody>
      </p:sp>
      <p:sp>
        <p:nvSpPr>
          <p:cNvPr id="59" name="Rounded Rectangle 25">
            <a:extLst>
              <a:ext uri="{FF2B5EF4-FFF2-40B4-BE49-F238E27FC236}">
                <a16:creationId xmlns:a16="http://schemas.microsoft.com/office/drawing/2014/main" id="{AD600A1F-EA25-A72D-B842-D8C8D518AD5A}"/>
              </a:ext>
            </a:extLst>
          </p:cNvPr>
          <p:cNvSpPr/>
          <p:nvPr/>
        </p:nvSpPr>
        <p:spPr>
          <a:xfrm>
            <a:off x="9623969" y="2945825"/>
            <a:ext cx="2414016" cy="743024"/>
          </a:xfrm>
          <a:prstGeom prst="roundRect">
            <a:avLst/>
          </a:prstGeom>
          <a:gradFill flip="none" rotWithShape="1">
            <a:gsLst>
              <a:gs pos="0">
                <a:srgbClr val="C042AA"/>
              </a:gs>
              <a:gs pos="50000">
                <a:srgbClr val="C042AA">
                  <a:shade val="67500"/>
                  <a:satMod val="115000"/>
                </a:srgbClr>
              </a:gs>
              <a:gs pos="100000">
                <a:srgbClr val="C042AA">
                  <a:shade val="100000"/>
                  <a:satMod val="115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00" b="1" dirty="0">
                <a:solidFill>
                  <a:schemeClr val="bg1"/>
                </a:solidFill>
              </a:rPr>
              <a:t>Office of Inspector General (OIG)</a:t>
            </a:r>
          </a:p>
        </p:txBody>
      </p:sp>
      <p:sp>
        <p:nvSpPr>
          <p:cNvPr id="60" name="Rounded Rectangle 27">
            <a:extLst>
              <a:ext uri="{FF2B5EF4-FFF2-40B4-BE49-F238E27FC236}">
                <a16:creationId xmlns:a16="http://schemas.microsoft.com/office/drawing/2014/main" id="{690E95A9-CB55-E33C-37C2-5DE7ABFEB37C}"/>
              </a:ext>
            </a:extLst>
          </p:cNvPr>
          <p:cNvSpPr/>
          <p:nvPr/>
        </p:nvSpPr>
        <p:spPr>
          <a:xfrm>
            <a:off x="4134770" y="6751497"/>
            <a:ext cx="2728865" cy="743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00" b="1" dirty="0">
                <a:solidFill>
                  <a:sysClr val="windowText" lastClr="000000"/>
                </a:solidFill>
              </a:rPr>
              <a:t>Office of Info &amp; Resource Management (OIRM)</a:t>
            </a:r>
          </a:p>
        </p:txBody>
      </p:sp>
      <p:sp>
        <p:nvSpPr>
          <p:cNvPr id="61" name="Rounded Rectangle 28">
            <a:extLst>
              <a:ext uri="{FF2B5EF4-FFF2-40B4-BE49-F238E27FC236}">
                <a16:creationId xmlns:a16="http://schemas.microsoft.com/office/drawing/2014/main" id="{0C0B6D93-F27B-9FA6-9826-A5104080E215}"/>
              </a:ext>
            </a:extLst>
          </p:cNvPr>
          <p:cNvSpPr/>
          <p:nvPr/>
        </p:nvSpPr>
        <p:spPr>
          <a:xfrm>
            <a:off x="10870419" y="4535554"/>
            <a:ext cx="2149223" cy="7430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731520" rtl="0" eaLnBrk="1" latinLnBrk="0" hangingPunct="1">
              <a:defRPr sz="2900" kern="1200">
                <a:solidFill>
                  <a:schemeClr val="lt1"/>
                </a:solidFill>
                <a:latin typeface="+mn-lt"/>
                <a:ea typeface="+mn-ea"/>
                <a:cs typeface="+mn-cs"/>
              </a:defRPr>
            </a:lvl1pPr>
            <a:lvl2pPr marL="731520" algn="l" defTabSz="731520" rtl="0" eaLnBrk="1" latinLnBrk="0" hangingPunct="1">
              <a:defRPr sz="2900" kern="1200">
                <a:solidFill>
                  <a:schemeClr val="lt1"/>
                </a:solidFill>
                <a:latin typeface="+mn-lt"/>
                <a:ea typeface="+mn-ea"/>
                <a:cs typeface="+mn-cs"/>
              </a:defRPr>
            </a:lvl2pPr>
            <a:lvl3pPr marL="1463040" algn="l" defTabSz="731520" rtl="0" eaLnBrk="1" latinLnBrk="0" hangingPunct="1">
              <a:defRPr sz="2900" kern="1200">
                <a:solidFill>
                  <a:schemeClr val="lt1"/>
                </a:solidFill>
                <a:latin typeface="+mn-lt"/>
                <a:ea typeface="+mn-ea"/>
                <a:cs typeface="+mn-cs"/>
              </a:defRPr>
            </a:lvl3pPr>
            <a:lvl4pPr marL="2194560" algn="l" defTabSz="731520" rtl="0" eaLnBrk="1" latinLnBrk="0" hangingPunct="1">
              <a:defRPr sz="2900" kern="1200">
                <a:solidFill>
                  <a:schemeClr val="lt1"/>
                </a:solidFill>
                <a:latin typeface="+mn-lt"/>
                <a:ea typeface="+mn-ea"/>
                <a:cs typeface="+mn-cs"/>
              </a:defRPr>
            </a:lvl4pPr>
            <a:lvl5pPr marL="2926080" algn="l" defTabSz="731520" rtl="0" eaLnBrk="1" latinLnBrk="0" hangingPunct="1">
              <a:defRPr sz="2900" kern="1200">
                <a:solidFill>
                  <a:schemeClr val="lt1"/>
                </a:solidFill>
                <a:latin typeface="+mn-lt"/>
                <a:ea typeface="+mn-ea"/>
                <a:cs typeface="+mn-cs"/>
              </a:defRPr>
            </a:lvl5pPr>
            <a:lvl6pPr marL="3657600" algn="l" defTabSz="731520" rtl="0" eaLnBrk="1" latinLnBrk="0" hangingPunct="1">
              <a:defRPr sz="2900" kern="1200">
                <a:solidFill>
                  <a:schemeClr val="lt1"/>
                </a:solidFill>
                <a:latin typeface="+mn-lt"/>
                <a:ea typeface="+mn-ea"/>
                <a:cs typeface="+mn-cs"/>
              </a:defRPr>
            </a:lvl6pPr>
            <a:lvl7pPr marL="4389120" algn="l" defTabSz="731520" rtl="0" eaLnBrk="1" latinLnBrk="0" hangingPunct="1">
              <a:defRPr sz="2900" kern="1200">
                <a:solidFill>
                  <a:schemeClr val="lt1"/>
                </a:solidFill>
                <a:latin typeface="+mn-lt"/>
                <a:ea typeface="+mn-ea"/>
                <a:cs typeface="+mn-cs"/>
              </a:defRPr>
            </a:lvl7pPr>
            <a:lvl8pPr marL="5120640" algn="l" defTabSz="731520" rtl="0" eaLnBrk="1" latinLnBrk="0" hangingPunct="1">
              <a:defRPr sz="2900" kern="1200">
                <a:solidFill>
                  <a:schemeClr val="lt1"/>
                </a:solidFill>
                <a:latin typeface="+mn-lt"/>
                <a:ea typeface="+mn-ea"/>
                <a:cs typeface="+mn-cs"/>
              </a:defRPr>
            </a:lvl8pPr>
            <a:lvl9pPr marL="5852160" algn="l" defTabSz="731520" rtl="0" eaLnBrk="1" latinLnBrk="0" hangingPunct="1">
              <a:defRPr sz="2900" kern="1200">
                <a:solidFill>
                  <a:schemeClr val="lt1"/>
                </a:solidFill>
                <a:latin typeface="+mn-lt"/>
                <a:ea typeface="+mn-ea"/>
                <a:cs typeface="+mn-cs"/>
              </a:defRPr>
            </a:lvl9pPr>
          </a:lstStyle>
          <a:p>
            <a:pPr algn="ctr"/>
            <a:r>
              <a:rPr lang="en-US" sz="1600" b="1" dirty="0">
                <a:solidFill>
                  <a:sysClr val="windowText" lastClr="000000"/>
                </a:solidFill>
              </a:rPr>
              <a:t>Directorate for Geosciences (GEO)</a:t>
            </a:r>
          </a:p>
        </p:txBody>
      </p:sp>
      <p:sp>
        <p:nvSpPr>
          <p:cNvPr id="62" name="Rounded Rectangle 29">
            <a:extLst>
              <a:ext uri="{FF2B5EF4-FFF2-40B4-BE49-F238E27FC236}">
                <a16:creationId xmlns:a16="http://schemas.microsoft.com/office/drawing/2014/main" id="{CE83E621-D1AF-9514-9657-3931A9316231}"/>
              </a:ext>
            </a:extLst>
          </p:cNvPr>
          <p:cNvSpPr/>
          <p:nvPr/>
        </p:nvSpPr>
        <p:spPr>
          <a:xfrm>
            <a:off x="3384086" y="4530214"/>
            <a:ext cx="2901258" cy="716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731520" rtl="0" eaLnBrk="1" latinLnBrk="0" hangingPunct="1">
              <a:defRPr sz="2900" kern="1200">
                <a:solidFill>
                  <a:schemeClr val="lt1"/>
                </a:solidFill>
                <a:latin typeface="+mn-lt"/>
                <a:ea typeface="+mn-ea"/>
                <a:cs typeface="+mn-cs"/>
              </a:defRPr>
            </a:lvl1pPr>
            <a:lvl2pPr marL="731520" algn="l" defTabSz="731520" rtl="0" eaLnBrk="1" latinLnBrk="0" hangingPunct="1">
              <a:defRPr sz="2900" kern="1200">
                <a:solidFill>
                  <a:schemeClr val="lt1"/>
                </a:solidFill>
                <a:latin typeface="+mn-lt"/>
                <a:ea typeface="+mn-ea"/>
                <a:cs typeface="+mn-cs"/>
              </a:defRPr>
            </a:lvl2pPr>
            <a:lvl3pPr marL="1463040" algn="l" defTabSz="731520" rtl="0" eaLnBrk="1" latinLnBrk="0" hangingPunct="1">
              <a:defRPr sz="2900" kern="1200">
                <a:solidFill>
                  <a:schemeClr val="lt1"/>
                </a:solidFill>
                <a:latin typeface="+mn-lt"/>
                <a:ea typeface="+mn-ea"/>
                <a:cs typeface="+mn-cs"/>
              </a:defRPr>
            </a:lvl3pPr>
            <a:lvl4pPr marL="2194560" algn="l" defTabSz="731520" rtl="0" eaLnBrk="1" latinLnBrk="0" hangingPunct="1">
              <a:defRPr sz="2900" kern="1200">
                <a:solidFill>
                  <a:schemeClr val="lt1"/>
                </a:solidFill>
                <a:latin typeface="+mn-lt"/>
                <a:ea typeface="+mn-ea"/>
                <a:cs typeface="+mn-cs"/>
              </a:defRPr>
            </a:lvl4pPr>
            <a:lvl5pPr marL="2926080" algn="l" defTabSz="731520" rtl="0" eaLnBrk="1" latinLnBrk="0" hangingPunct="1">
              <a:defRPr sz="2900" kern="1200">
                <a:solidFill>
                  <a:schemeClr val="lt1"/>
                </a:solidFill>
                <a:latin typeface="+mn-lt"/>
                <a:ea typeface="+mn-ea"/>
                <a:cs typeface="+mn-cs"/>
              </a:defRPr>
            </a:lvl5pPr>
            <a:lvl6pPr marL="3657600" algn="l" defTabSz="731520" rtl="0" eaLnBrk="1" latinLnBrk="0" hangingPunct="1">
              <a:defRPr sz="2900" kern="1200">
                <a:solidFill>
                  <a:schemeClr val="lt1"/>
                </a:solidFill>
                <a:latin typeface="+mn-lt"/>
                <a:ea typeface="+mn-ea"/>
                <a:cs typeface="+mn-cs"/>
              </a:defRPr>
            </a:lvl6pPr>
            <a:lvl7pPr marL="4389120" algn="l" defTabSz="731520" rtl="0" eaLnBrk="1" latinLnBrk="0" hangingPunct="1">
              <a:defRPr sz="2900" kern="1200">
                <a:solidFill>
                  <a:schemeClr val="lt1"/>
                </a:solidFill>
                <a:latin typeface="+mn-lt"/>
                <a:ea typeface="+mn-ea"/>
                <a:cs typeface="+mn-cs"/>
              </a:defRPr>
            </a:lvl7pPr>
            <a:lvl8pPr marL="5120640" algn="l" defTabSz="731520" rtl="0" eaLnBrk="1" latinLnBrk="0" hangingPunct="1">
              <a:defRPr sz="2900" kern="1200">
                <a:solidFill>
                  <a:schemeClr val="lt1"/>
                </a:solidFill>
                <a:latin typeface="+mn-lt"/>
                <a:ea typeface="+mn-ea"/>
                <a:cs typeface="+mn-cs"/>
              </a:defRPr>
            </a:lvl8pPr>
            <a:lvl9pPr marL="5852160" algn="l" defTabSz="731520" rtl="0" eaLnBrk="1" latinLnBrk="0" hangingPunct="1">
              <a:defRPr sz="2900" kern="1200">
                <a:solidFill>
                  <a:schemeClr val="lt1"/>
                </a:solidFill>
                <a:latin typeface="+mn-lt"/>
                <a:ea typeface="+mn-ea"/>
                <a:cs typeface="+mn-cs"/>
              </a:defRPr>
            </a:lvl9pPr>
          </a:lstStyle>
          <a:p>
            <a:pPr algn="ctr"/>
            <a:r>
              <a:rPr lang="en-US" sz="1600" b="1" dirty="0">
                <a:solidFill>
                  <a:sysClr val="windowText" lastClr="000000"/>
                </a:solidFill>
              </a:rPr>
              <a:t>Directorate for Computer Information Science &amp; Engineering (CISE)</a:t>
            </a:r>
          </a:p>
        </p:txBody>
      </p:sp>
      <p:sp>
        <p:nvSpPr>
          <p:cNvPr id="63" name="Rounded Rectangle 30">
            <a:extLst>
              <a:ext uri="{FF2B5EF4-FFF2-40B4-BE49-F238E27FC236}">
                <a16:creationId xmlns:a16="http://schemas.microsoft.com/office/drawing/2014/main" id="{4C1D8D3A-944E-C720-DB27-A858CBDD1578}"/>
              </a:ext>
            </a:extLst>
          </p:cNvPr>
          <p:cNvSpPr/>
          <p:nvPr/>
        </p:nvSpPr>
        <p:spPr>
          <a:xfrm>
            <a:off x="672072" y="4530214"/>
            <a:ext cx="2149223" cy="7430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731520" rtl="0" eaLnBrk="1" latinLnBrk="0" hangingPunct="1">
              <a:defRPr sz="2900" kern="1200">
                <a:solidFill>
                  <a:schemeClr val="lt1"/>
                </a:solidFill>
                <a:latin typeface="+mn-lt"/>
                <a:ea typeface="+mn-ea"/>
                <a:cs typeface="+mn-cs"/>
              </a:defRPr>
            </a:lvl1pPr>
            <a:lvl2pPr marL="731520" algn="l" defTabSz="731520" rtl="0" eaLnBrk="1" latinLnBrk="0" hangingPunct="1">
              <a:defRPr sz="2900" kern="1200">
                <a:solidFill>
                  <a:schemeClr val="lt1"/>
                </a:solidFill>
                <a:latin typeface="+mn-lt"/>
                <a:ea typeface="+mn-ea"/>
                <a:cs typeface="+mn-cs"/>
              </a:defRPr>
            </a:lvl2pPr>
            <a:lvl3pPr marL="1463040" algn="l" defTabSz="731520" rtl="0" eaLnBrk="1" latinLnBrk="0" hangingPunct="1">
              <a:defRPr sz="2900" kern="1200">
                <a:solidFill>
                  <a:schemeClr val="lt1"/>
                </a:solidFill>
                <a:latin typeface="+mn-lt"/>
                <a:ea typeface="+mn-ea"/>
                <a:cs typeface="+mn-cs"/>
              </a:defRPr>
            </a:lvl3pPr>
            <a:lvl4pPr marL="2194560" algn="l" defTabSz="731520" rtl="0" eaLnBrk="1" latinLnBrk="0" hangingPunct="1">
              <a:defRPr sz="2900" kern="1200">
                <a:solidFill>
                  <a:schemeClr val="lt1"/>
                </a:solidFill>
                <a:latin typeface="+mn-lt"/>
                <a:ea typeface="+mn-ea"/>
                <a:cs typeface="+mn-cs"/>
              </a:defRPr>
            </a:lvl4pPr>
            <a:lvl5pPr marL="2926080" algn="l" defTabSz="731520" rtl="0" eaLnBrk="1" latinLnBrk="0" hangingPunct="1">
              <a:defRPr sz="2900" kern="1200">
                <a:solidFill>
                  <a:schemeClr val="lt1"/>
                </a:solidFill>
                <a:latin typeface="+mn-lt"/>
                <a:ea typeface="+mn-ea"/>
                <a:cs typeface="+mn-cs"/>
              </a:defRPr>
            </a:lvl5pPr>
            <a:lvl6pPr marL="3657600" algn="l" defTabSz="731520" rtl="0" eaLnBrk="1" latinLnBrk="0" hangingPunct="1">
              <a:defRPr sz="2900" kern="1200">
                <a:solidFill>
                  <a:schemeClr val="lt1"/>
                </a:solidFill>
                <a:latin typeface="+mn-lt"/>
                <a:ea typeface="+mn-ea"/>
                <a:cs typeface="+mn-cs"/>
              </a:defRPr>
            </a:lvl6pPr>
            <a:lvl7pPr marL="4389120" algn="l" defTabSz="731520" rtl="0" eaLnBrk="1" latinLnBrk="0" hangingPunct="1">
              <a:defRPr sz="2900" kern="1200">
                <a:solidFill>
                  <a:schemeClr val="lt1"/>
                </a:solidFill>
                <a:latin typeface="+mn-lt"/>
                <a:ea typeface="+mn-ea"/>
                <a:cs typeface="+mn-cs"/>
              </a:defRPr>
            </a:lvl7pPr>
            <a:lvl8pPr marL="5120640" algn="l" defTabSz="731520" rtl="0" eaLnBrk="1" latinLnBrk="0" hangingPunct="1">
              <a:defRPr sz="2900" kern="1200">
                <a:solidFill>
                  <a:schemeClr val="lt1"/>
                </a:solidFill>
                <a:latin typeface="+mn-lt"/>
                <a:ea typeface="+mn-ea"/>
                <a:cs typeface="+mn-cs"/>
              </a:defRPr>
            </a:lvl8pPr>
            <a:lvl9pPr marL="5852160" algn="l" defTabSz="731520" rtl="0" eaLnBrk="1" latinLnBrk="0" hangingPunct="1">
              <a:defRPr sz="2900" kern="1200">
                <a:solidFill>
                  <a:schemeClr val="lt1"/>
                </a:solidFill>
                <a:latin typeface="+mn-lt"/>
                <a:ea typeface="+mn-ea"/>
                <a:cs typeface="+mn-cs"/>
              </a:defRPr>
            </a:lvl9pPr>
          </a:lstStyle>
          <a:p>
            <a:pPr algn="ctr"/>
            <a:r>
              <a:rPr lang="en-US" sz="1600" b="1" dirty="0">
                <a:solidFill>
                  <a:sysClr val="windowText" lastClr="000000"/>
                </a:solidFill>
              </a:rPr>
              <a:t>Directorate for Biological Sciences (BIO)</a:t>
            </a:r>
          </a:p>
        </p:txBody>
      </p:sp>
      <p:sp>
        <p:nvSpPr>
          <p:cNvPr id="65" name="Rounded Rectangle 32">
            <a:extLst>
              <a:ext uri="{FF2B5EF4-FFF2-40B4-BE49-F238E27FC236}">
                <a16:creationId xmlns:a16="http://schemas.microsoft.com/office/drawing/2014/main" id="{85BCAC1E-1335-109A-75D7-CAE3389EB630}"/>
              </a:ext>
            </a:extLst>
          </p:cNvPr>
          <p:cNvSpPr/>
          <p:nvPr/>
        </p:nvSpPr>
        <p:spPr>
          <a:xfrm>
            <a:off x="4267241" y="5644734"/>
            <a:ext cx="2565283" cy="7430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731520" rtl="0" eaLnBrk="1" latinLnBrk="0" hangingPunct="1">
              <a:defRPr sz="2900" kern="1200">
                <a:solidFill>
                  <a:schemeClr val="lt1"/>
                </a:solidFill>
                <a:latin typeface="+mn-lt"/>
                <a:ea typeface="+mn-ea"/>
                <a:cs typeface="+mn-cs"/>
              </a:defRPr>
            </a:lvl1pPr>
            <a:lvl2pPr marL="731520" algn="l" defTabSz="731520" rtl="0" eaLnBrk="1" latinLnBrk="0" hangingPunct="1">
              <a:defRPr sz="2900" kern="1200">
                <a:solidFill>
                  <a:schemeClr val="lt1"/>
                </a:solidFill>
                <a:latin typeface="+mn-lt"/>
                <a:ea typeface="+mn-ea"/>
                <a:cs typeface="+mn-cs"/>
              </a:defRPr>
            </a:lvl2pPr>
            <a:lvl3pPr marL="1463040" algn="l" defTabSz="731520" rtl="0" eaLnBrk="1" latinLnBrk="0" hangingPunct="1">
              <a:defRPr sz="2900" kern="1200">
                <a:solidFill>
                  <a:schemeClr val="lt1"/>
                </a:solidFill>
                <a:latin typeface="+mn-lt"/>
                <a:ea typeface="+mn-ea"/>
                <a:cs typeface="+mn-cs"/>
              </a:defRPr>
            </a:lvl3pPr>
            <a:lvl4pPr marL="2194560" algn="l" defTabSz="731520" rtl="0" eaLnBrk="1" latinLnBrk="0" hangingPunct="1">
              <a:defRPr sz="2900" kern="1200">
                <a:solidFill>
                  <a:schemeClr val="lt1"/>
                </a:solidFill>
                <a:latin typeface="+mn-lt"/>
                <a:ea typeface="+mn-ea"/>
                <a:cs typeface="+mn-cs"/>
              </a:defRPr>
            </a:lvl4pPr>
            <a:lvl5pPr marL="2926080" algn="l" defTabSz="731520" rtl="0" eaLnBrk="1" latinLnBrk="0" hangingPunct="1">
              <a:defRPr sz="2900" kern="1200">
                <a:solidFill>
                  <a:schemeClr val="lt1"/>
                </a:solidFill>
                <a:latin typeface="+mn-lt"/>
                <a:ea typeface="+mn-ea"/>
                <a:cs typeface="+mn-cs"/>
              </a:defRPr>
            </a:lvl5pPr>
            <a:lvl6pPr marL="3657600" algn="l" defTabSz="731520" rtl="0" eaLnBrk="1" latinLnBrk="0" hangingPunct="1">
              <a:defRPr sz="2900" kern="1200">
                <a:solidFill>
                  <a:schemeClr val="lt1"/>
                </a:solidFill>
                <a:latin typeface="+mn-lt"/>
                <a:ea typeface="+mn-ea"/>
                <a:cs typeface="+mn-cs"/>
              </a:defRPr>
            </a:lvl6pPr>
            <a:lvl7pPr marL="4389120" algn="l" defTabSz="731520" rtl="0" eaLnBrk="1" latinLnBrk="0" hangingPunct="1">
              <a:defRPr sz="2900" kern="1200">
                <a:solidFill>
                  <a:schemeClr val="lt1"/>
                </a:solidFill>
                <a:latin typeface="+mn-lt"/>
                <a:ea typeface="+mn-ea"/>
                <a:cs typeface="+mn-cs"/>
              </a:defRPr>
            </a:lvl7pPr>
            <a:lvl8pPr marL="5120640" algn="l" defTabSz="731520" rtl="0" eaLnBrk="1" latinLnBrk="0" hangingPunct="1">
              <a:defRPr sz="2900" kern="1200">
                <a:solidFill>
                  <a:schemeClr val="lt1"/>
                </a:solidFill>
                <a:latin typeface="+mn-lt"/>
                <a:ea typeface="+mn-ea"/>
                <a:cs typeface="+mn-cs"/>
              </a:defRPr>
            </a:lvl8pPr>
            <a:lvl9pPr marL="5852160" algn="l" defTabSz="731520" rtl="0" eaLnBrk="1" latinLnBrk="0" hangingPunct="1">
              <a:defRPr sz="2900" kern="1200">
                <a:solidFill>
                  <a:schemeClr val="lt1"/>
                </a:solidFill>
                <a:latin typeface="+mn-lt"/>
                <a:ea typeface="+mn-ea"/>
                <a:cs typeface="+mn-cs"/>
              </a:defRPr>
            </a:lvl9pPr>
          </a:lstStyle>
          <a:p>
            <a:pPr algn="ctr"/>
            <a:r>
              <a:rPr lang="en-US" sz="1600" b="1" dirty="0">
                <a:solidFill>
                  <a:sysClr val="windowText" lastClr="000000"/>
                </a:solidFill>
              </a:rPr>
              <a:t>Directorate for Social, Behavioral and Economic Sciences (SBE)</a:t>
            </a:r>
          </a:p>
        </p:txBody>
      </p:sp>
      <p:sp>
        <p:nvSpPr>
          <p:cNvPr id="66" name="Content Placeholder 36">
            <a:extLst>
              <a:ext uri="{FF2B5EF4-FFF2-40B4-BE49-F238E27FC236}">
                <a16:creationId xmlns:a16="http://schemas.microsoft.com/office/drawing/2014/main" id="{201FDDE2-E6CC-8713-4717-FDD4E6D542DB}"/>
              </a:ext>
            </a:extLst>
          </p:cNvPr>
          <p:cNvSpPr>
            <a:spLocks noGrp="1"/>
          </p:cNvSpPr>
          <p:nvPr/>
        </p:nvSpPr>
        <p:spPr>
          <a:xfrm>
            <a:off x="672072" y="87259"/>
            <a:ext cx="13785191" cy="660010"/>
          </a:xfrm>
          <a:prstGeom prst="rect">
            <a:avLst/>
          </a:prstGeom>
        </p:spPr>
        <p:txBody>
          <a:bodyPr vert="horz" lIns="146304" tIns="73152" rIns="146304" bIns="73152" rtlCol="0">
            <a:normAutofit fontScale="92500" lnSpcReduction="10000"/>
          </a:bodyPr>
          <a:lstStyle>
            <a:lvl1pPr marL="548640" indent="-548640" algn="l" defTabSz="731520" rtl="0" eaLnBrk="1" latinLnBrk="0" hangingPunct="1">
              <a:spcBef>
                <a:spcPct val="20000"/>
              </a:spcBef>
              <a:buFont typeface="Arial"/>
              <a:buChar char="•"/>
              <a:defRPr sz="4000" kern="1200">
                <a:solidFill>
                  <a:schemeClr val="tx1">
                    <a:lumMod val="85000"/>
                    <a:lumOff val="15000"/>
                  </a:schemeClr>
                </a:solidFill>
                <a:latin typeface="Arial"/>
                <a:ea typeface="+mn-ea"/>
                <a:cs typeface="Arial"/>
              </a:defRPr>
            </a:lvl1pPr>
            <a:lvl2pPr marL="1188720" indent="-457200" algn="l" defTabSz="731520" rtl="0" eaLnBrk="1" latinLnBrk="0" hangingPunct="1">
              <a:spcBef>
                <a:spcPct val="20000"/>
              </a:spcBef>
              <a:buFont typeface="Arial"/>
              <a:buChar char="–"/>
              <a:defRPr sz="3500" kern="1200">
                <a:solidFill>
                  <a:schemeClr val="tx1">
                    <a:lumMod val="85000"/>
                    <a:lumOff val="15000"/>
                  </a:schemeClr>
                </a:solidFill>
                <a:latin typeface="Arial"/>
                <a:ea typeface="+mn-ea"/>
                <a:cs typeface="Arial"/>
              </a:defRPr>
            </a:lvl2pPr>
            <a:lvl3pPr marL="1828800" indent="-365760" algn="l" defTabSz="731520" rtl="0" eaLnBrk="1" latinLnBrk="0" hangingPunct="1">
              <a:spcBef>
                <a:spcPct val="20000"/>
              </a:spcBef>
              <a:buFont typeface="Arial"/>
              <a:buChar char="•"/>
              <a:defRPr sz="3200" kern="1200">
                <a:solidFill>
                  <a:schemeClr val="tx1">
                    <a:lumMod val="85000"/>
                    <a:lumOff val="15000"/>
                  </a:schemeClr>
                </a:solidFill>
                <a:latin typeface="Arial"/>
                <a:ea typeface="+mn-ea"/>
                <a:cs typeface="Arial"/>
              </a:defRPr>
            </a:lvl3pPr>
            <a:lvl4pPr marL="2560320" indent="-365760" algn="l" defTabSz="731520" rtl="0" eaLnBrk="1" latinLnBrk="0" hangingPunct="1">
              <a:spcBef>
                <a:spcPct val="20000"/>
              </a:spcBef>
              <a:buFont typeface="Arial"/>
              <a:buChar char="–"/>
              <a:defRPr sz="2900" kern="1200">
                <a:solidFill>
                  <a:schemeClr val="tx1">
                    <a:lumMod val="85000"/>
                    <a:lumOff val="15000"/>
                  </a:schemeClr>
                </a:solidFill>
                <a:latin typeface="Arial"/>
                <a:ea typeface="+mn-ea"/>
                <a:cs typeface="Arial"/>
              </a:defRPr>
            </a:lvl4pPr>
            <a:lvl5pPr marL="3291840" indent="-365760" algn="l" defTabSz="731520" rtl="0" eaLnBrk="1" latinLnBrk="0" hangingPunct="1">
              <a:spcBef>
                <a:spcPct val="20000"/>
              </a:spcBef>
              <a:buFont typeface="Arial"/>
              <a:buChar char="»"/>
              <a:defRPr sz="2600" kern="1200">
                <a:solidFill>
                  <a:schemeClr val="tx1">
                    <a:lumMod val="85000"/>
                    <a:lumOff val="15000"/>
                  </a:schemeClr>
                </a:solidFill>
                <a:latin typeface="Arial"/>
                <a:ea typeface="+mn-ea"/>
                <a:cs typeface="Arial"/>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lgn="ctr">
              <a:buNone/>
            </a:pPr>
            <a:r>
              <a:rPr lang="en-US" b="1" dirty="0">
                <a:latin typeface="Open Sans ExtraBold" panose="020B0606030504020204" pitchFamily="34" charset="0"/>
                <a:ea typeface="Open Sans ExtraBold" panose="020B0606030504020204" pitchFamily="34" charset="0"/>
                <a:cs typeface="Open Sans ExtraBold" panose="020B0606030504020204" pitchFamily="34" charset="0"/>
              </a:rPr>
              <a:t>U.S. National Science Foundation (NSF) </a:t>
            </a:r>
            <a:r>
              <a:rPr lang="en-US" dirty="0">
                <a:latin typeface="Open Sans Light" panose="020B0606030504020204" pitchFamily="34" charset="0"/>
                <a:ea typeface="Open Sans Light" panose="020B0606030504020204" pitchFamily="34" charset="0"/>
                <a:cs typeface="Open Sans Light" panose="020B0606030504020204" pitchFamily="34" charset="0"/>
              </a:rPr>
              <a:t>Org Chart</a:t>
            </a:r>
          </a:p>
        </p:txBody>
      </p:sp>
      <p:cxnSp>
        <p:nvCxnSpPr>
          <p:cNvPr id="67" name="Straight Connector 66">
            <a:extLst>
              <a:ext uri="{FF2B5EF4-FFF2-40B4-BE49-F238E27FC236}">
                <a16:creationId xmlns:a16="http://schemas.microsoft.com/office/drawing/2014/main" id="{3276C182-0A37-3FF0-E816-CA49AC6B9C59}"/>
              </a:ext>
            </a:extLst>
          </p:cNvPr>
          <p:cNvCxnSpPr/>
          <p:nvPr/>
        </p:nvCxnSpPr>
        <p:spPr>
          <a:xfrm>
            <a:off x="6938421" y="4056478"/>
            <a:ext cx="0" cy="242934"/>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a:extLst>
              <a:ext uri="{FF2B5EF4-FFF2-40B4-BE49-F238E27FC236}">
                <a16:creationId xmlns:a16="http://schemas.microsoft.com/office/drawing/2014/main" id="{C3DEA82D-40A8-BB96-4136-CCFCD81F3BB2}"/>
              </a:ext>
            </a:extLst>
          </p:cNvPr>
          <p:cNvCxnSpPr>
            <a:cxnSpLocks/>
          </p:cNvCxnSpPr>
          <p:nvPr/>
        </p:nvCxnSpPr>
        <p:spPr>
          <a:xfrm flipH="1">
            <a:off x="2162081" y="5447328"/>
            <a:ext cx="5387" cy="482558"/>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a:extLst>
              <a:ext uri="{FF2B5EF4-FFF2-40B4-BE49-F238E27FC236}">
                <a16:creationId xmlns:a16="http://schemas.microsoft.com/office/drawing/2014/main" id="{F10B3F74-ED46-82AC-8FB0-0AF865C25190}"/>
              </a:ext>
            </a:extLst>
          </p:cNvPr>
          <p:cNvCxnSpPr/>
          <p:nvPr/>
        </p:nvCxnSpPr>
        <p:spPr>
          <a:xfrm>
            <a:off x="1592312" y="4264769"/>
            <a:ext cx="0" cy="242934"/>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a:extLst>
              <a:ext uri="{FF2B5EF4-FFF2-40B4-BE49-F238E27FC236}">
                <a16:creationId xmlns:a16="http://schemas.microsoft.com/office/drawing/2014/main" id="{D1711197-1349-D76A-10D2-D379ADB74476}"/>
              </a:ext>
            </a:extLst>
          </p:cNvPr>
          <p:cNvCxnSpPr/>
          <p:nvPr/>
        </p:nvCxnSpPr>
        <p:spPr>
          <a:xfrm>
            <a:off x="8625568" y="4297347"/>
            <a:ext cx="0" cy="242934"/>
          </a:xfrm>
          <a:prstGeom prst="line">
            <a:avLst/>
          </a:prstGeom>
        </p:spPr>
        <p:style>
          <a:lnRef idx="2">
            <a:schemeClr val="dk1"/>
          </a:lnRef>
          <a:fillRef idx="0">
            <a:schemeClr val="dk1"/>
          </a:fillRef>
          <a:effectRef idx="1">
            <a:schemeClr val="dk1"/>
          </a:effectRef>
          <a:fontRef idx="minor">
            <a:schemeClr val="tx1"/>
          </a:fontRef>
        </p:style>
      </p:cxnSp>
      <p:cxnSp>
        <p:nvCxnSpPr>
          <p:cNvPr id="71" name="Straight Connector 70">
            <a:extLst>
              <a:ext uri="{FF2B5EF4-FFF2-40B4-BE49-F238E27FC236}">
                <a16:creationId xmlns:a16="http://schemas.microsoft.com/office/drawing/2014/main" id="{14819A3B-C5A8-CADA-CFB3-D27C126F928D}"/>
              </a:ext>
            </a:extLst>
          </p:cNvPr>
          <p:cNvCxnSpPr/>
          <p:nvPr/>
        </p:nvCxnSpPr>
        <p:spPr>
          <a:xfrm>
            <a:off x="12317097" y="4307045"/>
            <a:ext cx="0" cy="242934"/>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229F2AA7-9727-6B8E-D355-5ED5FABF4943}"/>
              </a:ext>
            </a:extLst>
          </p:cNvPr>
          <p:cNvCxnSpPr>
            <a:cxnSpLocks/>
          </p:cNvCxnSpPr>
          <p:nvPr/>
        </p:nvCxnSpPr>
        <p:spPr>
          <a:xfrm>
            <a:off x="11523612" y="5449213"/>
            <a:ext cx="0" cy="248244"/>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5265F570-AFA7-A439-5984-57D719C69C0D}"/>
              </a:ext>
            </a:extLst>
          </p:cNvPr>
          <p:cNvCxnSpPr>
            <a:cxnSpLocks/>
            <a:stCxn id="77" idx="0"/>
          </p:cNvCxnSpPr>
          <p:nvPr/>
        </p:nvCxnSpPr>
        <p:spPr>
          <a:xfrm flipH="1" flipV="1">
            <a:off x="8324651" y="5448141"/>
            <a:ext cx="1" cy="174779"/>
          </a:xfrm>
          <a:prstGeom prst="line">
            <a:avLst/>
          </a:prstGeom>
        </p:spPr>
        <p:style>
          <a:lnRef idx="2">
            <a:schemeClr val="dk1"/>
          </a:lnRef>
          <a:fillRef idx="0">
            <a:schemeClr val="dk1"/>
          </a:fillRef>
          <a:effectRef idx="1">
            <a:schemeClr val="dk1"/>
          </a:effectRef>
          <a:fontRef idx="minor">
            <a:schemeClr val="tx1"/>
          </a:fontRef>
        </p:style>
      </p:cxnSp>
      <p:cxnSp>
        <p:nvCxnSpPr>
          <p:cNvPr id="75" name="Straight Connector 74">
            <a:extLst>
              <a:ext uri="{FF2B5EF4-FFF2-40B4-BE49-F238E27FC236}">
                <a16:creationId xmlns:a16="http://schemas.microsoft.com/office/drawing/2014/main" id="{5B7185F4-F748-43BD-3342-65833B81C22C}"/>
              </a:ext>
            </a:extLst>
          </p:cNvPr>
          <p:cNvCxnSpPr>
            <a:cxnSpLocks/>
          </p:cNvCxnSpPr>
          <p:nvPr/>
        </p:nvCxnSpPr>
        <p:spPr>
          <a:xfrm flipH="1">
            <a:off x="2162081" y="5459978"/>
            <a:ext cx="9361532" cy="0"/>
          </a:xfrm>
          <a:prstGeom prst="line">
            <a:avLst/>
          </a:prstGeom>
        </p:spPr>
        <p:style>
          <a:lnRef idx="2">
            <a:schemeClr val="dk1"/>
          </a:lnRef>
          <a:fillRef idx="0">
            <a:schemeClr val="dk1"/>
          </a:fillRef>
          <a:effectRef idx="1">
            <a:schemeClr val="dk1"/>
          </a:effectRef>
          <a:fontRef idx="minor">
            <a:schemeClr val="tx1"/>
          </a:fontRef>
        </p:style>
      </p:cxnSp>
      <p:cxnSp>
        <p:nvCxnSpPr>
          <p:cNvPr id="76" name="Straight Connector 75">
            <a:extLst>
              <a:ext uri="{FF2B5EF4-FFF2-40B4-BE49-F238E27FC236}">
                <a16:creationId xmlns:a16="http://schemas.microsoft.com/office/drawing/2014/main" id="{45BCC1E3-0358-89B6-28A5-E6067DA208AA}"/>
              </a:ext>
            </a:extLst>
          </p:cNvPr>
          <p:cNvCxnSpPr>
            <a:cxnSpLocks/>
          </p:cNvCxnSpPr>
          <p:nvPr/>
        </p:nvCxnSpPr>
        <p:spPr>
          <a:xfrm flipH="1" flipV="1">
            <a:off x="1592312" y="4279991"/>
            <a:ext cx="10724785" cy="44902"/>
          </a:xfrm>
          <a:prstGeom prst="line">
            <a:avLst/>
          </a:prstGeom>
        </p:spPr>
        <p:style>
          <a:lnRef idx="2">
            <a:schemeClr val="dk1"/>
          </a:lnRef>
          <a:fillRef idx="0">
            <a:schemeClr val="dk1"/>
          </a:fillRef>
          <a:effectRef idx="1">
            <a:schemeClr val="dk1"/>
          </a:effectRef>
          <a:fontRef idx="minor">
            <a:schemeClr val="tx1"/>
          </a:fontRef>
        </p:style>
      </p:cxnSp>
      <p:sp>
        <p:nvSpPr>
          <p:cNvPr id="77" name="Rounded Rectangle 37">
            <a:extLst>
              <a:ext uri="{FF2B5EF4-FFF2-40B4-BE49-F238E27FC236}">
                <a16:creationId xmlns:a16="http://schemas.microsoft.com/office/drawing/2014/main" id="{FCE10728-8DF6-431F-824B-1129D4ABE945}"/>
              </a:ext>
            </a:extLst>
          </p:cNvPr>
          <p:cNvSpPr/>
          <p:nvPr/>
        </p:nvSpPr>
        <p:spPr>
          <a:xfrm>
            <a:off x="7250040" y="5622920"/>
            <a:ext cx="2149223" cy="7430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731520" rtl="0" eaLnBrk="1" latinLnBrk="0" hangingPunct="1">
              <a:defRPr sz="2900" kern="1200">
                <a:solidFill>
                  <a:schemeClr val="lt1"/>
                </a:solidFill>
                <a:latin typeface="+mn-lt"/>
                <a:ea typeface="+mn-ea"/>
                <a:cs typeface="+mn-cs"/>
              </a:defRPr>
            </a:lvl1pPr>
            <a:lvl2pPr marL="731520" algn="l" defTabSz="731520" rtl="0" eaLnBrk="1" latinLnBrk="0" hangingPunct="1">
              <a:defRPr sz="2900" kern="1200">
                <a:solidFill>
                  <a:schemeClr val="lt1"/>
                </a:solidFill>
                <a:latin typeface="+mn-lt"/>
                <a:ea typeface="+mn-ea"/>
                <a:cs typeface="+mn-cs"/>
              </a:defRPr>
            </a:lvl2pPr>
            <a:lvl3pPr marL="1463040" algn="l" defTabSz="731520" rtl="0" eaLnBrk="1" latinLnBrk="0" hangingPunct="1">
              <a:defRPr sz="2900" kern="1200">
                <a:solidFill>
                  <a:schemeClr val="lt1"/>
                </a:solidFill>
                <a:latin typeface="+mn-lt"/>
                <a:ea typeface="+mn-ea"/>
                <a:cs typeface="+mn-cs"/>
              </a:defRPr>
            </a:lvl3pPr>
            <a:lvl4pPr marL="2194560" algn="l" defTabSz="731520" rtl="0" eaLnBrk="1" latinLnBrk="0" hangingPunct="1">
              <a:defRPr sz="2900" kern="1200">
                <a:solidFill>
                  <a:schemeClr val="lt1"/>
                </a:solidFill>
                <a:latin typeface="+mn-lt"/>
                <a:ea typeface="+mn-ea"/>
                <a:cs typeface="+mn-cs"/>
              </a:defRPr>
            </a:lvl4pPr>
            <a:lvl5pPr marL="2926080" algn="l" defTabSz="731520" rtl="0" eaLnBrk="1" latinLnBrk="0" hangingPunct="1">
              <a:defRPr sz="2900" kern="1200">
                <a:solidFill>
                  <a:schemeClr val="lt1"/>
                </a:solidFill>
                <a:latin typeface="+mn-lt"/>
                <a:ea typeface="+mn-ea"/>
                <a:cs typeface="+mn-cs"/>
              </a:defRPr>
            </a:lvl5pPr>
            <a:lvl6pPr marL="3657600" algn="l" defTabSz="731520" rtl="0" eaLnBrk="1" latinLnBrk="0" hangingPunct="1">
              <a:defRPr sz="2900" kern="1200">
                <a:solidFill>
                  <a:schemeClr val="lt1"/>
                </a:solidFill>
                <a:latin typeface="+mn-lt"/>
                <a:ea typeface="+mn-ea"/>
                <a:cs typeface="+mn-cs"/>
              </a:defRPr>
            </a:lvl6pPr>
            <a:lvl7pPr marL="4389120" algn="l" defTabSz="731520" rtl="0" eaLnBrk="1" latinLnBrk="0" hangingPunct="1">
              <a:defRPr sz="2900" kern="1200">
                <a:solidFill>
                  <a:schemeClr val="lt1"/>
                </a:solidFill>
                <a:latin typeface="+mn-lt"/>
                <a:ea typeface="+mn-ea"/>
                <a:cs typeface="+mn-cs"/>
              </a:defRPr>
            </a:lvl7pPr>
            <a:lvl8pPr marL="5120640" algn="l" defTabSz="731520" rtl="0" eaLnBrk="1" latinLnBrk="0" hangingPunct="1">
              <a:defRPr sz="2900" kern="1200">
                <a:solidFill>
                  <a:schemeClr val="lt1"/>
                </a:solidFill>
                <a:latin typeface="+mn-lt"/>
                <a:ea typeface="+mn-ea"/>
                <a:cs typeface="+mn-cs"/>
              </a:defRPr>
            </a:lvl8pPr>
            <a:lvl9pPr marL="5852160" algn="l" defTabSz="731520" rtl="0" eaLnBrk="1" latinLnBrk="0" hangingPunct="1">
              <a:defRPr sz="2900" kern="1200">
                <a:solidFill>
                  <a:schemeClr val="lt1"/>
                </a:solidFill>
                <a:latin typeface="+mn-lt"/>
                <a:ea typeface="+mn-ea"/>
                <a:cs typeface="+mn-cs"/>
              </a:defRPr>
            </a:lvl9pPr>
          </a:lstStyle>
          <a:p>
            <a:pPr algn="ctr"/>
            <a:r>
              <a:rPr lang="en-US" sz="1600" b="1" dirty="0">
                <a:solidFill>
                  <a:sysClr val="windowText" lastClr="000000"/>
                </a:solidFill>
              </a:rPr>
              <a:t>Directorate for STEM Education (EDU)</a:t>
            </a:r>
          </a:p>
        </p:txBody>
      </p:sp>
      <p:sp>
        <p:nvSpPr>
          <p:cNvPr id="78" name="Rounded Rectangle 34">
            <a:extLst>
              <a:ext uri="{FF2B5EF4-FFF2-40B4-BE49-F238E27FC236}">
                <a16:creationId xmlns:a16="http://schemas.microsoft.com/office/drawing/2014/main" id="{D7AF329A-5525-48A8-EDFC-8CA8CB023926}"/>
              </a:ext>
            </a:extLst>
          </p:cNvPr>
          <p:cNvSpPr/>
          <p:nvPr/>
        </p:nvSpPr>
        <p:spPr>
          <a:xfrm>
            <a:off x="1101202" y="5670141"/>
            <a:ext cx="2917742" cy="69221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731520" rtl="0" eaLnBrk="1" latinLnBrk="0" hangingPunct="1">
              <a:defRPr sz="2900" kern="1200">
                <a:solidFill>
                  <a:schemeClr val="lt1"/>
                </a:solidFill>
                <a:latin typeface="+mn-lt"/>
                <a:ea typeface="+mn-ea"/>
                <a:cs typeface="+mn-cs"/>
              </a:defRPr>
            </a:lvl1pPr>
            <a:lvl2pPr marL="731520" algn="l" defTabSz="731520" rtl="0" eaLnBrk="1" latinLnBrk="0" hangingPunct="1">
              <a:defRPr sz="2900" kern="1200">
                <a:solidFill>
                  <a:schemeClr val="lt1"/>
                </a:solidFill>
                <a:latin typeface="+mn-lt"/>
                <a:ea typeface="+mn-ea"/>
                <a:cs typeface="+mn-cs"/>
              </a:defRPr>
            </a:lvl2pPr>
            <a:lvl3pPr marL="1463040" algn="l" defTabSz="731520" rtl="0" eaLnBrk="1" latinLnBrk="0" hangingPunct="1">
              <a:defRPr sz="2900" kern="1200">
                <a:solidFill>
                  <a:schemeClr val="lt1"/>
                </a:solidFill>
                <a:latin typeface="+mn-lt"/>
                <a:ea typeface="+mn-ea"/>
                <a:cs typeface="+mn-cs"/>
              </a:defRPr>
            </a:lvl3pPr>
            <a:lvl4pPr marL="2194560" algn="l" defTabSz="731520" rtl="0" eaLnBrk="1" latinLnBrk="0" hangingPunct="1">
              <a:defRPr sz="2900" kern="1200">
                <a:solidFill>
                  <a:schemeClr val="lt1"/>
                </a:solidFill>
                <a:latin typeface="+mn-lt"/>
                <a:ea typeface="+mn-ea"/>
                <a:cs typeface="+mn-cs"/>
              </a:defRPr>
            </a:lvl4pPr>
            <a:lvl5pPr marL="2926080" algn="l" defTabSz="731520" rtl="0" eaLnBrk="1" latinLnBrk="0" hangingPunct="1">
              <a:defRPr sz="2900" kern="1200">
                <a:solidFill>
                  <a:schemeClr val="lt1"/>
                </a:solidFill>
                <a:latin typeface="+mn-lt"/>
                <a:ea typeface="+mn-ea"/>
                <a:cs typeface="+mn-cs"/>
              </a:defRPr>
            </a:lvl5pPr>
            <a:lvl6pPr marL="3657600" algn="l" defTabSz="731520" rtl="0" eaLnBrk="1" latinLnBrk="0" hangingPunct="1">
              <a:defRPr sz="2900" kern="1200">
                <a:solidFill>
                  <a:schemeClr val="lt1"/>
                </a:solidFill>
                <a:latin typeface="+mn-lt"/>
                <a:ea typeface="+mn-ea"/>
                <a:cs typeface="+mn-cs"/>
              </a:defRPr>
            </a:lvl6pPr>
            <a:lvl7pPr marL="4389120" algn="l" defTabSz="731520" rtl="0" eaLnBrk="1" latinLnBrk="0" hangingPunct="1">
              <a:defRPr sz="2900" kern="1200">
                <a:solidFill>
                  <a:schemeClr val="lt1"/>
                </a:solidFill>
                <a:latin typeface="+mn-lt"/>
                <a:ea typeface="+mn-ea"/>
                <a:cs typeface="+mn-cs"/>
              </a:defRPr>
            </a:lvl7pPr>
            <a:lvl8pPr marL="5120640" algn="l" defTabSz="731520" rtl="0" eaLnBrk="1" latinLnBrk="0" hangingPunct="1">
              <a:defRPr sz="2900" kern="1200">
                <a:solidFill>
                  <a:schemeClr val="lt1"/>
                </a:solidFill>
                <a:latin typeface="+mn-lt"/>
                <a:ea typeface="+mn-ea"/>
                <a:cs typeface="+mn-cs"/>
              </a:defRPr>
            </a:lvl8pPr>
            <a:lvl9pPr marL="5852160" algn="l" defTabSz="731520" rtl="0" eaLnBrk="1" latinLnBrk="0" hangingPunct="1">
              <a:defRPr sz="2900" kern="1200">
                <a:solidFill>
                  <a:schemeClr val="lt1"/>
                </a:solidFill>
                <a:latin typeface="+mn-lt"/>
                <a:ea typeface="+mn-ea"/>
                <a:cs typeface="+mn-cs"/>
              </a:defRPr>
            </a:lvl9pPr>
          </a:lstStyle>
          <a:p>
            <a:pPr algn="ctr"/>
            <a:r>
              <a:rPr lang="en-US" sz="1600" b="1" dirty="0">
                <a:solidFill>
                  <a:sysClr val="windowText" lastClr="000000"/>
                </a:solidFill>
              </a:rPr>
              <a:t>Directorate for Mathematical &amp; Physical Sciences (MPS)</a:t>
            </a:r>
          </a:p>
        </p:txBody>
      </p:sp>
      <p:sp>
        <p:nvSpPr>
          <p:cNvPr id="79" name="Rounded Rectangle 80">
            <a:extLst>
              <a:ext uri="{FF2B5EF4-FFF2-40B4-BE49-F238E27FC236}">
                <a16:creationId xmlns:a16="http://schemas.microsoft.com/office/drawing/2014/main" id="{EA4A92E7-31EC-88FD-C9F1-903331099862}"/>
              </a:ext>
            </a:extLst>
          </p:cNvPr>
          <p:cNvSpPr/>
          <p:nvPr/>
        </p:nvSpPr>
        <p:spPr>
          <a:xfrm>
            <a:off x="6927823" y="3310923"/>
            <a:ext cx="2093662" cy="65084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00" b="1" dirty="0"/>
              <a:t> </a:t>
            </a:r>
            <a:r>
              <a:rPr lang="en-US" sz="1600" dirty="0"/>
              <a:t>NSF Chief Officers</a:t>
            </a:r>
          </a:p>
        </p:txBody>
      </p:sp>
      <p:sp>
        <p:nvSpPr>
          <p:cNvPr id="80" name="Rounded Rectangle 31">
            <a:extLst>
              <a:ext uri="{FF2B5EF4-FFF2-40B4-BE49-F238E27FC236}">
                <a16:creationId xmlns:a16="http://schemas.microsoft.com/office/drawing/2014/main" id="{A25727DB-C917-F63F-469F-24CA3D18FA39}"/>
              </a:ext>
            </a:extLst>
          </p:cNvPr>
          <p:cNvSpPr/>
          <p:nvPr/>
        </p:nvSpPr>
        <p:spPr>
          <a:xfrm>
            <a:off x="9699561" y="5611854"/>
            <a:ext cx="3648103" cy="79207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731520" rtl="0" eaLnBrk="1" latinLnBrk="0" hangingPunct="1">
              <a:defRPr sz="2900" kern="1200">
                <a:solidFill>
                  <a:schemeClr val="lt1"/>
                </a:solidFill>
                <a:latin typeface="+mn-lt"/>
                <a:ea typeface="+mn-ea"/>
                <a:cs typeface="+mn-cs"/>
              </a:defRPr>
            </a:lvl1pPr>
            <a:lvl2pPr marL="731520" algn="l" defTabSz="731520" rtl="0" eaLnBrk="1" latinLnBrk="0" hangingPunct="1">
              <a:defRPr sz="2900" kern="1200">
                <a:solidFill>
                  <a:schemeClr val="lt1"/>
                </a:solidFill>
                <a:latin typeface="+mn-lt"/>
                <a:ea typeface="+mn-ea"/>
                <a:cs typeface="+mn-cs"/>
              </a:defRPr>
            </a:lvl2pPr>
            <a:lvl3pPr marL="1463040" algn="l" defTabSz="731520" rtl="0" eaLnBrk="1" latinLnBrk="0" hangingPunct="1">
              <a:defRPr sz="2900" kern="1200">
                <a:solidFill>
                  <a:schemeClr val="lt1"/>
                </a:solidFill>
                <a:latin typeface="+mn-lt"/>
                <a:ea typeface="+mn-ea"/>
                <a:cs typeface="+mn-cs"/>
              </a:defRPr>
            </a:lvl3pPr>
            <a:lvl4pPr marL="2194560" algn="l" defTabSz="731520" rtl="0" eaLnBrk="1" latinLnBrk="0" hangingPunct="1">
              <a:defRPr sz="2900" kern="1200">
                <a:solidFill>
                  <a:schemeClr val="lt1"/>
                </a:solidFill>
                <a:latin typeface="+mn-lt"/>
                <a:ea typeface="+mn-ea"/>
                <a:cs typeface="+mn-cs"/>
              </a:defRPr>
            </a:lvl4pPr>
            <a:lvl5pPr marL="2926080" algn="l" defTabSz="731520" rtl="0" eaLnBrk="1" latinLnBrk="0" hangingPunct="1">
              <a:defRPr sz="2900" kern="1200">
                <a:solidFill>
                  <a:schemeClr val="lt1"/>
                </a:solidFill>
                <a:latin typeface="+mn-lt"/>
                <a:ea typeface="+mn-ea"/>
                <a:cs typeface="+mn-cs"/>
              </a:defRPr>
            </a:lvl5pPr>
            <a:lvl6pPr marL="3657600" algn="l" defTabSz="731520" rtl="0" eaLnBrk="1" latinLnBrk="0" hangingPunct="1">
              <a:defRPr sz="2900" kern="1200">
                <a:solidFill>
                  <a:schemeClr val="lt1"/>
                </a:solidFill>
                <a:latin typeface="+mn-lt"/>
                <a:ea typeface="+mn-ea"/>
                <a:cs typeface="+mn-cs"/>
              </a:defRPr>
            </a:lvl6pPr>
            <a:lvl7pPr marL="4389120" algn="l" defTabSz="731520" rtl="0" eaLnBrk="1" latinLnBrk="0" hangingPunct="1">
              <a:defRPr sz="2900" kern="1200">
                <a:solidFill>
                  <a:schemeClr val="lt1"/>
                </a:solidFill>
                <a:latin typeface="+mn-lt"/>
                <a:ea typeface="+mn-ea"/>
                <a:cs typeface="+mn-cs"/>
              </a:defRPr>
            </a:lvl7pPr>
            <a:lvl8pPr marL="5120640" algn="l" defTabSz="731520" rtl="0" eaLnBrk="1" latinLnBrk="0" hangingPunct="1">
              <a:defRPr sz="2900" kern="1200">
                <a:solidFill>
                  <a:schemeClr val="lt1"/>
                </a:solidFill>
                <a:latin typeface="+mn-lt"/>
                <a:ea typeface="+mn-ea"/>
                <a:cs typeface="+mn-cs"/>
              </a:defRPr>
            </a:lvl8pPr>
            <a:lvl9pPr marL="5852160" algn="l" defTabSz="731520" rtl="0" eaLnBrk="1" latinLnBrk="0" hangingPunct="1">
              <a:defRPr sz="2900" kern="1200">
                <a:solidFill>
                  <a:schemeClr val="lt1"/>
                </a:solidFill>
                <a:latin typeface="+mn-lt"/>
                <a:ea typeface="+mn-ea"/>
                <a:cs typeface="+mn-cs"/>
              </a:defRPr>
            </a:lvl9pPr>
          </a:lstStyle>
          <a:p>
            <a:pPr algn="ctr"/>
            <a:r>
              <a:rPr lang="en-US" sz="1600" b="1" dirty="0">
                <a:solidFill>
                  <a:sysClr val="windowText" lastClr="000000"/>
                </a:solidFill>
              </a:rPr>
              <a:t>Directorate for Technology, Innovation and Partnerships (TIP)</a:t>
            </a:r>
          </a:p>
        </p:txBody>
      </p:sp>
      <p:sp>
        <p:nvSpPr>
          <p:cNvPr id="82" name="Rounded Rectangle 26">
            <a:extLst>
              <a:ext uri="{FF2B5EF4-FFF2-40B4-BE49-F238E27FC236}">
                <a16:creationId xmlns:a16="http://schemas.microsoft.com/office/drawing/2014/main" id="{C8090166-66CE-6F54-2BB5-353809D3F7D5}"/>
              </a:ext>
            </a:extLst>
          </p:cNvPr>
          <p:cNvSpPr/>
          <p:nvPr/>
        </p:nvSpPr>
        <p:spPr>
          <a:xfrm>
            <a:off x="7351781" y="4488876"/>
            <a:ext cx="2414016" cy="79207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731520" rtl="0" eaLnBrk="1" latinLnBrk="0" hangingPunct="1">
              <a:defRPr sz="2900" kern="1200">
                <a:solidFill>
                  <a:schemeClr val="lt1"/>
                </a:solidFill>
                <a:latin typeface="+mn-lt"/>
                <a:ea typeface="+mn-ea"/>
                <a:cs typeface="+mn-cs"/>
              </a:defRPr>
            </a:lvl1pPr>
            <a:lvl2pPr marL="731520" algn="l" defTabSz="731520" rtl="0" eaLnBrk="1" latinLnBrk="0" hangingPunct="1">
              <a:defRPr sz="2900" kern="1200">
                <a:solidFill>
                  <a:schemeClr val="lt1"/>
                </a:solidFill>
                <a:latin typeface="+mn-lt"/>
                <a:ea typeface="+mn-ea"/>
                <a:cs typeface="+mn-cs"/>
              </a:defRPr>
            </a:lvl2pPr>
            <a:lvl3pPr marL="1463040" algn="l" defTabSz="731520" rtl="0" eaLnBrk="1" latinLnBrk="0" hangingPunct="1">
              <a:defRPr sz="2900" kern="1200">
                <a:solidFill>
                  <a:schemeClr val="lt1"/>
                </a:solidFill>
                <a:latin typeface="+mn-lt"/>
                <a:ea typeface="+mn-ea"/>
                <a:cs typeface="+mn-cs"/>
              </a:defRPr>
            </a:lvl3pPr>
            <a:lvl4pPr marL="2194560" algn="l" defTabSz="731520" rtl="0" eaLnBrk="1" latinLnBrk="0" hangingPunct="1">
              <a:defRPr sz="2900" kern="1200">
                <a:solidFill>
                  <a:schemeClr val="lt1"/>
                </a:solidFill>
                <a:latin typeface="+mn-lt"/>
                <a:ea typeface="+mn-ea"/>
                <a:cs typeface="+mn-cs"/>
              </a:defRPr>
            </a:lvl4pPr>
            <a:lvl5pPr marL="2926080" algn="l" defTabSz="731520" rtl="0" eaLnBrk="1" latinLnBrk="0" hangingPunct="1">
              <a:defRPr sz="2900" kern="1200">
                <a:solidFill>
                  <a:schemeClr val="lt1"/>
                </a:solidFill>
                <a:latin typeface="+mn-lt"/>
                <a:ea typeface="+mn-ea"/>
                <a:cs typeface="+mn-cs"/>
              </a:defRPr>
            </a:lvl5pPr>
            <a:lvl6pPr marL="3657600" algn="l" defTabSz="731520" rtl="0" eaLnBrk="1" latinLnBrk="0" hangingPunct="1">
              <a:defRPr sz="2900" kern="1200">
                <a:solidFill>
                  <a:schemeClr val="lt1"/>
                </a:solidFill>
                <a:latin typeface="+mn-lt"/>
                <a:ea typeface="+mn-ea"/>
                <a:cs typeface="+mn-cs"/>
              </a:defRPr>
            </a:lvl6pPr>
            <a:lvl7pPr marL="4389120" algn="l" defTabSz="731520" rtl="0" eaLnBrk="1" latinLnBrk="0" hangingPunct="1">
              <a:defRPr sz="2900" kern="1200">
                <a:solidFill>
                  <a:schemeClr val="lt1"/>
                </a:solidFill>
                <a:latin typeface="+mn-lt"/>
                <a:ea typeface="+mn-ea"/>
                <a:cs typeface="+mn-cs"/>
              </a:defRPr>
            </a:lvl7pPr>
            <a:lvl8pPr marL="5120640" algn="l" defTabSz="731520" rtl="0" eaLnBrk="1" latinLnBrk="0" hangingPunct="1">
              <a:defRPr sz="2900" kern="1200">
                <a:solidFill>
                  <a:schemeClr val="lt1"/>
                </a:solidFill>
                <a:latin typeface="+mn-lt"/>
                <a:ea typeface="+mn-ea"/>
                <a:cs typeface="+mn-cs"/>
              </a:defRPr>
            </a:lvl8pPr>
            <a:lvl9pPr marL="5852160" algn="l" defTabSz="731520" rtl="0" eaLnBrk="1" latinLnBrk="0" hangingPunct="1">
              <a:defRPr sz="2900" kern="1200">
                <a:solidFill>
                  <a:schemeClr val="lt1"/>
                </a:solidFill>
                <a:latin typeface="+mn-lt"/>
                <a:ea typeface="+mn-ea"/>
                <a:cs typeface="+mn-cs"/>
              </a:defRPr>
            </a:lvl9pPr>
          </a:lstStyle>
          <a:p>
            <a:pPr algn="ctr"/>
            <a:r>
              <a:rPr lang="en-US" sz="1600" b="1" dirty="0">
                <a:solidFill>
                  <a:sysClr val="windowText" lastClr="000000"/>
                </a:solidFill>
              </a:rPr>
              <a:t>Directorate for Engineering (ENG)</a:t>
            </a:r>
          </a:p>
        </p:txBody>
      </p:sp>
      <p:sp>
        <p:nvSpPr>
          <p:cNvPr id="83" name="Rounded Rectangle 4">
            <a:extLst>
              <a:ext uri="{FF2B5EF4-FFF2-40B4-BE49-F238E27FC236}">
                <a16:creationId xmlns:a16="http://schemas.microsoft.com/office/drawing/2014/main" id="{ADE1015E-5B51-EEDA-3349-D8E265A4EB07}"/>
              </a:ext>
            </a:extLst>
          </p:cNvPr>
          <p:cNvSpPr/>
          <p:nvPr/>
        </p:nvSpPr>
        <p:spPr>
          <a:xfrm>
            <a:off x="104408" y="2266361"/>
            <a:ext cx="1299128" cy="3461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80" b="1" dirty="0"/>
              <a:t> </a:t>
            </a:r>
          </a:p>
          <a:p>
            <a:pPr algn="ctr"/>
            <a:r>
              <a:rPr lang="en-US" sz="1600" dirty="0" err="1">
                <a:solidFill>
                  <a:srgbClr val="00B050"/>
                </a:solidFill>
              </a:rPr>
              <a:t>EPSCoR</a:t>
            </a:r>
            <a:endParaRPr lang="en-US" sz="1600" dirty="0">
              <a:solidFill>
                <a:srgbClr val="00B050"/>
              </a:solidFill>
            </a:endParaRPr>
          </a:p>
          <a:p>
            <a:pPr algn="ctr"/>
            <a:endParaRPr lang="en-US" sz="1680" dirty="0"/>
          </a:p>
        </p:txBody>
      </p:sp>
      <p:sp>
        <p:nvSpPr>
          <p:cNvPr id="84" name="Right Arrow 11">
            <a:extLst>
              <a:ext uri="{FF2B5EF4-FFF2-40B4-BE49-F238E27FC236}">
                <a16:creationId xmlns:a16="http://schemas.microsoft.com/office/drawing/2014/main" id="{DE84F5F3-F512-4DF3-A470-5548FD600A05}"/>
              </a:ext>
            </a:extLst>
          </p:cNvPr>
          <p:cNvSpPr/>
          <p:nvPr/>
        </p:nvSpPr>
        <p:spPr>
          <a:xfrm rot="10800000">
            <a:off x="3943344" y="2652227"/>
            <a:ext cx="650903" cy="2333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731520" rtl="0" eaLnBrk="1" latinLnBrk="0" hangingPunct="1">
              <a:defRPr sz="2900" kern="1200">
                <a:solidFill>
                  <a:schemeClr val="lt1"/>
                </a:solidFill>
                <a:latin typeface="+mn-lt"/>
                <a:ea typeface="+mn-ea"/>
                <a:cs typeface="+mn-cs"/>
              </a:defRPr>
            </a:lvl1pPr>
            <a:lvl2pPr marL="731520" algn="l" defTabSz="731520" rtl="0" eaLnBrk="1" latinLnBrk="0" hangingPunct="1">
              <a:defRPr sz="2900" kern="1200">
                <a:solidFill>
                  <a:schemeClr val="lt1"/>
                </a:solidFill>
                <a:latin typeface="+mn-lt"/>
                <a:ea typeface="+mn-ea"/>
                <a:cs typeface="+mn-cs"/>
              </a:defRPr>
            </a:lvl2pPr>
            <a:lvl3pPr marL="1463040" algn="l" defTabSz="731520" rtl="0" eaLnBrk="1" latinLnBrk="0" hangingPunct="1">
              <a:defRPr sz="2900" kern="1200">
                <a:solidFill>
                  <a:schemeClr val="lt1"/>
                </a:solidFill>
                <a:latin typeface="+mn-lt"/>
                <a:ea typeface="+mn-ea"/>
                <a:cs typeface="+mn-cs"/>
              </a:defRPr>
            </a:lvl3pPr>
            <a:lvl4pPr marL="2194560" algn="l" defTabSz="731520" rtl="0" eaLnBrk="1" latinLnBrk="0" hangingPunct="1">
              <a:defRPr sz="2900" kern="1200">
                <a:solidFill>
                  <a:schemeClr val="lt1"/>
                </a:solidFill>
                <a:latin typeface="+mn-lt"/>
                <a:ea typeface="+mn-ea"/>
                <a:cs typeface="+mn-cs"/>
              </a:defRPr>
            </a:lvl4pPr>
            <a:lvl5pPr marL="2926080" algn="l" defTabSz="731520" rtl="0" eaLnBrk="1" latinLnBrk="0" hangingPunct="1">
              <a:defRPr sz="2900" kern="1200">
                <a:solidFill>
                  <a:schemeClr val="lt1"/>
                </a:solidFill>
                <a:latin typeface="+mn-lt"/>
                <a:ea typeface="+mn-ea"/>
                <a:cs typeface="+mn-cs"/>
              </a:defRPr>
            </a:lvl5pPr>
            <a:lvl6pPr marL="3657600" algn="l" defTabSz="731520" rtl="0" eaLnBrk="1" latinLnBrk="0" hangingPunct="1">
              <a:defRPr sz="2900" kern="1200">
                <a:solidFill>
                  <a:schemeClr val="lt1"/>
                </a:solidFill>
                <a:latin typeface="+mn-lt"/>
                <a:ea typeface="+mn-ea"/>
                <a:cs typeface="+mn-cs"/>
              </a:defRPr>
            </a:lvl6pPr>
            <a:lvl7pPr marL="4389120" algn="l" defTabSz="731520" rtl="0" eaLnBrk="1" latinLnBrk="0" hangingPunct="1">
              <a:defRPr sz="2900" kern="1200">
                <a:solidFill>
                  <a:schemeClr val="lt1"/>
                </a:solidFill>
                <a:latin typeface="+mn-lt"/>
                <a:ea typeface="+mn-ea"/>
                <a:cs typeface="+mn-cs"/>
              </a:defRPr>
            </a:lvl7pPr>
            <a:lvl8pPr marL="5120640" algn="l" defTabSz="731520" rtl="0" eaLnBrk="1" latinLnBrk="0" hangingPunct="1">
              <a:defRPr sz="2900" kern="1200">
                <a:solidFill>
                  <a:schemeClr val="lt1"/>
                </a:solidFill>
                <a:latin typeface="+mn-lt"/>
                <a:ea typeface="+mn-ea"/>
                <a:cs typeface="+mn-cs"/>
              </a:defRPr>
            </a:lvl8pPr>
            <a:lvl9pPr marL="5852160" algn="l" defTabSz="731520" rtl="0" eaLnBrk="1" latinLnBrk="0" hangingPunct="1">
              <a:defRPr sz="2900" kern="1200">
                <a:solidFill>
                  <a:schemeClr val="lt1"/>
                </a:solidFill>
                <a:latin typeface="+mn-lt"/>
                <a:ea typeface="+mn-ea"/>
                <a:cs typeface="+mn-cs"/>
              </a:defRPr>
            </a:lvl9pPr>
          </a:lstStyle>
          <a:p>
            <a:pPr algn="ctr"/>
            <a:endParaRPr lang="en-US"/>
          </a:p>
        </p:txBody>
      </p:sp>
      <p:sp>
        <p:nvSpPr>
          <p:cNvPr id="85" name="Rounded Rectangle 1">
            <a:extLst>
              <a:ext uri="{FF2B5EF4-FFF2-40B4-BE49-F238E27FC236}">
                <a16:creationId xmlns:a16="http://schemas.microsoft.com/office/drawing/2014/main" id="{2DD421B1-77B0-0EF0-8BB3-49C1CC8C4D1C}"/>
              </a:ext>
            </a:extLst>
          </p:cNvPr>
          <p:cNvSpPr/>
          <p:nvPr/>
        </p:nvSpPr>
        <p:spPr>
          <a:xfrm>
            <a:off x="1864276" y="2108705"/>
            <a:ext cx="2063798" cy="12671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00" dirty="0">
                <a:solidFill>
                  <a:srgbClr val="00B050"/>
                </a:solidFill>
              </a:rPr>
              <a:t>Research Capacity and Competitiveness (RCC) Section</a:t>
            </a:r>
          </a:p>
        </p:txBody>
      </p:sp>
      <p:sp>
        <p:nvSpPr>
          <p:cNvPr id="86" name="Rounded Rectangle 2">
            <a:extLst>
              <a:ext uri="{FF2B5EF4-FFF2-40B4-BE49-F238E27FC236}">
                <a16:creationId xmlns:a16="http://schemas.microsoft.com/office/drawing/2014/main" id="{B3815197-C671-2C90-F26A-434F482CD59B}"/>
              </a:ext>
            </a:extLst>
          </p:cNvPr>
          <p:cNvSpPr/>
          <p:nvPr/>
        </p:nvSpPr>
        <p:spPr>
          <a:xfrm>
            <a:off x="100392" y="2817805"/>
            <a:ext cx="1299128" cy="3461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731520" rtl="0" eaLnBrk="1" latinLnBrk="0" hangingPunct="1">
              <a:defRPr sz="2900" kern="1200">
                <a:solidFill>
                  <a:schemeClr val="dk1"/>
                </a:solidFill>
                <a:latin typeface="+mn-lt"/>
                <a:ea typeface="+mn-ea"/>
                <a:cs typeface="+mn-cs"/>
              </a:defRPr>
            </a:lvl1pPr>
            <a:lvl2pPr marL="731520" algn="l" defTabSz="731520" rtl="0" eaLnBrk="1" latinLnBrk="0" hangingPunct="1">
              <a:defRPr sz="2900" kern="1200">
                <a:solidFill>
                  <a:schemeClr val="dk1"/>
                </a:solidFill>
                <a:latin typeface="+mn-lt"/>
                <a:ea typeface="+mn-ea"/>
                <a:cs typeface="+mn-cs"/>
              </a:defRPr>
            </a:lvl2pPr>
            <a:lvl3pPr marL="1463040" algn="l" defTabSz="731520" rtl="0" eaLnBrk="1" latinLnBrk="0" hangingPunct="1">
              <a:defRPr sz="2900" kern="1200">
                <a:solidFill>
                  <a:schemeClr val="dk1"/>
                </a:solidFill>
                <a:latin typeface="+mn-lt"/>
                <a:ea typeface="+mn-ea"/>
                <a:cs typeface="+mn-cs"/>
              </a:defRPr>
            </a:lvl3pPr>
            <a:lvl4pPr marL="2194560" algn="l" defTabSz="731520" rtl="0" eaLnBrk="1" latinLnBrk="0" hangingPunct="1">
              <a:defRPr sz="2900" kern="1200">
                <a:solidFill>
                  <a:schemeClr val="dk1"/>
                </a:solidFill>
                <a:latin typeface="+mn-lt"/>
                <a:ea typeface="+mn-ea"/>
                <a:cs typeface="+mn-cs"/>
              </a:defRPr>
            </a:lvl4pPr>
            <a:lvl5pPr marL="2926080" algn="l" defTabSz="731520" rtl="0" eaLnBrk="1" latinLnBrk="0" hangingPunct="1">
              <a:defRPr sz="2900" kern="1200">
                <a:solidFill>
                  <a:schemeClr val="dk1"/>
                </a:solidFill>
                <a:latin typeface="+mn-lt"/>
                <a:ea typeface="+mn-ea"/>
                <a:cs typeface="+mn-cs"/>
              </a:defRPr>
            </a:lvl5pPr>
            <a:lvl6pPr marL="3657600" algn="l" defTabSz="731520" rtl="0" eaLnBrk="1" latinLnBrk="0" hangingPunct="1">
              <a:defRPr sz="2900" kern="1200">
                <a:solidFill>
                  <a:schemeClr val="dk1"/>
                </a:solidFill>
                <a:latin typeface="+mn-lt"/>
                <a:ea typeface="+mn-ea"/>
                <a:cs typeface="+mn-cs"/>
              </a:defRPr>
            </a:lvl6pPr>
            <a:lvl7pPr marL="4389120" algn="l" defTabSz="731520" rtl="0" eaLnBrk="1" latinLnBrk="0" hangingPunct="1">
              <a:defRPr sz="2900" kern="1200">
                <a:solidFill>
                  <a:schemeClr val="dk1"/>
                </a:solidFill>
                <a:latin typeface="+mn-lt"/>
                <a:ea typeface="+mn-ea"/>
                <a:cs typeface="+mn-cs"/>
              </a:defRPr>
            </a:lvl7pPr>
            <a:lvl8pPr marL="5120640" algn="l" defTabSz="731520" rtl="0" eaLnBrk="1" latinLnBrk="0" hangingPunct="1">
              <a:defRPr sz="2900" kern="1200">
                <a:solidFill>
                  <a:schemeClr val="dk1"/>
                </a:solidFill>
                <a:latin typeface="+mn-lt"/>
                <a:ea typeface="+mn-ea"/>
                <a:cs typeface="+mn-cs"/>
              </a:defRPr>
            </a:lvl8pPr>
            <a:lvl9pPr marL="5852160" algn="l" defTabSz="731520" rtl="0" eaLnBrk="1" latinLnBrk="0" hangingPunct="1">
              <a:defRPr sz="2900" kern="1200">
                <a:solidFill>
                  <a:schemeClr val="dk1"/>
                </a:solidFill>
                <a:latin typeface="+mn-lt"/>
                <a:ea typeface="+mn-ea"/>
                <a:cs typeface="+mn-cs"/>
              </a:defRPr>
            </a:lvl9pPr>
          </a:lstStyle>
          <a:p>
            <a:pPr algn="ctr"/>
            <a:r>
              <a:rPr lang="en-US" sz="1680" b="1" dirty="0"/>
              <a:t> </a:t>
            </a:r>
          </a:p>
          <a:p>
            <a:pPr algn="ctr"/>
            <a:r>
              <a:rPr lang="en-US" sz="1600" dirty="0">
                <a:solidFill>
                  <a:srgbClr val="00B050"/>
                </a:solidFill>
              </a:rPr>
              <a:t>HBCU-</a:t>
            </a:r>
            <a:r>
              <a:rPr lang="en-US" sz="1600" dirty="0" err="1">
                <a:solidFill>
                  <a:srgbClr val="00B050"/>
                </a:solidFill>
              </a:rPr>
              <a:t>EiR</a:t>
            </a:r>
            <a:endParaRPr lang="en-US" sz="1600" dirty="0">
              <a:solidFill>
                <a:srgbClr val="00B050"/>
              </a:solidFill>
            </a:endParaRPr>
          </a:p>
          <a:p>
            <a:pPr algn="ctr"/>
            <a:endParaRPr lang="en-US" sz="1680" dirty="0"/>
          </a:p>
        </p:txBody>
      </p:sp>
      <p:sp>
        <p:nvSpPr>
          <p:cNvPr id="87" name="Right Arrow 7">
            <a:extLst>
              <a:ext uri="{FF2B5EF4-FFF2-40B4-BE49-F238E27FC236}">
                <a16:creationId xmlns:a16="http://schemas.microsoft.com/office/drawing/2014/main" id="{491316B9-3432-996A-51A4-9DD8D9315D6D}"/>
              </a:ext>
            </a:extLst>
          </p:cNvPr>
          <p:cNvSpPr/>
          <p:nvPr/>
        </p:nvSpPr>
        <p:spPr>
          <a:xfrm rot="10800000">
            <a:off x="1430445" y="2885584"/>
            <a:ext cx="421130" cy="2333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731520" rtl="0" eaLnBrk="1" latinLnBrk="0" hangingPunct="1">
              <a:defRPr sz="2900" kern="1200">
                <a:solidFill>
                  <a:schemeClr val="lt1"/>
                </a:solidFill>
                <a:latin typeface="+mn-lt"/>
                <a:ea typeface="+mn-ea"/>
                <a:cs typeface="+mn-cs"/>
              </a:defRPr>
            </a:lvl1pPr>
            <a:lvl2pPr marL="731520" algn="l" defTabSz="731520" rtl="0" eaLnBrk="1" latinLnBrk="0" hangingPunct="1">
              <a:defRPr sz="2900" kern="1200">
                <a:solidFill>
                  <a:schemeClr val="lt1"/>
                </a:solidFill>
                <a:latin typeface="+mn-lt"/>
                <a:ea typeface="+mn-ea"/>
                <a:cs typeface="+mn-cs"/>
              </a:defRPr>
            </a:lvl2pPr>
            <a:lvl3pPr marL="1463040" algn="l" defTabSz="731520" rtl="0" eaLnBrk="1" latinLnBrk="0" hangingPunct="1">
              <a:defRPr sz="2900" kern="1200">
                <a:solidFill>
                  <a:schemeClr val="lt1"/>
                </a:solidFill>
                <a:latin typeface="+mn-lt"/>
                <a:ea typeface="+mn-ea"/>
                <a:cs typeface="+mn-cs"/>
              </a:defRPr>
            </a:lvl3pPr>
            <a:lvl4pPr marL="2194560" algn="l" defTabSz="731520" rtl="0" eaLnBrk="1" latinLnBrk="0" hangingPunct="1">
              <a:defRPr sz="2900" kern="1200">
                <a:solidFill>
                  <a:schemeClr val="lt1"/>
                </a:solidFill>
                <a:latin typeface="+mn-lt"/>
                <a:ea typeface="+mn-ea"/>
                <a:cs typeface="+mn-cs"/>
              </a:defRPr>
            </a:lvl4pPr>
            <a:lvl5pPr marL="2926080" algn="l" defTabSz="731520" rtl="0" eaLnBrk="1" latinLnBrk="0" hangingPunct="1">
              <a:defRPr sz="2900" kern="1200">
                <a:solidFill>
                  <a:schemeClr val="lt1"/>
                </a:solidFill>
                <a:latin typeface="+mn-lt"/>
                <a:ea typeface="+mn-ea"/>
                <a:cs typeface="+mn-cs"/>
              </a:defRPr>
            </a:lvl5pPr>
            <a:lvl6pPr marL="3657600" algn="l" defTabSz="731520" rtl="0" eaLnBrk="1" latinLnBrk="0" hangingPunct="1">
              <a:defRPr sz="2900" kern="1200">
                <a:solidFill>
                  <a:schemeClr val="lt1"/>
                </a:solidFill>
                <a:latin typeface="+mn-lt"/>
                <a:ea typeface="+mn-ea"/>
                <a:cs typeface="+mn-cs"/>
              </a:defRPr>
            </a:lvl6pPr>
            <a:lvl7pPr marL="4389120" algn="l" defTabSz="731520" rtl="0" eaLnBrk="1" latinLnBrk="0" hangingPunct="1">
              <a:defRPr sz="2900" kern="1200">
                <a:solidFill>
                  <a:schemeClr val="lt1"/>
                </a:solidFill>
                <a:latin typeface="+mn-lt"/>
                <a:ea typeface="+mn-ea"/>
                <a:cs typeface="+mn-cs"/>
              </a:defRPr>
            </a:lvl7pPr>
            <a:lvl8pPr marL="5120640" algn="l" defTabSz="731520" rtl="0" eaLnBrk="1" latinLnBrk="0" hangingPunct="1">
              <a:defRPr sz="2900" kern="1200">
                <a:solidFill>
                  <a:schemeClr val="lt1"/>
                </a:solidFill>
                <a:latin typeface="+mn-lt"/>
                <a:ea typeface="+mn-ea"/>
                <a:cs typeface="+mn-cs"/>
              </a:defRPr>
            </a:lvl8pPr>
            <a:lvl9pPr marL="5852160" algn="l" defTabSz="731520" rtl="0" eaLnBrk="1" latinLnBrk="0" hangingPunct="1">
              <a:defRPr sz="2900" kern="1200">
                <a:solidFill>
                  <a:schemeClr val="lt1"/>
                </a:solidFill>
                <a:latin typeface="+mn-lt"/>
                <a:ea typeface="+mn-ea"/>
                <a:cs typeface="+mn-cs"/>
              </a:defRPr>
            </a:lvl9pPr>
          </a:lstStyle>
          <a:p>
            <a:pPr algn="ctr"/>
            <a:endParaRPr lang="en-US"/>
          </a:p>
        </p:txBody>
      </p:sp>
      <p:sp>
        <p:nvSpPr>
          <p:cNvPr id="88" name="Right Arrow 12">
            <a:extLst>
              <a:ext uri="{FF2B5EF4-FFF2-40B4-BE49-F238E27FC236}">
                <a16:creationId xmlns:a16="http://schemas.microsoft.com/office/drawing/2014/main" id="{B8829F45-974A-FDB5-FB5F-368CAAF17C1B}"/>
              </a:ext>
            </a:extLst>
          </p:cNvPr>
          <p:cNvSpPr/>
          <p:nvPr/>
        </p:nvSpPr>
        <p:spPr>
          <a:xfrm rot="10800000">
            <a:off x="1425473" y="2367530"/>
            <a:ext cx="421130" cy="2333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731520" rtl="0" eaLnBrk="1" latinLnBrk="0" hangingPunct="1">
              <a:defRPr sz="2900" kern="1200">
                <a:solidFill>
                  <a:schemeClr val="lt1"/>
                </a:solidFill>
                <a:latin typeface="+mn-lt"/>
                <a:ea typeface="+mn-ea"/>
                <a:cs typeface="+mn-cs"/>
              </a:defRPr>
            </a:lvl1pPr>
            <a:lvl2pPr marL="731520" algn="l" defTabSz="731520" rtl="0" eaLnBrk="1" latinLnBrk="0" hangingPunct="1">
              <a:defRPr sz="2900" kern="1200">
                <a:solidFill>
                  <a:schemeClr val="lt1"/>
                </a:solidFill>
                <a:latin typeface="+mn-lt"/>
                <a:ea typeface="+mn-ea"/>
                <a:cs typeface="+mn-cs"/>
              </a:defRPr>
            </a:lvl2pPr>
            <a:lvl3pPr marL="1463040" algn="l" defTabSz="731520" rtl="0" eaLnBrk="1" latinLnBrk="0" hangingPunct="1">
              <a:defRPr sz="2900" kern="1200">
                <a:solidFill>
                  <a:schemeClr val="lt1"/>
                </a:solidFill>
                <a:latin typeface="+mn-lt"/>
                <a:ea typeface="+mn-ea"/>
                <a:cs typeface="+mn-cs"/>
              </a:defRPr>
            </a:lvl3pPr>
            <a:lvl4pPr marL="2194560" algn="l" defTabSz="731520" rtl="0" eaLnBrk="1" latinLnBrk="0" hangingPunct="1">
              <a:defRPr sz="2900" kern="1200">
                <a:solidFill>
                  <a:schemeClr val="lt1"/>
                </a:solidFill>
                <a:latin typeface="+mn-lt"/>
                <a:ea typeface="+mn-ea"/>
                <a:cs typeface="+mn-cs"/>
              </a:defRPr>
            </a:lvl4pPr>
            <a:lvl5pPr marL="2926080" algn="l" defTabSz="731520" rtl="0" eaLnBrk="1" latinLnBrk="0" hangingPunct="1">
              <a:defRPr sz="2900" kern="1200">
                <a:solidFill>
                  <a:schemeClr val="lt1"/>
                </a:solidFill>
                <a:latin typeface="+mn-lt"/>
                <a:ea typeface="+mn-ea"/>
                <a:cs typeface="+mn-cs"/>
              </a:defRPr>
            </a:lvl5pPr>
            <a:lvl6pPr marL="3657600" algn="l" defTabSz="731520" rtl="0" eaLnBrk="1" latinLnBrk="0" hangingPunct="1">
              <a:defRPr sz="2900" kern="1200">
                <a:solidFill>
                  <a:schemeClr val="lt1"/>
                </a:solidFill>
                <a:latin typeface="+mn-lt"/>
                <a:ea typeface="+mn-ea"/>
                <a:cs typeface="+mn-cs"/>
              </a:defRPr>
            </a:lvl6pPr>
            <a:lvl7pPr marL="4389120" algn="l" defTabSz="731520" rtl="0" eaLnBrk="1" latinLnBrk="0" hangingPunct="1">
              <a:defRPr sz="2900" kern="1200">
                <a:solidFill>
                  <a:schemeClr val="lt1"/>
                </a:solidFill>
                <a:latin typeface="+mn-lt"/>
                <a:ea typeface="+mn-ea"/>
                <a:cs typeface="+mn-cs"/>
              </a:defRPr>
            </a:lvl7pPr>
            <a:lvl8pPr marL="5120640" algn="l" defTabSz="731520" rtl="0" eaLnBrk="1" latinLnBrk="0" hangingPunct="1">
              <a:defRPr sz="2900" kern="1200">
                <a:solidFill>
                  <a:schemeClr val="lt1"/>
                </a:solidFill>
                <a:latin typeface="+mn-lt"/>
                <a:ea typeface="+mn-ea"/>
                <a:cs typeface="+mn-cs"/>
              </a:defRPr>
            </a:lvl8pPr>
            <a:lvl9pPr marL="5852160" algn="l" defTabSz="731520" rtl="0" eaLnBrk="1" latinLnBrk="0" hangingPunct="1">
              <a:defRPr sz="29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6456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B240-682F-28C8-DFC8-13874DC6A995}"/>
              </a:ext>
            </a:extLst>
          </p:cNvPr>
          <p:cNvSpPr>
            <a:spLocks noGrp="1"/>
          </p:cNvSpPr>
          <p:nvPr>
            <p:ph type="title"/>
          </p:nvPr>
        </p:nvSpPr>
        <p:spPr>
          <a:xfrm>
            <a:off x="118533" y="890600"/>
            <a:ext cx="14066390" cy="1371600"/>
          </a:xfrm>
        </p:spPr>
        <p:txBody>
          <a:bodyPr>
            <a:normAutofit/>
          </a:bodyPr>
          <a:lstStyle/>
          <a:p>
            <a:r>
              <a:rPr lang="en-US" sz="4000" b="1" i="0" u="none" strike="noStrike" dirty="0">
                <a:solidFill>
                  <a:srgbClr val="C00000"/>
                </a:solidFill>
                <a:effectLst/>
                <a:latin typeface="Arial" panose="020B0604020202020204" pitchFamily="34" charset="0"/>
                <a:cs typeface="Arial" panose="020B0604020202020204" pitchFamily="34" charset="0"/>
              </a:rPr>
              <a:t>Estab­lished Program to Stim­u­late Com­pet­i­tive Research (EPSCoR)</a:t>
            </a:r>
            <a:endParaRPr lang="en-US" sz="4000"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9AF4FB-8A85-959D-3422-8D44F57E8196}"/>
              </a:ext>
            </a:extLst>
          </p:cNvPr>
          <p:cNvSpPr>
            <a:spLocks noGrp="1"/>
          </p:cNvSpPr>
          <p:nvPr>
            <p:ph idx="1"/>
          </p:nvPr>
        </p:nvSpPr>
        <p:spPr>
          <a:xfrm>
            <a:off x="183015" y="2484938"/>
            <a:ext cx="13574021" cy="3038592"/>
          </a:xfrm>
        </p:spPr>
        <p:txBody>
          <a:bodyPr>
            <a:normAutofit/>
          </a:bodyPr>
          <a:lstStyle/>
          <a:p>
            <a:pPr marL="0" indent="0" algn="just">
              <a:buNone/>
            </a:pPr>
            <a:r>
              <a:rPr lang="en-US" sz="3000" b="1" dirty="0">
                <a:solidFill>
                  <a:srgbClr val="1B1B1B"/>
                </a:solidFill>
                <a:latin typeface="Arial" panose="020B0604020202020204" pitchFamily="34" charset="0"/>
                <a:cs typeface="Arial" panose="020B0604020202020204" pitchFamily="34" charset="0"/>
              </a:rPr>
              <a:t>M</a:t>
            </a:r>
            <a:r>
              <a:rPr lang="en-US" sz="3000" b="1" i="0" u="none" strike="noStrike" dirty="0">
                <a:solidFill>
                  <a:srgbClr val="1B1B1B"/>
                </a:solidFill>
                <a:effectLst/>
                <a:latin typeface="Arial" panose="020B0604020202020204" pitchFamily="34" charset="0"/>
                <a:cs typeface="Arial" panose="020B0604020202020204" pitchFamily="34" charset="0"/>
              </a:rPr>
              <a:t>ission</a:t>
            </a:r>
            <a:r>
              <a:rPr lang="en-US" sz="3000" b="0" i="0" u="none" strike="noStrike" dirty="0">
                <a:solidFill>
                  <a:srgbClr val="1B1B1B"/>
                </a:solidFill>
                <a:effectLst/>
                <a:latin typeface="Arial" panose="020B0604020202020204" pitchFamily="34" charset="0"/>
                <a:cs typeface="Arial" panose="020B0604020202020204" pitchFamily="34" charset="0"/>
              </a:rPr>
              <a:t>: To enhance the research competitiveness of targeted jurisdictions by strengthening science, technology, engineering and mathematics (STEM) capacity and capability through a diverse portfolio of investments from talent development to local infrastructure. </a:t>
            </a:r>
            <a:endParaRPr lang="en-US" sz="3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B7110C6-7EF1-E7B2-F96F-D196A60E4E10}"/>
              </a:ext>
            </a:extLst>
          </p:cNvPr>
          <p:cNvSpPr>
            <a:spLocks noGrp="1"/>
          </p:cNvSpPr>
          <p:nvPr>
            <p:ph type="sldNum" sz="quarter" idx="12"/>
          </p:nvPr>
        </p:nvSpPr>
        <p:spPr/>
        <p:txBody>
          <a:bodyPr/>
          <a:lstStyle/>
          <a:p>
            <a:fld id="{2066355A-084C-D24E-9AD2-7E4FC41EA627}" type="slidenum">
              <a:rPr lang="en-US" smtClean="0"/>
              <a:pPr/>
              <a:t>3</a:t>
            </a:fld>
            <a:endParaRPr lang="en-US"/>
          </a:p>
        </p:txBody>
      </p:sp>
      <p:sp>
        <p:nvSpPr>
          <p:cNvPr id="6" name="TextBox 5">
            <a:extLst>
              <a:ext uri="{FF2B5EF4-FFF2-40B4-BE49-F238E27FC236}">
                <a16:creationId xmlns:a16="http://schemas.microsoft.com/office/drawing/2014/main" id="{8E8D52E2-8DB7-CFC9-907F-23E3282D7CE8}"/>
              </a:ext>
            </a:extLst>
          </p:cNvPr>
          <p:cNvSpPr txBox="1"/>
          <p:nvPr/>
        </p:nvSpPr>
        <p:spPr>
          <a:xfrm>
            <a:off x="183015" y="4819248"/>
            <a:ext cx="13574021" cy="1938992"/>
          </a:xfrm>
          <a:prstGeom prst="rect">
            <a:avLst/>
          </a:prstGeom>
          <a:noFill/>
        </p:spPr>
        <p:txBody>
          <a:bodyPr wrap="square">
            <a:spAutoFit/>
          </a:bodyPr>
          <a:lstStyle/>
          <a:p>
            <a:pPr algn="just"/>
            <a:r>
              <a:rPr lang="en-US" sz="3000" b="1" i="0" u="none" strike="noStrike" dirty="0">
                <a:solidFill>
                  <a:srgbClr val="1B1B1B"/>
                </a:solidFill>
                <a:effectLst/>
                <a:latin typeface="Arial" panose="020B0604020202020204" pitchFamily="34" charset="0"/>
                <a:cs typeface="Arial" panose="020B0604020202020204" pitchFamily="34" charset="0"/>
              </a:rPr>
              <a:t>Eligibility</a:t>
            </a:r>
            <a:r>
              <a:rPr lang="en-US" sz="3000" b="0" i="0" u="none" strike="noStrike" dirty="0">
                <a:solidFill>
                  <a:srgbClr val="1B1B1B"/>
                </a:solidFill>
                <a:effectLst/>
                <a:latin typeface="Arial" panose="020B0604020202020204" pitchFamily="34" charset="0"/>
                <a:cs typeface="Arial" panose="020B0604020202020204" pitchFamily="34" charset="0"/>
              </a:rPr>
              <a:t>: A jurisdiction is eligible to participate in the U.S. National Science Foundation's EPSCoR program if their most recent five-year level of total NSF funding is equal to or less than 0.75% of the total NSF budget (excluding EPSCoR funding and NSF funding to other federal agencies). </a:t>
            </a:r>
            <a:endParaRPr lang="en-US" sz="3000" dirty="0">
              <a:latin typeface="Arial" panose="020B0604020202020204" pitchFamily="34" charset="0"/>
              <a:cs typeface="Arial" panose="020B0604020202020204" pitchFamily="34" charset="0"/>
            </a:endParaRPr>
          </a:p>
        </p:txBody>
      </p:sp>
      <p:pic>
        <p:nvPicPr>
          <p:cNvPr id="5" name="Picture 4" descr="A blue text on a black background&#10;&#10;Description automatically generated">
            <a:extLst>
              <a:ext uri="{FF2B5EF4-FFF2-40B4-BE49-F238E27FC236}">
                <a16:creationId xmlns:a16="http://schemas.microsoft.com/office/drawing/2014/main" id="{B3143D45-E1D8-7B36-9FE8-9F7BE365A7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Tree>
    <p:extLst>
      <p:ext uri="{BB962C8B-B14F-4D97-AF65-F5344CB8AC3E}">
        <p14:creationId xmlns:p14="http://schemas.microsoft.com/office/powerpoint/2010/main" val="43717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46CB-092B-4BB4-AD87-AAE684F8B234}"/>
              </a:ext>
            </a:extLst>
          </p:cNvPr>
          <p:cNvSpPr>
            <a:spLocks noGrp="1"/>
          </p:cNvSpPr>
          <p:nvPr>
            <p:ph type="title"/>
          </p:nvPr>
        </p:nvSpPr>
        <p:spPr>
          <a:xfrm>
            <a:off x="572026" y="165761"/>
            <a:ext cx="11946989" cy="963861"/>
          </a:xfrm>
        </p:spPr>
        <p:txBody>
          <a:bodyPr>
            <a:normAutofit/>
          </a:bodyPr>
          <a:lstStyle/>
          <a:p>
            <a:pPr algn="ctr"/>
            <a:r>
              <a:rPr lang="en-US" sz="4400" b="1" dirty="0">
                <a:solidFill>
                  <a:srgbClr val="C00000"/>
                </a:solidFill>
                <a:latin typeface="Arial" panose="020B0604020202020204" pitchFamily="34" charset="0"/>
                <a:cs typeface="Arial" panose="020B0604020202020204" pitchFamily="34" charset="0"/>
              </a:rPr>
              <a:t>EPSCoR Jurisdictions</a:t>
            </a:r>
          </a:p>
        </p:txBody>
      </p:sp>
      <p:sp>
        <p:nvSpPr>
          <p:cNvPr id="4" name="Slide Number Placeholder 3">
            <a:extLst>
              <a:ext uri="{FF2B5EF4-FFF2-40B4-BE49-F238E27FC236}">
                <a16:creationId xmlns:a16="http://schemas.microsoft.com/office/drawing/2014/main" id="{07F664ED-0EB8-4F43-AD83-94CEE2C60A1C}"/>
              </a:ext>
            </a:extLst>
          </p:cNvPr>
          <p:cNvSpPr>
            <a:spLocks noGrp="1"/>
          </p:cNvSpPr>
          <p:nvPr>
            <p:ph type="sldNum" sz="quarter" idx="12"/>
          </p:nvPr>
        </p:nvSpPr>
        <p:spPr>
          <a:xfrm>
            <a:off x="11216640" y="7749656"/>
            <a:ext cx="3413760" cy="438150"/>
          </a:xfrm>
        </p:spPr>
        <p:txBody>
          <a:bodyPr/>
          <a:lstStyle/>
          <a:p>
            <a:fld id="{2066355A-084C-D24E-9AD2-7E4FC41EA627}" type="slidenum">
              <a:rPr lang="en-US" smtClean="0"/>
              <a:pPr/>
              <a:t>4</a:t>
            </a:fld>
            <a:endParaRPr lang="en-US" dirty="0"/>
          </a:p>
        </p:txBody>
      </p:sp>
      <p:pic>
        <p:nvPicPr>
          <p:cNvPr id="5" name="Picture 4">
            <a:extLst>
              <a:ext uri="{FF2B5EF4-FFF2-40B4-BE49-F238E27FC236}">
                <a16:creationId xmlns:a16="http://schemas.microsoft.com/office/drawing/2014/main" id="{399551E1-8172-4481-9D02-939CF0519A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140" y="1315092"/>
            <a:ext cx="14272119" cy="6064899"/>
          </a:xfrm>
          <a:prstGeom prst="rect">
            <a:avLst/>
          </a:prstGeom>
          <a:ln w="63500">
            <a:solidFill>
              <a:srgbClr val="042955"/>
            </a:solidFill>
          </a:ln>
        </p:spPr>
      </p:pic>
      <p:pic>
        <p:nvPicPr>
          <p:cNvPr id="6" name="Picture 2">
            <a:extLst>
              <a:ext uri="{FF2B5EF4-FFF2-40B4-BE49-F238E27FC236}">
                <a16:creationId xmlns:a16="http://schemas.microsoft.com/office/drawing/2014/main" id="{B7AA2E83-5E36-425B-A713-80D89863C4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5182" y="7263829"/>
            <a:ext cx="913689" cy="9184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text on a black background&#10;&#10;Description automatically generated">
            <a:extLst>
              <a:ext uri="{FF2B5EF4-FFF2-40B4-BE49-F238E27FC236}">
                <a16:creationId xmlns:a16="http://schemas.microsoft.com/office/drawing/2014/main" id="{98755A55-82A7-BD93-5CDB-2654F773A0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Tree>
    <p:extLst>
      <p:ext uri="{BB962C8B-B14F-4D97-AF65-F5344CB8AC3E}">
        <p14:creationId xmlns:p14="http://schemas.microsoft.com/office/powerpoint/2010/main" val="287369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17A968-1C41-4EBC-8FD0-AA4166F0568C}"/>
              </a:ext>
            </a:extLst>
          </p:cNvPr>
          <p:cNvSpPr>
            <a:spLocks noGrp="1"/>
          </p:cNvSpPr>
          <p:nvPr>
            <p:ph type="title"/>
          </p:nvPr>
        </p:nvSpPr>
        <p:spPr>
          <a:xfrm>
            <a:off x="731520" y="311550"/>
            <a:ext cx="13167360" cy="1371600"/>
          </a:xfrm>
        </p:spPr>
        <p:txBody>
          <a:bodyPr vert="horz" lIns="146304" tIns="73152" rIns="146304" bIns="73152" rtlCol="0" anchor="ctr">
            <a:normAutofit/>
          </a:bodyPr>
          <a:lstStyle/>
          <a:p>
            <a:r>
              <a:rPr lang="en-US" b="1" kern="1200" dirty="0">
                <a:solidFill>
                  <a:srgbClr val="C00000"/>
                </a:solidFill>
                <a:latin typeface="Arial"/>
                <a:ea typeface="+mj-ea"/>
                <a:cs typeface="Arial"/>
              </a:rPr>
              <a:t>EPSCoR Investment Strategies</a:t>
            </a:r>
          </a:p>
        </p:txBody>
      </p:sp>
      <p:sp>
        <p:nvSpPr>
          <p:cNvPr id="5" name="Text Placeholder 4">
            <a:extLst>
              <a:ext uri="{FF2B5EF4-FFF2-40B4-BE49-F238E27FC236}">
                <a16:creationId xmlns:a16="http://schemas.microsoft.com/office/drawing/2014/main" id="{15348D8C-EE27-4518-BE08-6204DFB7F784}"/>
              </a:ext>
            </a:extLst>
          </p:cNvPr>
          <p:cNvSpPr txBox="1">
            <a:spLocks/>
          </p:cNvSpPr>
          <p:nvPr/>
        </p:nvSpPr>
        <p:spPr>
          <a:xfrm>
            <a:off x="437335" y="1574800"/>
            <a:ext cx="8841103" cy="5148729"/>
          </a:xfrm>
          <a:prstGeom prst="rect">
            <a:avLst/>
          </a:prstGeom>
          <a:ln>
            <a:solidFill>
              <a:schemeClr val="accent1">
                <a:shade val="15000"/>
              </a:schemeClr>
            </a:solidFill>
          </a:ln>
        </p:spPr>
        <p:txBody>
          <a:bodyPr vert="horz" lIns="146304" tIns="73152" rIns="146304" bIns="73152" rtlCol="0">
            <a:normAutofit lnSpcReduction="10000"/>
          </a:bodyPr>
          <a:lstStyle>
            <a:lvl1pPr marL="548640" indent="-548640" algn="l" defTabSz="731520" rtl="0" eaLnBrk="1" latinLnBrk="0" hangingPunct="1">
              <a:spcBef>
                <a:spcPct val="20000"/>
              </a:spcBef>
              <a:buFont typeface="Arial"/>
              <a:buChar char="•"/>
              <a:defRPr sz="4000" kern="1200">
                <a:solidFill>
                  <a:schemeClr val="tx1">
                    <a:lumMod val="85000"/>
                    <a:lumOff val="15000"/>
                  </a:schemeClr>
                </a:solidFill>
                <a:latin typeface="Arial"/>
                <a:ea typeface="+mn-ea"/>
                <a:cs typeface="Arial"/>
              </a:defRPr>
            </a:lvl1pPr>
            <a:lvl2pPr marL="1188720" indent="-457200" algn="l" defTabSz="731520" rtl="0" eaLnBrk="1" latinLnBrk="0" hangingPunct="1">
              <a:spcBef>
                <a:spcPct val="20000"/>
              </a:spcBef>
              <a:buFont typeface="Arial"/>
              <a:buChar char="–"/>
              <a:defRPr sz="3500" kern="1200">
                <a:solidFill>
                  <a:schemeClr val="tx1">
                    <a:lumMod val="85000"/>
                    <a:lumOff val="15000"/>
                  </a:schemeClr>
                </a:solidFill>
                <a:latin typeface="Arial"/>
                <a:ea typeface="+mn-ea"/>
                <a:cs typeface="Arial"/>
              </a:defRPr>
            </a:lvl2pPr>
            <a:lvl3pPr marL="1828800" indent="-365760" algn="l" defTabSz="731520" rtl="0" eaLnBrk="1" latinLnBrk="0" hangingPunct="1">
              <a:spcBef>
                <a:spcPct val="20000"/>
              </a:spcBef>
              <a:buFont typeface="Arial"/>
              <a:buChar char="•"/>
              <a:defRPr sz="3200" kern="1200">
                <a:solidFill>
                  <a:schemeClr val="tx1">
                    <a:lumMod val="85000"/>
                    <a:lumOff val="15000"/>
                  </a:schemeClr>
                </a:solidFill>
                <a:latin typeface="Arial"/>
                <a:ea typeface="+mn-ea"/>
                <a:cs typeface="Arial"/>
              </a:defRPr>
            </a:lvl3pPr>
            <a:lvl4pPr marL="2560320" indent="-365760" algn="l" defTabSz="731520" rtl="0" eaLnBrk="1" latinLnBrk="0" hangingPunct="1">
              <a:spcBef>
                <a:spcPct val="20000"/>
              </a:spcBef>
              <a:buFont typeface="Arial"/>
              <a:buChar char="–"/>
              <a:defRPr sz="2900" kern="1200">
                <a:solidFill>
                  <a:schemeClr val="tx1">
                    <a:lumMod val="85000"/>
                    <a:lumOff val="15000"/>
                  </a:schemeClr>
                </a:solidFill>
                <a:latin typeface="Arial"/>
                <a:ea typeface="+mn-ea"/>
                <a:cs typeface="Arial"/>
              </a:defRPr>
            </a:lvl4pPr>
            <a:lvl5pPr marL="3291840" indent="-365760" algn="l" defTabSz="731520" rtl="0" eaLnBrk="1" latinLnBrk="0" hangingPunct="1">
              <a:spcBef>
                <a:spcPct val="20000"/>
              </a:spcBef>
              <a:buFont typeface="Arial"/>
              <a:buChar char="»"/>
              <a:defRPr sz="2600" kern="1200">
                <a:solidFill>
                  <a:schemeClr val="tx1">
                    <a:lumMod val="85000"/>
                    <a:lumOff val="15000"/>
                  </a:schemeClr>
                </a:solidFill>
                <a:latin typeface="Arial"/>
                <a:ea typeface="+mn-ea"/>
                <a:cs typeface="Arial"/>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441321" indent="-342900">
              <a:lnSpc>
                <a:spcPct val="90000"/>
              </a:lnSpc>
              <a:spcAft>
                <a:spcPts val="500"/>
              </a:spcAft>
              <a:tabLst>
                <a:tab pos="569891" algn="l"/>
              </a:tabLst>
            </a:pPr>
            <a:r>
              <a:rPr lang="en-US" sz="2100" b="1" spc="-72" dirty="0"/>
              <a:t>R</a:t>
            </a:r>
            <a:r>
              <a:rPr lang="en-US" sz="2100" b="1" spc="-24" dirty="0"/>
              <a:t>esea</a:t>
            </a:r>
            <a:r>
              <a:rPr lang="en-US" sz="2100" b="1" spc="-60" dirty="0"/>
              <a:t>r</a:t>
            </a:r>
            <a:r>
              <a:rPr lang="en-US" sz="2100" b="1" spc="-24" dirty="0"/>
              <a:t>c</a:t>
            </a:r>
            <a:r>
              <a:rPr lang="en-US" sz="2100" b="1" spc="-18" dirty="0"/>
              <a:t>h</a:t>
            </a:r>
            <a:r>
              <a:rPr lang="en-US" sz="2100" b="1" spc="36" dirty="0"/>
              <a:t> </a:t>
            </a:r>
            <a:r>
              <a:rPr lang="en-US" sz="2100" b="1" spc="-12" dirty="0"/>
              <a:t>I</a:t>
            </a:r>
            <a:r>
              <a:rPr lang="en-US" sz="2100" b="1" spc="-42" dirty="0"/>
              <a:t>n</a:t>
            </a:r>
            <a:r>
              <a:rPr lang="en-US" sz="2100" b="1" spc="-18" dirty="0"/>
              <a:t>f</a:t>
            </a:r>
            <a:r>
              <a:rPr lang="en-US" sz="2100" b="1" spc="-78" dirty="0"/>
              <a:t>r</a:t>
            </a:r>
            <a:r>
              <a:rPr lang="en-US" sz="2100" b="1" spc="-18" dirty="0"/>
              <a:t>a</a:t>
            </a:r>
            <a:r>
              <a:rPr lang="en-US" sz="2100" b="1" spc="-66" dirty="0"/>
              <a:t>s</a:t>
            </a:r>
            <a:r>
              <a:rPr lang="en-US" sz="2100" b="1" spc="-18" dirty="0"/>
              <a:t>tru</a:t>
            </a:r>
            <a:r>
              <a:rPr lang="en-US" sz="2100" b="1" spc="-12" dirty="0"/>
              <a:t>c</a:t>
            </a:r>
            <a:r>
              <a:rPr lang="en-US" sz="2100" b="1" spc="-18" dirty="0"/>
              <a:t>tu</a:t>
            </a:r>
            <a:r>
              <a:rPr lang="en-US" sz="2100" b="1" spc="-54" dirty="0"/>
              <a:t>r</a:t>
            </a:r>
            <a:r>
              <a:rPr lang="en-US" sz="2100" b="1" spc="-18" dirty="0"/>
              <a:t>e</a:t>
            </a:r>
            <a:r>
              <a:rPr lang="en-US" sz="2100" b="1" spc="36" dirty="0"/>
              <a:t> </a:t>
            </a:r>
            <a:r>
              <a:rPr lang="en-US" sz="2100" b="1" spc="-18" dirty="0"/>
              <a:t>Imp</a:t>
            </a:r>
            <a:r>
              <a:rPr lang="en-US" sz="2100" b="1" spc="-54" dirty="0"/>
              <a:t>r</a:t>
            </a:r>
            <a:r>
              <a:rPr lang="en-US" sz="2100" b="1" spc="-42" dirty="0"/>
              <a:t>o</a:t>
            </a:r>
            <a:r>
              <a:rPr lang="en-US" sz="2100" b="1" spc="-54" dirty="0"/>
              <a:t>v</a:t>
            </a:r>
            <a:r>
              <a:rPr lang="en-US" sz="2100" b="1" spc="-30" dirty="0"/>
              <a:t>eme</a:t>
            </a:r>
            <a:r>
              <a:rPr lang="en-US" sz="2100" b="1" spc="-48" dirty="0"/>
              <a:t>n</a:t>
            </a:r>
            <a:r>
              <a:rPr lang="en-US" sz="2100" b="1" spc="-12" dirty="0"/>
              <a:t>t</a:t>
            </a:r>
            <a:r>
              <a:rPr lang="en-US" sz="2100" b="1" spc="30" dirty="0"/>
              <a:t> </a:t>
            </a:r>
            <a:r>
              <a:rPr lang="en-US" sz="2100" b="1" spc="-12" dirty="0"/>
              <a:t>(RII)</a:t>
            </a:r>
            <a:r>
              <a:rPr lang="en-US" sz="2100" b="1" spc="48" dirty="0"/>
              <a:t> Programs </a:t>
            </a:r>
            <a:r>
              <a:rPr lang="en-US" sz="2100" spc="-24" dirty="0"/>
              <a:t>(78-84%</a:t>
            </a:r>
            <a:r>
              <a:rPr lang="en-US" sz="2100" spc="-18" dirty="0"/>
              <a:t> </a:t>
            </a:r>
            <a:r>
              <a:rPr lang="en-US" sz="2100" spc="-6" dirty="0"/>
              <a:t>of</a:t>
            </a:r>
            <a:r>
              <a:rPr lang="en-US" sz="2100" dirty="0"/>
              <a:t> </a:t>
            </a:r>
            <a:r>
              <a:rPr lang="en-US" sz="2100" spc="-6" dirty="0"/>
              <a:t>EPSCo</a:t>
            </a:r>
            <a:r>
              <a:rPr lang="en-US" sz="2100" dirty="0"/>
              <a:t>R</a:t>
            </a:r>
            <a:r>
              <a:rPr lang="en-US" sz="2100" spc="-30" dirty="0"/>
              <a:t> </a:t>
            </a:r>
            <a:r>
              <a:rPr lang="en-US" sz="2100" spc="-6" dirty="0"/>
              <a:t>bud</a:t>
            </a:r>
            <a:r>
              <a:rPr lang="en-US" sz="2100" spc="-42" dirty="0"/>
              <a:t>g</a:t>
            </a:r>
            <a:r>
              <a:rPr lang="en-US" sz="2100" spc="-12" dirty="0"/>
              <a:t>e</a:t>
            </a:r>
            <a:r>
              <a:rPr lang="en-US" sz="2100" dirty="0"/>
              <a:t>t)</a:t>
            </a:r>
          </a:p>
          <a:p>
            <a:pPr marL="1081401" lvl="1" indent="-342900">
              <a:lnSpc>
                <a:spcPct val="90000"/>
              </a:lnSpc>
              <a:spcAft>
                <a:spcPts val="500"/>
              </a:spcAft>
              <a:tabLst>
                <a:tab pos="569891" algn="l"/>
              </a:tabLst>
            </a:pPr>
            <a:r>
              <a:rPr lang="en-US" sz="1600" b="1" spc="48" dirty="0"/>
              <a:t>RII Track-1 (sunsetting)</a:t>
            </a:r>
          </a:p>
          <a:p>
            <a:pPr marL="1081401" lvl="1" indent="-342900">
              <a:lnSpc>
                <a:spcPct val="90000"/>
              </a:lnSpc>
              <a:spcAft>
                <a:spcPts val="500"/>
              </a:spcAft>
              <a:tabLst>
                <a:tab pos="569891" algn="l"/>
              </a:tabLst>
            </a:pPr>
            <a:r>
              <a:rPr lang="en-US" sz="1600" b="1" spc="48" dirty="0"/>
              <a:t>EPSCoR Collaborations for Optimizing Research Ecosystems (E-CORE)</a:t>
            </a:r>
          </a:p>
          <a:p>
            <a:pPr marL="1081401" lvl="1" indent="-342900">
              <a:lnSpc>
                <a:spcPct val="90000"/>
              </a:lnSpc>
              <a:spcAft>
                <a:spcPts val="500"/>
              </a:spcAft>
              <a:tabLst>
                <a:tab pos="569891" algn="l"/>
              </a:tabLst>
            </a:pPr>
            <a:r>
              <a:rPr lang="en-US" sz="1600" b="1" spc="48" dirty="0"/>
              <a:t>EPSCoR Research Incubators for STEM Excellence Research (E-RISE)</a:t>
            </a:r>
          </a:p>
          <a:p>
            <a:pPr marL="1081401" lvl="1" indent="-342900">
              <a:lnSpc>
                <a:spcPct val="90000"/>
              </a:lnSpc>
              <a:spcAft>
                <a:spcPts val="500"/>
              </a:spcAft>
              <a:tabLst>
                <a:tab pos="569891" algn="l"/>
              </a:tabLst>
            </a:pPr>
            <a:r>
              <a:rPr lang="en-US" sz="1600" b="1" spc="48" dirty="0"/>
              <a:t>Focused EPSCoR Collaborations (formerly Track-2)</a:t>
            </a:r>
          </a:p>
          <a:p>
            <a:pPr marL="1081401" lvl="1" indent="-342900">
              <a:lnSpc>
                <a:spcPct val="90000"/>
              </a:lnSpc>
              <a:spcAft>
                <a:spcPts val="500"/>
              </a:spcAft>
              <a:tabLst>
                <a:tab pos="569891" algn="l"/>
              </a:tabLst>
            </a:pPr>
            <a:r>
              <a:rPr lang="en-US" sz="1600" b="1" spc="48" dirty="0"/>
              <a:t>EPSCoR Research Fellows (formerly Track-4)</a:t>
            </a:r>
            <a:endParaRPr lang="en-US" sz="1600" dirty="0"/>
          </a:p>
          <a:p>
            <a:pPr marL="98421" indent="0">
              <a:lnSpc>
                <a:spcPct val="90000"/>
              </a:lnSpc>
              <a:spcAft>
                <a:spcPts val="500"/>
              </a:spcAft>
              <a:buNone/>
              <a:tabLst>
                <a:tab pos="569891" algn="l"/>
              </a:tabLst>
            </a:pPr>
            <a:r>
              <a:rPr lang="en-US" sz="2100" dirty="0"/>
              <a:t>		S</a:t>
            </a:r>
            <a:r>
              <a:rPr lang="en-US" sz="2100" spc="-6" dirty="0"/>
              <a:t>uppor</a:t>
            </a:r>
            <a:r>
              <a:rPr lang="en-US" sz="2100" dirty="0"/>
              <a:t>t </a:t>
            </a:r>
            <a:r>
              <a:rPr lang="en-US" sz="2100" spc="-6" dirty="0"/>
              <a:t>p</a:t>
            </a:r>
            <a:r>
              <a:rPr lang="en-US" sz="2100" spc="-60" dirty="0"/>
              <a:t>h</a:t>
            </a:r>
            <a:r>
              <a:rPr lang="en-US" sz="2100" spc="-42" dirty="0"/>
              <a:t>y</a:t>
            </a:r>
            <a:r>
              <a:rPr lang="en-US" sz="2100" spc="-6" dirty="0"/>
              <a:t>si</a:t>
            </a:r>
            <a:r>
              <a:rPr lang="en-US" sz="2100" spc="-24" dirty="0"/>
              <a:t>c</a:t>
            </a:r>
            <a:r>
              <a:rPr lang="en-US" sz="2100" dirty="0"/>
              <a:t>al,</a:t>
            </a:r>
            <a:r>
              <a:rPr lang="en-US" sz="2100" spc="-12" dirty="0"/>
              <a:t> </a:t>
            </a:r>
            <a:r>
              <a:rPr lang="en-US" sz="2100" spc="-6" dirty="0"/>
              <a:t>human</a:t>
            </a:r>
            <a:r>
              <a:rPr lang="en-US" sz="2100" dirty="0"/>
              <a:t>,</a:t>
            </a:r>
            <a:r>
              <a:rPr lang="en-US" sz="2100" spc="6" dirty="0"/>
              <a:t> </a:t>
            </a:r>
            <a:r>
              <a:rPr lang="en-US" sz="2100" dirty="0"/>
              <a:t>and</a:t>
            </a:r>
            <a:r>
              <a:rPr lang="en-US" sz="2100" spc="-6" dirty="0"/>
              <a:t> </a:t>
            </a:r>
            <a:r>
              <a:rPr lang="en-US" sz="2100" spc="-12" dirty="0"/>
              <a:t>c</a:t>
            </a:r>
            <a:r>
              <a:rPr lang="en-US" sz="2100" spc="-18" dirty="0"/>
              <a:t>yb</a:t>
            </a:r>
            <a:r>
              <a:rPr lang="en-US" sz="2100" spc="-12" dirty="0"/>
              <a:t>er</a:t>
            </a:r>
            <a:r>
              <a:rPr lang="en-US" sz="2100" spc="-18" dirty="0"/>
              <a:t> </a:t>
            </a:r>
            <a:r>
              <a:rPr lang="en-US" sz="2100" dirty="0"/>
              <a:t>i</a:t>
            </a:r>
            <a:r>
              <a:rPr lang="en-US" sz="2100" spc="-18" dirty="0"/>
              <a:t>nf</a:t>
            </a:r>
            <a:r>
              <a:rPr lang="en-US" sz="2100" spc="-66" dirty="0"/>
              <a:t>r</a:t>
            </a:r>
            <a:r>
              <a:rPr lang="en-US" sz="2100" dirty="0"/>
              <a:t>a</a:t>
            </a:r>
            <a:r>
              <a:rPr lang="en-US" sz="2100" spc="-30" dirty="0"/>
              <a:t>s</a:t>
            </a:r>
            <a:r>
              <a:rPr lang="en-US" sz="2100" spc="-12" dirty="0"/>
              <a:t>truc</a:t>
            </a:r>
            <a:r>
              <a:rPr lang="en-US" sz="2100" spc="-18" dirty="0"/>
              <a:t>tu</a:t>
            </a:r>
            <a:r>
              <a:rPr lang="en-US" sz="2100" spc="-54" dirty="0"/>
              <a:t>r</a:t>
            </a:r>
            <a:r>
              <a:rPr lang="en-US" sz="2100" spc="-18" dirty="0"/>
              <a:t>e</a:t>
            </a:r>
            <a:r>
              <a:rPr lang="en-US" sz="2100" spc="-30" dirty="0"/>
              <a:t> </a:t>
            </a:r>
            <a:r>
              <a:rPr lang="en-US" sz="2100" dirty="0"/>
              <a:t>within </a:t>
            </a:r>
            <a:r>
              <a:rPr lang="en-US" sz="2100" spc="-18" dirty="0"/>
              <a:t>a</a:t>
            </a:r>
            <a:r>
              <a:rPr lang="en-US" sz="2100" spc="-42" dirty="0"/>
              <a:t>c</a:t>
            </a:r>
            <a:r>
              <a:rPr lang="en-US" sz="2100" spc="-18" dirty="0"/>
              <a:t>ad</a:t>
            </a:r>
            <a:r>
              <a:rPr lang="en-US" sz="2100" spc="-12" dirty="0"/>
              <a:t>e</a:t>
            </a:r>
            <a:r>
              <a:rPr lang="en-US" sz="2100" dirty="0"/>
              <a:t>mic</a:t>
            </a:r>
            <a:r>
              <a:rPr lang="en-US" sz="2100" spc="-24" dirty="0"/>
              <a:t> 		</a:t>
            </a:r>
            <a:r>
              <a:rPr lang="en-US" sz="2100" dirty="0"/>
              <a:t>in</a:t>
            </a:r>
            <a:r>
              <a:rPr lang="en-US" sz="2100" spc="-36" dirty="0"/>
              <a:t>s</a:t>
            </a:r>
            <a:r>
              <a:rPr lang="en-US" sz="2100" dirty="0"/>
              <a:t>titutions</a:t>
            </a:r>
            <a:r>
              <a:rPr lang="en-US" sz="2100" spc="-24" dirty="0"/>
              <a:t> </a:t>
            </a:r>
            <a:r>
              <a:rPr lang="en-US" sz="2100" spc="-18" dirty="0"/>
              <a:t>ac</a:t>
            </a:r>
            <a:r>
              <a:rPr lang="en-US" sz="2100" spc="-48" dirty="0"/>
              <a:t>r</a:t>
            </a:r>
            <a:r>
              <a:rPr lang="en-US" sz="2100" spc="-6" dirty="0"/>
              <a:t>o</a:t>
            </a:r>
            <a:r>
              <a:rPr lang="en-US" sz="2100" spc="-12" dirty="0"/>
              <a:t>s</a:t>
            </a:r>
            <a:r>
              <a:rPr lang="en-US" sz="2100" dirty="0"/>
              <a:t>s</a:t>
            </a:r>
            <a:r>
              <a:rPr lang="en-US" sz="2100" spc="-24" dirty="0"/>
              <a:t> </a:t>
            </a:r>
            <a:r>
              <a:rPr lang="en-US" sz="2100" spc="-18" dirty="0"/>
              <a:t>each jurisdiction</a:t>
            </a:r>
            <a:endParaRPr lang="en-US" sz="2100" dirty="0"/>
          </a:p>
          <a:p>
            <a:pPr marL="441321" indent="-342900">
              <a:lnSpc>
                <a:spcPct val="90000"/>
              </a:lnSpc>
              <a:spcAft>
                <a:spcPts val="500"/>
              </a:spcAft>
              <a:tabLst>
                <a:tab pos="569891" algn="l"/>
              </a:tabLst>
            </a:pPr>
            <a:r>
              <a:rPr lang="en-US" sz="2100" b="1" spc="-30" dirty="0"/>
              <a:t>C</a:t>
            </a:r>
            <a:r>
              <a:rPr lang="en-US" sz="2100" b="1" spc="-24" dirty="0"/>
              <a:t>o-</a:t>
            </a:r>
            <a:r>
              <a:rPr lang="en-US" sz="2100" b="1" spc="-18" dirty="0"/>
              <a:t>Fun</a:t>
            </a:r>
            <a:r>
              <a:rPr lang="en-US" sz="2100" b="1" spc="-30" dirty="0"/>
              <a:t>d</a:t>
            </a:r>
            <a:r>
              <a:rPr lang="en-US" sz="2100" b="1" spc="-18" dirty="0"/>
              <a:t>ing</a:t>
            </a:r>
            <a:r>
              <a:rPr lang="en-US" sz="2100" b="1" spc="24" dirty="0"/>
              <a:t> </a:t>
            </a:r>
            <a:r>
              <a:rPr lang="en-US" sz="2100" b="1" spc="-24" dirty="0"/>
              <a:t>w/</a:t>
            </a:r>
            <a:r>
              <a:rPr lang="en-US" sz="2100" b="1" spc="12" dirty="0"/>
              <a:t> </a:t>
            </a:r>
            <a:r>
              <a:rPr lang="en-US" sz="2100" b="1" spc="-24" dirty="0"/>
              <a:t>N</a:t>
            </a:r>
            <a:r>
              <a:rPr lang="en-US" sz="2100" b="1" spc="-36" dirty="0"/>
              <a:t>S</a:t>
            </a:r>
            <a:r>
              <a:rPr lang="en-US" sz="2100" b="1" spc="-18" dirty="0"/>
              <a:t>F</a:t>
            </a:r>
            <a:r>
              <a:rPr lang="en-US" sz="2100" b="1" spc="24" dirty="0"/>
              <a:t> </a:t>
            </a:r>
            <a:r>
              <a:rPr lang="en-US" sz="2100" b="1" spc="-24" dirty="0"/>
              <a:t>Di</a:t>
            </a:r>
            <a:r>
              <a:rPr lang="en-US" sz="2100" b="1" spc="-60" dirty="0"/>
              <a:t>r</a:t>
            </a:r>
            <a:r>
              <a:rPr lang="en-US" sz="2100" b="1" spc="-24" dirty="0"/>
              <a:t>ec</a:t>
            </a:r>
            <a:r>
              <a:rPr lang="en-US" sz="2100" b="1" spc="-36" dirty="0"/>
              <a:t>t</a:t>
            </a:r>
            <a:r>
              <a:rPr lang="en-US" sz="2100" b="1" spc="-18" dirty="0"/>
              <a:t>o</a:t>
            </a:r>
            <a:r>
              <a:rPr lang="en-US" sz="2100" b="1" spc="-96" dirty="0"/>
              <a:t>r</a:t>
            </a:r>
            <a:r>
              <a:rPr lang="en-US" sz="2100" b="1" spc="-48" dirty="0"/>
              <a:t>a</a:t>
            </a:r>
            <a:r>
              <a:rPr lang="en-US" sz="2100" b="1" spc="-60" dirty="0"/>
              <a:t>t</a:t>
            </a:r>
            <a:r>
              <a:rPr lang="en-US" sz="2100" b="1" spc="-24" dirty="0"/>
              <a:t>e</a:t>
            </a:r>
            <a:r>
              <a:rPr lang="en-US" sz="2100" b="1" spc="-18" dirty="0"/>
              <a:t>s</a:t>
            </a:r>
            <a:r>
              <a:rPr lang="en-US" sz="2100" b="1" spc="36" dirty="0"/>
              <a:t> </a:t>
            </a:r>
            <a:r>
              <a:rPr lang="en-US" sz="2100" b="1" spc="-18" dirty="0"/>
              <a:t>&amp;</a:t>
            </a:r>
            <a:r>
              <a:rPr lang="en-US" sz="2100" b="1" spc="-6" dirty="0"/>
              <a:t> Offi</a:t>
            </a:r>
            <a:r>
              <a:rPr lang="en-US" sz="2100" b="1" spc="6" dirty="0"/>
              <a:t>c</a:t>
            </a:r>
            <a:r>
              <a:rPr lang="en-US" sz="2100" b="1" spc="-24" dirty="0"/>
              <a:t>e</a:t>
            </a:r>
            <a:r>
              <a:rPr lang="en-US" sz="2100" b="1" spc="-18" dirty="0"/>
              <a:t>s</a:t>
            </a:r>
            <a:r>
              <a:rPr lang="en-US" sz="2100" b="1" spc="30" dirty="0"/>
              <a:t> </a:t>
            </a:r>
            <a:r>
              <a:rPr lang="en-US" sz="2100" spc="-6" dirty="0"/>
              <a:t>(16-22% o</a:t>
            </a:r>
            <a:r>
              <a:rPr lang="en-US" sz="2100" dirty="0"/>
              <a:t>f</a:t>
            </a:r>
            <a:r>
              <a:rPr lang="en-US" sz="2100" spc="-12" dirty="0"/>
              <a:t> </a:t>
            </a:r>
            <a:r>
              <a:rPr lang="en-US" sz="2100" spc="-6" dirty="0"/>
              <a:t>bud</a:t>
            </a:r>
            <a:r>
              <a:rPr lang="en-US" sz="2100" spc="-36" dirty="0"/>
              <a:t>g</a:t>
            </a:r>
            <a:r>
              <a:rPr lang="en-US" sz="2100" spc="-12" dirty="0"/>
              <a:t>et</a:t>
            </a:r>
            <a:r>
              <a:rPr lang="en-US" sz="2100" spc="-6" dirty="0"/>
              <a:t>)</a:t>
            </a:r>
          </a:p>
          <a:p>
            <a:pPr marL="98421" indent="0">
              <a:lnSpc>
                <a:spcPct val="90000"/>
              </a:lnSpc>
              <a:spcAft>
                <a:spcPts val="500"/>
              </a:spcAft>
              <a:buNone/>
              <a:tabLst>
                <a:tab pos="279389" algn="l"/>
              </a:tabLst>
            </a:pPr>
            <a:r>
              <a:rPr lang="en-US" sz="2100" dirty="0"/>
              <a:t>		Meritorious proposals reviewed in other NSF programs that also 		satisfy </a:t>
            </a:r>
            <a:r>
              <a:rPr lang="en-US" sz="2100" dirty="0" err="1"/>
              <a:t>EPSCoR</a:t>
            </a:r>
            <a:r>
              <a:rPr lang="en-US" sz="2100" dirty="0"/>
              <a:t> programmatic criteria</a:t>
            </a:r>
          </a:p>
          <a:p>
            <a:pPr marL="441321" indent="-342900">
              <a:lnSpc>
                <a:spcPct val="90000"/>
              </a:lnSpc>
              <a:spcAft>
                <a:spcPts val="500"/>
              </a:spcAft>
              <a:tabLst>
                <a:tab pos="563541" algn="l"/>
                <a:tab pos="4916292" algn="l"/>
              </a:tabLst>
            </a:pPr>
            <a:r>
              <a:rPr lang="en-US" sz="2100" b="1" spc="-6" dirty="0">
                <a:highlight>
                  <a:srgbClr val="FFFF00"/>
                </a:highlight>
              </a:rPr>
              <a:t>Out</a:t>
            </a:r>
            <a:r>
              <a:rPr lang="en-US" sz="2100" b="1" spc="-36" dirty="0">
                <a:highlight>
                  <a:srgbClr val="FFFF00"/>
                </a:highlight>
              </a:rPr>
              <a:t>r</a:t>
            </a:r>
            <a:r>
              <a:rPr lang="en-US" sz="2100" b="1" spc="-6" dirty="0">
                <a:highlight>
                  <a:srgbClr val="FFFF00"/>
                </a:highlight>
              </a:rPr>
              <a:t>eac</a:t>
            </a:r>
            <a:r>
              <a:rPr lang="en-US" sz="2100" b="1" dirty="0">
                <a:highlight>
                  <a:srgbClr val="FFFF00"/>
                </a:highlight>
              </a:rPr>
              <a:t>h</a:t>
            </a:r>
            <a:r>
              <a:rPr lang="en-US" sz="2100" b="1" spc="6" dirty="0">
                <a:highlight>
                  <a:srgbClr val="FFFF00"/>
                </a:highlight>
              </a:rPr>
              <a:t> </a:t>
            </a:r>
            <a:r>
              <a:rPr lang="en-US" sz="2100" b="1" dirty="0">
                <a:highlight>
                  <a:srgbClr val="FFFF00"/>
                </a:highlight>
              </a:rPr>
              <a:t>and</a:t>
            </a:r>
            <a:r>
              <a:rPr lang="en-US" sz="2100" b="1" spc="12" dirty="0">
                <a:highlight>
                  <a:srgbClr val="FFFF00"/>
                </a:highlight>
              </a:rPr>
              <a:t> </a:t>
            </a:r>
            <a:r>
              <a:rPr lang="en-US" sz="2100" b="1" spc="-114" dirty="0">
                <a:highlight>
                  <a:srgbClr val="FFFF00"/>
                </a:highlight>
              </a:rPr>
              <a:t>W</a:t>
            </a:r>
            <a:r>
              <a:rPr lang="en-US" sz="2100" b="1" dirty="0">
                <a:highlight>
                  <a:srgbClr val="FFFF00"/>
                </a:highlight>
              </a:rPr>
              <a:t>or</a:t>
            </a:r>
            <a:r>
              <a:rPr lang="en-US" sz="2100" b="1" spc="-36" dirty="0">
                <a:highlight>
                  <a:srgbClr val="FFFF00"/>
                </a:highlight>
              </a:rPr>
              <a:t>k</a:t>
            </a:r>
            <a:r>
              <a:rPr lang="en-US" sz="2100" b="1" dirty="0">
                <a:highlight>
                  <a:srgbClr val="FFFF00"/>
                </a:highlight>
              </a:rPr>
              <a:t>sho</a:t>
            </a:r>
            <a:r>
              <a:rPr lang="en-US" sz="2100" b="1" spc="-18" dirty="0">
                <a:highlight>
                  <a:srgbClr val="FFFF00"/>
                </a:highlight>
              </a:rPr>
              <a:t>p</a:t>
            </a:r>
            <a:r>
              <a:rPr lang="en-US" sz="2100" b="1" dirty="0">
                <a:highlight>
                  <a:srgbClr val="FFFF00"/>
                </a:highlight>
              </a:rPr>
              <a:t>s </a:t>
            </a:r>
            <a:r>
              <a:rPr lang="en-US" sz="2100" spc="-18" dirty="0">
                <a:highlight>
                  <a:srgbClr val="FFFF00"/>
                </a:highlight>
              </a:rPr>
              <a:t>(0.5-1</a:t>
            </a:r>
            <a:r>
              <a:rPr lang="en-US" sz="2100" spc="-24" dirty="0">
                <a:highlight>
                  <a:srgbClr val="FFFF00"/>
                </a:highlight>
              </a:rPr>
              <a:t>%</a:t>
            </a:r>
            <a:r>
              <a:rPr lang="en-US" sz="2100" spc="-18" dirty="0">
                <a:highlight>
                  <a:srgbClr val="FFFF00"/>
                </a:highlight>
              </a:rPr>
              <a:t> </a:t>
            </a:r>
            <a:r>
              <a:rPr lang="en-US" sz="2100" spc="-6" dirty="0">
                <a:highlight>
                  <a:srgbClr val="FFFF00"/>
                </a:highlight>
              </a:rPr>
              <a:t>o</a:t>
            </a:r>
            <a:r>
              <a:rPr lang="en-US" sz="2100" dirty="0">
                <a:highlight>
                  <a:srgbClr val="FFFF00"/>
                </a:highlight>
              </a:rPr>
              <a:t>f</a:t>
            </a:r>
            <a:r>
              <a:rPr lang="en-US" sz="2100" spc="-12" dirty="0">
                <a:highlight>
                  <a:srgbClr val="FFFF00"/>
                </a:highlight>
              </a:rPr>
              <a:t> </a:t>
            </a:r>
            <a:r>
              <a:rPr lang="en-US" sz="2100" spc="-6" dirty="0">
                <a:highlight>
                  <a:srgbClr val="FFFF00"/>
                </a:highlight>
              </a:rPr>
              <a:t>bud</a:t>
            </a:r>
            <a:r>
              <a:rPr lang="en-US" sz="2100" spc="-36" dirty="0">
                <a:highlight>
                  <a:srgbClr val="FFFF00"/>
                </a:highlight>
              </a:rPr>
              <a:t>g</a:t>
            </a:r>
            <a:r>
              <a:rPr lang="en-US" sz="2100" spc="-12" dirty="0">
                <a:highlight>
                  <a:srgbClr val="FFFF00"/>
                </a:highlight>
              </a:rPr>
              <a:t>et)</a:t>
            </a:r>
          </a:p>
          <a:p>
            <a:pPr marL="98421" indent="0">
              <a:lnSpc>
                <a:spcPct val="90000"/>
              </a:lnSpc>
              <a:spcAft>
                <a:spcPts val="500"/>
              </a:spcAft>
              <a:buNone/>
              <a:tabLst>
                <a:tab pos="279389" algn="l"/>
              </a:tabLst>
            </a:pPr>
            <a:r>
              <a:rPr lang="en-US" sz="2100" spc="-12" dirty="0">
                <a:highlight>
                  <a:srgbClr val="FFFF00"/>
                </a:highlight>
              </a:rPr>
              <a:t>		Interaction among </a:t>
            </a:r>
            <a:r>
              <a:rPr lang="en-US" sz="2100" spc="-12" dirty="0" err="1">
                <a:highlight>
                  <a:srgbClr val="FFFF00"/>
                </a:highlight>
              </a:rPr>
              <a:t>EPSCoR</a:t>
            </a:r>
            <a:r>
              <a:rPr lang="en-US" sz="2100" spc="-12" dirty="0">
                <a:highlight>
                  <a:srgbClr val="FFFF00"/>
                </a:highlight>
              </a:rPr>
              <a:t> Community and NSF to build mutual 		awareness and develop areas of potential strength</a:t>
            </a:r>
          </a:p>
        </p:txBody>
      </p:sp>
      <p:pic>
        <p:nvPicPr>
          <p:cNvPr id="2" name="Picture 1">
            <a:extLst>
              <a:ext uri="{FF2B5EF4-FFF2-40B4-BE49-F238E27FC236}">
                <a16:creationId xmlns:a16="http://schemas.microsoft.com/office/drawing/2014/main" id="{4C8D7D46-701A-0F90-F940-3EA97524B3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0932" y="1443377"/>
            <a:ext cx="4002133" cy="2671423"/>
          </a:xfrm>
          <a:prstGeom prst="rect">
            <a:avLst/>
          </a:prstGeom>
          <a:noFill/>
        </p:spPr>
      </p:pic>
      <p:sp>
        <p:nvSpPr>
          <p:cNvPr id="4" name="Slide Number Placeholder 3">
            <a:extLst>
              <a:ext uri="{FF2B5EF4-FFF2-40B4-BE49-F238E27FC236}">
                <a16:creationId xmlns:a16="http://schemas.microsoft.com/office/drawing/2014/main" id="{9564E4DE-43A0-4B88-919D-49291A990807}"/>
              </a:ext>
            </a:extLst>
          </p:cNvPr>
          <p:cNvSpPr>
            <a:spLocks noGrp="1"/>
          </p:cNvSpPr>
          <p:nvPr>
            <p:ph type="sldNum" sz="quarter" idx="12"/>
          </p:nvPr>
        </p:nvSpPr>
        <p:spPr>
          <a:xfrm>
            <a:off x="10485120" y="7627621"/>
            <a:ext cx="3413760" cy="438150"/>
          </a:xfrm>
        </p:spPr>
        <p:txBody>
          <a:bodyPr vert="horz" lIns="146304" tIns="73152" rIns="146304" bIns="73152" rtlCol="0" anchor="ctr">
            <a:normAutofit/>
          </a:bodyPr>
          <a:lstStyle/>
          <a:p>
            <a:pPr>
              <a:spcAft>
                <a:spcPts val="600"/>
              </a:spcAft>
            </a:pPr>
            <a:fld id="{2066355A-084C-D24E-9AD2-7E4FC41EA627}" type="slidenum">
              <a:rPr lang="en-US" smtClean="0"/>
              <a:pPr>
                <a:spcAft>
                  <a:spcPts val="600"/>
                </a:spcAft>
              </a:pPr>
              <a:t>5</a:t>
            </a:fld>
            <a:endParaRPr lang="en-US"/>
          </a:p>
        </p:txBody>
      </p:sp>
      <p:sp>
        <p:nvSpPr>
          <p:cNvPr id="3" name="TextBox 2">
            <a:extLst>
              <a:ext uri="{FF2B5EF4-FFF2-40B4-BE49-F238E27FC236}">
                <a16:creationId xmlns:a16="http://schemas.microsoft.com/office/drawing/2014/main" id="{6AB6AE55-7056-E3D2-570A-6D56B6C0DBB1}"/>
              </a:ext>
            </a:extLst>
          </p:cNvPr>
          <p:cNvSpPr txBox="1"/>
          <p:nvPr/>
        </p:nvSpPr>
        <p:spPr>
          <a:xfrm>
            <a:off x="11406763" y="4091070"/>
            <a:ext cx="1570470" cy="276999"/>
          </a:xfrm>
          <a:prstGeom prst="rect">
            <a:avLst/>
          </a:prstGeom>
          <a:noFill/>
        </p:spPr>
        <p:txBody>
          <a:bodyPr wrap="square" rtlCol="0">
            <a:spAutoFit/>
          </a:bodyPr>
          <a:lstStyle/>
          <a:p>
            <a:r>
              <a:rPr lang="en-US" sz="1200" dirty="0"/>
              <a:t>GU Team at SACNAS</a:t>
            </a:r>
          </a:p>
        </p:txBody>
      </p:sp>
      <p:pic>
        <p:nvPicPr>
          <p:cNvPr id="7" name="Picture 6" descr="A group of people standing in a room&#10;&#10;Description automatically generated">
            <a:extLst>
              <a:ext uri="{FF2B5EF4-FFF2-40B4-BE49-F238E27FC236}">
                <a16:creationId xmlns:a16="http://schemas.microsoft.com/office/drawing/2014/main" id="{4AE84D74-4AF6-50C5-599F-4A7A3CFD6B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9622650" y="4864151"/>
            <a:ext cx="2936397" cy="2202298"/>
          </a:xfrm>
          <a:prstGeom prst="rect">
            <a:avLst/>
          </a:prstGeom>
        </p:spPr>
      </p:pic>
      <p:sp>
        <p:nvSpPr>
          <p:cNvPr id="9" name="TextBox 8">
            <a:extLst>
              <a:ext uri="{FF2B5EF4-FFF2-40B4-BE49-F238E27FC236}">
                <a16:creationId xmlns:a16="http://schemas.microsoft.com/office/drawing/2014/main" id="{0A70EE31-4A62-31B3-A725-5D574BB9CAE3}"/>
              </a:ext>
            </a:extLst>
          </p:cNvPr>
          <p:cNvSpPr txBox="1"/>
          <p:nvPr/>
        </p:nvSpPr>
        <p:spPr>
          <a:xfrm>
            <a:off x="12338251" y="5568725"/>
            <a:ext cx="1685349" cy="461665"/>
          </a:xfrm>
          <a:prstGeom prst="rect">
            <a:avLst/>
          </a:prstGeom>
          <a:noFill/>
        </p:spPr>
        <p:txBody>
          <a:bodyPr wrap="square" rtlCol="0">
            <a:spAutoFit/>
          </a:bodyPr>
          <a:lstStyle/>
          <a:p>
            <a:r>
              <a:rPr lang="en-US" sz="1200" dirty="0"/>
              <a:t>IA Strategic Plan – Integration of Project</a:t>
            </a:r>
          </a:p>
        </p:txBody>
      </p:sp>
      <p:pic>
        <p:nvPicPr>
          <p:cNvPr id="6" name="Picture 5" descr="A blue text on a black background&#10;&#10;Description automatically generated">
            <a:extLst>
              <a:ext uri="{FF2B5EF4-FFF2-40B4-BE49-F238E27FC236}">
                <a16:creationId xmlns:a16="http://schemas.microsoft.com/office/drawing/2014/main" id="{B1770A6F-9EBD-926B-E3DE-A117D8B1BA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Tree>
    <p:extLst>
      <p:ext uri="{BB962C8B-B14F-4D97-AF65-F5344CB8AC3E}">
        <p14:creationId xmlns:p14="http://schemas.microsoft.com/office/powerpoint/2010/main" val="78527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latin typeface="Arial" panose="020B0604020202020204" pitchFamily="34" charset="0"/>
                <a:cs typeface="Arial" panose="020B0604020202020204" pitchFamily="34" charset="0"/>
              </a:rPr>
              <a:t>Workshop Opportunities (EPS-WO) Goals</a:t>
            </a:r>
          </a:p>
        </p:txBody>
      </p:sp>
      <p:sp>
        <p:nvSpPr>
          <p:cNvPr id="3" name="Text Placeholder 2"/>
          <p:cNvSpPr>
            <a:spLocks noGrp="1"/>
          </p:cNvSpPr>
          <p:nvPr>
            <p:ph type="body" sz="quarter" idx="12"/>
          </p:nvPr>
        </p:nvSpPr>
        <p:spPr>
          <a:xfrm>
            <a:off x="365759" y="968693"/>
            <a:ext cx="9509762" cy="6657057"/>
          </a:xfrm>
        </p:spPr>
        <p:txBody>
          <a:bodyPr>
            <a:noAutofit/>
          </a:bodyPr>
          <a:lstStyle/>
          <a:p>
            <a:pPr>
              <a:spcAft>
                <a:spcPts val="2592"/>
              </a:spcAft>
            </a:pPr>
            <a:endParaRPr lang="en-US" sz="2600" b="0" i="0" dirty="0">
              <a:solidFill>
                <a:srgbClr val="1B1B1B"/>
              </a:solidFill>
              <a:effectLst/>
              <a:latin typeface="Arial" panose="020B0604020202020204" pitchFamily="34" charset="0"/>
              <a:cs typeface="Arial" panose="020B0604020202020204" pitchFamily="34" charset="0"/>
            </a:endParaRPr>
          </a:p>
          <a:p>
            <a:pPr>
              <a:spcAft>
                <a:spcPts val="2592"/>
              </a:spcAft>
            </a:pPr>
            <a:r>
              <a:rPr lang="en-US" sz="2600" b="0" i="0" dirty="0">
                <a:solidFill>
                  <a:srgbClr val="1B1B1B"/>
                </a:solidFill>
                <a:effectLst/>
                <a:latin typeface="Arial" panose="020B0604020202020204" pitchFamily="34" charset="0"/>
                <a:cs typeface="Arial" panose="020B0604020202020204" pitchFamily="34" charset="0"/>
              </a:rPr>
              <a:t>Supports workshops in eligible jurisdictions that focus on topics of regional or national importance, and which are relevant to building EPSCoR jurisdictions’ R&amp;D capacity.</a:t>
            </a:r>
          </a:p>
          <a:p>
            <a:pPr>
              <a:spcAft>
                <a:spcPts val="2592"/>
              </a:spcAft>
            </a:pPr>
            <a:r>
              <a:rPr lang="en-US" sz="2600" b="0" i="0" dirty="0">
                <a:solidFill>
                  <a:srgbClr val="1B1B1B"/>
                </a:solidFill>
                <a:effectLst/>
                <a:latin typeface="Arial" panose="020B0604020202020204" pitchFamily="34" charset="0"/>
                <a:cs typeface="Arial" panose="020B0604020202020204" pitchFamily="34" charset="0"/>
              </a:rPr>
              <a:t>EPSCoR welcomes proposals for workshops from institutions within EPSCoR-eligible jurisdictions.   </a:t>
            </a:r>
          </a:p>
          <a:p>
            <a:pPr>
              <a:spcAft>
                <a:spcPts val="2592"/>
              </a:spcAft>
            </a:pPr>
            <a:r>
              <a:rPr lang="en-US" sz="2600" b="0" i="0" dirty="0">
                <a:solidFill>
                  <a:srgbClr val="1B1B1B"/>
                </a:solidFill>
                <a:effectLst/>
                <a:latin typeface="Arial" panose="020B0604020202020204" pitchFamily="34" charset="0"/>
                <a:cs typeface="Arial" panose="020B0604020202020204" pitchFamily="34" charset="0"/>
              </a:rPr>
              <a:t>Workshops will focus on innovative ways to address multi-jurisdictional efforts on themes of regional to national importance with relevance to EPSCoR's goals and NSF's mission. </a:t>
            </a:r>
            <a:endParaRPr lang="en-US" sz="2600" dirty="0">
              <a:solidFill>
                <a:srgbClr val="1B1B1B"/>
              </a:solidFill>
              <a:latin typeface="Arial" panose="020B0604020202020204" pitchFamily="34" charset="0"/>
              <a:cs typeface="Arial" panose="020B0604020202020204" pitchFamily="34" charset="0"/>
            </a:endParaRPr>
          </a:p>
          <a:p>
            <a:pPr>
              <a:spcAft>
                <a:spcPts val="2592"/>
              </a:spcAft>
            </a:pPr>
            <a:endParaRPr lang="en-US" sz="2600" b="0" i="0" dirty="0">
              <a:solidFill>
                <a:srgbClr val="1B1B1B"/>
              </a:solidFill>
              <a:effectLst/>
              <a:latin typeface="Arial" panose="020B0604020202020204" pitchFamily="34" charset="0"/>
              <a:cs typeface="Arial" panose="020B0604020202020204" pitchFamily="34" charset="0"/>
            </a:endParaRPr>
          </a:p>
          <a:p>
            <a:pPr marL="0" indent="0">
              <a:spcAft>
                <a:spcPts val="2592"/>
              </a:spcAft>
              <a:buNone/>
            </a:pPr>
            <a:endParaRPr lang="en-US" sz="2600" dirty="0">
              <a:solidFill>
                <a:srgbClr val="1B1B1B"/>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8B853630-F81F-0744-B73F-D546060B764D}" type="slidenum">
              <a:rPr lang="en-US" smtClean="0"/>
              <a:pPr/>
              <a:t>6</a:t>
            </a:fld>
            <a:endParaRPr lang="en-US" dirty="0"/>
          </a:p>
        </p:txBody>
      </p:sp>
      <p:pic>
        <p:nvPicPr>
          <p:cNvPr id="5" name="Picture 4">
            <a:extLst>
              <a:ext uri="{FF2B5EF4-FFF2-40B4-BE49-F238E27FC236}">
                <a16:creationId xmlns:a16="http://schemas.microsoft.com/office/drawing/2014/main" id="{663D7C62-A9DB-6754-9B3F-444D37AB96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9839" y="1942751"/>
            <a:ext cx="4210516" cy="3157887"/>
          </a:xfrm>
          <a:prstGeom prst="rect">
            <a:avLst/>
          </a:prstGeom>
        </p:spPr>
      </p:pic>
      <p:sp>
        <p:nvSpPr>
          <p:cNvPr id="6" name="TextBox 5">
            <a:extLst>
              <a:ext uri="{FF2B5EF4-FFF2-40B4-BE49-F238E27FC236}">
                <a16:creationId xmlns:a16="http://schemas.microsoft.com/office/drawing/2014/main" id="{EE4F83E3-26FA-52B6-7CDC-FBC4CE288776}"/>
              </a:ext>
            </a:extLst>
          </p:cNvPr>
          <p:cNvSpPr txBox="1"/>
          <p:nvPr/>
        </p:nvSpPr>
        <p:spPr>
          <a:xfrm>
            <a:off x="10249839" y="5100638"/>
            <a:ext cx="4262283" cy="646331"/>
          </a:xfrm>
          <a:prstGeom prst="rect">
            <a:avLst/>
          </a:prstGeom>
          <a:noFill/>
        </p:spPr>
        <p:txBody>
          <a:bodyPr wrap="square" rtlCol="0">
            <a:spAutoFit/>
          </a:bodyPr>
          <a:lstStyle/>
          <a:p>
            <a:r>
              <a:rPr lang="en-US" sz="1200" dirty="0"/>
              <a:t>Sinte </a:t>
            </a:r>
            <a:r>
              <a:rPr lang="en-US" sz="1200" dirty="0" err="1"/>
              <a:t>Gleska</a:t>
            </a:r>
            <a:r>
              <a:rPr lang="en-US" sz="1200" dirty="0"/>
              <a:t> University (SGU) and South Dakota State University. </a:t>
            </a:r>
            <a:r>
              <a:rPr lang="en-US" sz="1200" dirty="0">
                <a:latin typeface="+mj-lt"/>
              </a:rPr>
              <a:t>improve sustainable production of prairie turnips and buffalo berries </a:t>
            </a:r>
          </a:p>
        </p:txBody>
      </p:sp>
      <p:pic>
        <p:nvPicPr>
          <p:cNvPr id="7" name="Picture 6" descr="A blue text on a black background&#10;&#10;Description automatically generated">
            <a:extLst>
              <a:ext uri="{FF2B5EF4-FFF2-40B4-BE49-F238E27FC236}">
                <a16:creationId xmlns:a16="http://schemas.microsoft.com/office/drawing/2014/main" id="{AC40E48E-6215-4971-7BFD-C521B7FBE9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Tree>
    <p:extLst>
      <p:ext uri="{BB962C8B-B14F-4D97-AF65-F5344CB8AC3E}">
        <p14:creationId xmlns:p14="http://schemas.microsoft.com/office/powerpoint/2010/main" val="18791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EB94-AE1F-F184-2BE5-44F6880444DD}"/>
              </a:ext>
            </a:extLst>
          </p:cNvPr>
          <p:cNvSpPr>
            <a:spLocks noGrp="1"/>
          </p:cNvSpPr>
          <p:nvPr>
            <p:ph type="title"/>
          </p:nvPr>
        </p:nvSpPr>
        <p:spPr>
          <a:xfrm>
            <a:off x="164591" y="385971"/>
            <a:ext cx="13167360" cy="1371600"/>
          </a:xfrm>
        </p:spPr>
        <p:txBody>
          <a:bodyPr>
            <a:normAutofit/>
          </a:bodyPr>
          <a:lstStyle/>
          <a:p>
            <a:r>
              <a:rPr lang="en-US" sz="4000" b="1" dirty="0">
                <a:solidFill>
                  <a:srgbClr val="C00000"/>
                </a:solidFill>
              </a:rPr>
              <a:t>EPS-WO Solicitation (NSF 24-540)</a:t>
            </a:r>
          </a:p>
        </p:txBody>
      </p:sp>
      <p:sp>
        <p:nvSpPr>
          <p:cNvPr id="4" name="Slide Number Placeholder 3">
            <a:extLst>
              <a:ext uri="{FF2B5EF4-FFF2-40B4-BE49-F238E27FC236}">
                <a16:creationId xmlns:a16="http://schemas.microsoft.com/office/drawing/2014/main" id="{A63977A3-A806-6CDD-BEA2-19D3D2AC4419}"/>
              </a:ext>
            </a:extLst>
          </p:cNvPr>
          <p:cNvSpPr>
            <a:spLocks noGrp="1"/>
          </p:cNvSpPr>
          <p:nvPr>
            <p:ph type="sldNum" sz="quarter" idx="12"/>
          </p:nvPr>
        </p:nvSpPr>
        <p:spPr/>
        <p:txBody>
          <a:bodyPr/>
          <a:lstStyle/>
          <a:p>
            <a:fld id="{2066355A-084C-D24E-9AD2-7E4FC41EA627}" type="slidenum">
              <a:rPr lang="en-US" smtClean="0"/>
              <a:pPr/>
              <a:t>7</a:t>
            </a:fld>
            <a:endParaRPr lang="en-US"/>
          </a:p>
        </p:txBody>
      </p:sp>
      <p:pic>
        <p:nvPicPr>
          <p:cNvPr id="3" name="Picture 2" descr="A blue text on a black background&#10;&#10;Description automatically generated">
            <a:extLst>
              <a:ext uri="{FF2B5EF4-FFF2-40B4-BE49-F238E27FC236}">
                <a16:creationId xmlns:a16="http://schemas.microsoft.com/office/drawing/2014/main" id="{910C99B8-95F0-7348-8E67-A7659C902D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pic>
        <p:nvPicPr>
          <p:cNvPr id="6" name="Picture 5">
            <a:extLst>
              <a:ext uri="{FF2B5EF4-FFF2-40B4-BE49-F238E27FC236}">
                <a16:creationId xmlns:a16="http://schemas.microsoft.com/office/drawing/2014/main" id="{971DD4F5-76F8-90A9-EF51-4725B534DEF6}"/>
              </a:ext>
            </a:extLst>
          </p:cNvPr>
          <p:cNvPicPr>
            <a:picLocks noChangeAspect="1"/>
          </p:cNvPicPr>
          <p:nvPr/>
        </p:nvPicPr>
        <p:blipFill rotWithShape="1">
          <a:blip r:embed="rId4"/>
          <a:srcRect l="23432" t="15716" r="24119"/>
          <a:stretch/>
        </p:blipFill>
        <p:spPr>
          <a:xfrm>
            <a:off x="367644" y="1349831"/>
            <a:ext cx="13889912" cy="6277789"/>
          </a:xfrm>
          <a:prstGeom prst="rect">
            <a:avLst/>
          </a:prstGeom>
        </p:spPr>
      </p:pic>
    </p:spTree>
    <p:extLst>
      <p:ext uri="{BB962C8B-B14F-4D97-AF65-F5344CB8AC3E}">
        <p14:creationId xmlns:p14="http://schemas.microsoft.com/office/powerpoint/2010/main" val="357927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854C-6596-4D1F-ADD3-8922E6851E36}"/>
              </a:ext>
            </a:extLst>
          </p:cNvPr>
          <p:cNvSpPr>
            <a:spLocks noGrp="1"/>
          </p:cNvSpPr>
          <p:nvPr>
            <p:ph type="title"/>
          </p:nvPr>
        </p:nvSpPr>
        <p:spPr>
          <a:xfrm>
            <a:off x="365759" y="359003"/>
            <a:ext cx="9555481" cy="609691"/>
          </a:xfrm>
        </p:spPr>
        <p:txBody>
          <a:bodyPr>
            <a:normAutofit/>
          </a:bodyPr>
          <a:lstStyle/>
          <a:p>
            <a:r>
              <a:rPr lang="en-US" sz="3000" dirty="0">
                <a:solidFill>
                  <a:srgbClr val="C00000"/>
                </a:solidFill>
                <a:latin typeface="Arial" panose="020B0604020202020204" pitchFamily="34" charset="0"/>
                <a:cs typeface="Arial" panose="020B0604020202020204" pitchFamily="34" charset="0"/>
              </a:rPr>
              <a:t>What’s New with this Solicitation</a:t>
            </a:r>
          </a:p>
        </p:txBody>
      </p:sp>
      <p:sp>
        <p:nvSpPr>
          <p:cNvPr id="3" name="Text Placeholder 2">
            <a:extLst>
              <a:ext uri="{FF2B5EF4-FFF2-40B4-BE49-F238E27FC236}">
                <a16:creationId xmlns:a16="http://schemas.microsoft.com/office/drawing/2014/main" id="{04C65C1D-C4A5-4EAB-A9E4-B9C8F52C53A5}"/>
              </a:ext>
            </a:extLst>
          </p:cNvPr>
          <p:cNvSpPr>
            <a:spLocks noGrp="1"/>
          </p:cNvSpPr>
          <p:nvPr>
            <p:ph type="body" sz="quarter" idx="12"/>
          </p:nvPr>
        </p:nvSpPr>
        <p:spPr>
          <a:xfrm>
            <a:off x="538081" y="1077259"/>
            <a:ext cx="9828806" cy="5789332"/>
          </a:xfrm>
        </p:spPr>
        <p:txBody>
          <a:bodyPr>
            <a:normAutofit/>
          </a:bodyPr>
          <a:lstStyle/>
          <a:p>
            <a:pPr marR="0" lvl="0">
              <a:spcBef>
                <a:spcPts val="0"/>
              </a:spcBef>
              <a:spcAft>
                <a:spcPts val="0"/>
              </a:spcAft>
              <a:buSzPct val="100000"/>
              <a:buFont typeface="Wingdings" panose="05000000000000000000" pitchFamily="2" charset="2"/>
              <a:buChar char="Ø"/>
              <a:tabLst>
                <a:tab pos="457200" algn="l"/>
              </a:tabLst>
            </a:pPr>
            <a:r>
              <a:rPr lang="en-US" sz="2600" kern="0" dirty="0">
                <a:effectLst/>
                <a:latin typeface="Arial" panose="020B0604020202020204" pitchFamily="34" charset="0"/>
                <a:ea typeface="Times New Roman" panose="02020603050405020304" pitchFamily="18" charset="0"/>
                <a:cs typeface="Arial" panose="020B0604020202020204" pitchFamily="34" charset="0"/>
              </a:rPr>
              <a:t>Submission of a Concept Outline, followed by an invitation from an NSF EPSCoR Program Officer to submit a full proposal, is </a:t>
            </a:r>
            <a:r>
              <a:rPr lang="en-US" sz="2600" b="1" kern="0" dirty="0">
                <a:effectLst/>
                <a:latin typeface="Arial" panose="020B0604020202020204" pitchFamily="34" charset="0"/>
                <a:ea typeface="Times New Roman" panose="02020603050405020304" pitchFamily="18" charset="0"/>
                <a:cs typeface="Arial" panose="020B0604020202020204" pitchFamily="34" charset="0"/>
              </a:rPr>
              <a:t>required</a:t>
            </a:r>
            <a:r>
              <a:rPr lang="en-US" sz="2600" kern="0" dirty="0">
                <a:effectLst/>
                <a:latin typeface="Arial" panose="020B0604020202020204" pitchFamily="34" charset="0"/>
                <a:ea typeface="Times New Roman" panose="02020603050405020304" pitchFamily="18" charset="0"/>
                <a:cs typeface="Arial" panose="020B0604020202020204" pitchFamily="34" charset="0"/>
              </a:rPr>
              <a:t> before the submission of a full workshop proposal.</a:t>
            </a:r>
          </a:p>
          <a:p>
            <a:pPr marR="0" lvl="0">
              <a:spcBef>
                <a:spcPts val="0"/>
              </a:spcBef>
              <a:spcAft>
                <a:spcPts val="0"/>
              </a:spcAft>
              <a:buSzPct val="100000"/>
              <a:buFont typeface="Wingdings" panose="05000000000000000000" pitchFamily="2" charset="2"/>
              <a:buChar char="Ø"/>
              <a:tabLst>
                <a:tab pos="457200" algn="l"/>
              </a:tabLst>
            </a:pPr>
            <a:endParaRPr lang="en-US" sz="2600" kern="100" dirty="0">
              <a:effectLst/>
              <a:latin typeface="Arial" panose="020B0604020202020204" pitchFamily="34" charset="0"/>
              <a:ea typeface="Aptos" panose="020B0004020202020204" pitchFamily="34" charset="0"/>
              <a:cs typeface="Arial" panose="020B0604020202020204" pitchFamily="34" charset="0"/>
            </a:endParaRPr>
          </a:p>
          <a:p>
            <a:pPr marR="0" lvl="0">
              <a:spcBef>
                <a:spcPts val="0"/>
              </a:spcBef>
              <a:spcAft>
                <a:spcPts val="0"/>
              </a:spcAft>
              <a:buSzPct val="100000"/>
              <a:buFont typeface="Wingdings" panose="05000000000000000000" pitchFamily="2" charset="2"/>
              <a:buChar char="Ø"/>
              <a:tabLst>
                <a:tab pos="457200" algn="l"/>
              </a:tabLst>
            </a:pPr>
            <a:r>
              <a:rPr lang="en-US" sz="2600" kern="0" dirty="0">
                <a:effectLst/>
                <a:latin typeface="Arial" panose="020B0604020202020204" pitchFamily="34" charset="0"/>
                <a:ea typeface="Times New Roman" panose="02020603050405020304" pitchFamily="18" charset="0"/>
                <a:cs typeface="Arial" panose="020B0604020202020204" pitchFamily="34" charset="0"/>
              </a:rPr>
              <a:t>Maximum budget for workshops has been increased to $200,000.</a:t>
            </a:r>
          </a:p>
          <a:p>
            <a:pPr marR="0" lvl="0">
              <a:spcBef>
                <a:spcPts val="0"/>
              </a:spcBef>
              <a:spcAft>
                <a:spcPts val="0"/>
              </a:spcAft>
              <a:buSzPct val="100000"/>
              <a:buFont typeface="Wingdings" panose="05000000000000000000" pitchFamily="2" charset="2"/>
              <a:buChar char="Ø"/>
              <a:tabLst>
                <a:tab pos="457200" algn="l"/>
              </a:tabLst>
            </a:pPr>
            <a:endParaRPr lang="en-US" sz="2600" kern="100" dirty="0">
              <a:effectLst/>
              <a:latin typeface="Arial" panose="020B0604020202020204" pitchFamily="34" charset="0"/>
              <a:ea typeface="Aptos" panose="020B0004020202020204" pitchFamily="34" charset="0"/>
              <a:cs typeface="Arial" panose="020B0604020202020204" pitchFamily="34" charset="0"/>
            </a:endParaRPr>
          </a:p>
          <a:p>
            <a:pPr marR="0" lvl="0">
              <a:spcBef>
                <a:spcPts val="0"/>
              </a:spcBef>
              <a:spcAft>
                <a:spcPts val="0"/>
              </a:spcAft>
              <a:buSzPct val="100000"/>
              <a:buFont typeface="Wingdings" panose="05000000000000000000" pitchFamily="2" charset="2"/>
              <a:buChar char="Ø"/>
              <a:tabLst>
                <a:tab pos="457200" algn="l"/>
              </a:tabLst>
            </a:pPr>
            <a:r>
              <a:rPr lang="en-US" sz="2600" kern="0" dirty="0">
                <a:effectLst/>
                <a:latin typeface="Arial" panose="020B0604020202020204" pitchFamily="34" charset="0"/>
                <a:ea typeface="Times New Roman" panose="02020603050405020304" pitchFamily="18" charset="0"/>
                <a:cs typeface="Arial" panose="020B0604020202020204" pitchFamily="34" charset="0"/>
              </a:rPr>
              <a:t>Virtual workshop proposals are explicitly allowed.</a:t>
            </a:r>
          </a:p>
          <a:p>
            <a:pPr marR="0" lvl="0">
              <a:spcBef>
                <a:spcPts val="0"/>
              </a:spcBef>
              <a:spcAft>
                <a:spcPts val="0"/>
              </a:spcAft>
              <a:buSzPct val="100000"/>
              <a:buFont typeface="Wingdings" panose="05000000000000000000" pitchFamily="2" charset="2"/>
              <a:buChar char="Ø"/>
              <a:tabLst>
                <a:tab pos="457200" algn="l"/>
              </a:tabLst>
            </a:pPr>
            <a:endParaRPr lang="en-US" sz="2600" kern="100" dirty="0">
              <a:effectLst/>
              <a:latin typeface="Arial" panose="020B0604020202020204" pitchFamily="34" charset="0"/>
              <a:ea typeface="Aptos" panose="020B0004020202020204" pitchFamily="34" charset="0"/>
              <a:cs typeface="Arial" panose="020B0604020202020204" pitchFamily="34" charset="0"/>
            </a:endParaRPr>
          </a:p>
          <a:p>
            <a:pPr marR="0" lvl="0">
              <a:spcBef>
                <a:spcPts val="0"/>
              </a:spcBef>
              <a:spcAft>
                <a:spcPts val="0"/>
              </a:spcAft>
              <a:buSzPct val="100000"/>
              <a:buFont typeface="Wingdings" panose="05000000000000000000" pitchFamily="2" charset="2"/>
              <a:buChar char="Ø"/>
              <a:tabLst>
                <a:tab pos="457200" algn="l"/>
              </a:tabLst>
            </a:pPr>
            <a:r>
              <a:rPr lang="en-US" sz="2600" kern="0" dirty="0">
                <a:effectLst/>
                <a:latin typeface="Arial" panose="020B0604020202020204" pitchFamily="34" charset="0"/>
                <a:ea typeface="Times New Roman" panose="02020603050405020304" pitchFamily="18" charset="0"/>
                <a:cs typeface="Arial" panose="020B0604020202020204" pitchFamily="34" charset="0"/>
              </a:rPr>
              <a:t>Institutional eligibility has been clarified.</a:t>
            </a:r>
          </a:p>
          <a:p>
            <a:pPr marR="0" lvl="0">
              <a:spcBef>
                <a:spcPts val="0"/>
              </a:spcBef>
              <a:spcAft>
                <a:spcPts val="0"/>
              </a:spcAft>
              <a:buSzPct val="100000"/>
              <a:buFont typeface="Wingdings" panose="05000000000000000000" pitchFamily="2" charset="2"/>
              <a:buChar char="Ø"/>
              <a:tabLst>
                <a:tab pos="457200" algn="l"/>
              </a:tabLst>
            </a:pPr>
            <a:endParaRPr lang="en-US" sz="2600" kern="100" dirty="0">
              <a:effectLst/>
              <a:latin typeface="Arial" panose="020B0604020202020204" pitchFamily="34" charset="0"/>
              <a:ea typeface="Aptos" panose="020B0004020202020204" pitchFamily="34" charset="0"/>
              <a:cs typeface="Arial" panose="020B0604020202020204" pitchFamily="34" charset="0"/>
            </a:endParaRPr>
          </a:p>
          <a:p>
            <a:pPr marR="0" lvl="0">
              <a:spcBef>
                <a:spcPts val="0"/>
              </a:spcBef>
              <a:spcAft>
                <a:spcPts val="0"/>
              </a:spcAft>
              <a:buSzPct val="100000"/>
              <a:buFont typeface="Wingdings" panose="05000000000000000000" pitchFamily="2" charset="2"/>
              <a:buChar char="Ø"/>
              <a:tabLst>
                <a:tab pos="457200" algn="l"/>
              </a:tabLst>
            </a:pPr>
            <a:r>
              <a:rPr lang="en-US" sz="2600" kern="0" dirty="0">
                <a:effectLst/>
                <a:latin typeface="Arial" panose="020B0604020202020204" pitchFamily="34" charset="0"/>
                <a:ea typeface="Times New Roman" panose="02020603050405020304" pitchFamily="18" charset="0"/>
                <a:cs typeface="Arial" panose="020B0604020202020204" pitchFamily="34" charset="0"/>
              </a:rPr>
              <a:t>Allowable workshop topics have been expanded to include activities for the creation of center-level partnerships.</a:t>
            </a:r>
            <a:endParaRPr lang="en-US" sz="2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C1A3EAF-F5D6-42AF-9C40-5437A9A0B021}"/>
              </a:ext>
            </a:extLst>
          </p:cNvPr>
          <p:cNvSpPr>
            <a:spLocks noGrp="1"/>
          </p:cNvSpPr>
          <p:nvPr>
            <p:ph type="sldNum" sz="quarter" idx="4"/>
          </p:nvPr>
        </p:nvSpPr>
        <p:spPr/>
        <p:txBody>
          <a:bodyPr/>
          <a:lstStyle/>
          <a:p>
            <a:fld id="{8B853630-F81F-0744-B73F-D546060B764D}" type="slidenum">
              <a:rPr lang="en-US" smtClean="0"/>
              <a:pPr/>
              <a:t>8</a:t>
            </a:fld>
            <a:endParaRPr lang="en-US" dirty="0"/>
          </a:p>
        </p:txBody>
      </p:sp>
      <p:pic>
        <p:nvPicPr>
          <p:cNvPr id="6" name="Picture 5" descr="A snowy mountain landscape with a sunset&#10;&#10;Description automatically generated with medium confidence">
            <a:extLst>
              <a:ext uri="{FF2B5EF4-FFF2-40B4-BE49-F238E27FC236}">
                <a16:creationId xmlns:a16="http://schemas.microsoft.com/office/drawing/2014/main" id="{A28FA231-A97B-80C4-BE21-E4899D03FC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3168" y="1785828"/>
            <a:ext cx="4063488" cy="3047616"/>
          </a:xfrm>
          <a:prstGeom prst="rect">
            <a:avLst/>
          </a:prstGeom>
        </p:spPr>
      </p:pic>
      <p:sp>
        <p:nvSpPr>
          <p:cNvPr id="8" name="TextBox 7">
            <a:extLst>
              <a:ext uri="{FF2B5EF4-FFF2-40B4-BE49-F238E27FC236}">
                <a16:creationId xmlns:a16="http://schemas.microsoft.com/office/drawing/2014/main" id="{C54B765D-4CEB-E324-5385-C8372E4F6BCD}"/>
              </a:ext>
            </a:extLst>
          </p:cNvPr>
          <p:cNvSpPr txBox="1"/>
          <p:nvPr/>
        </p:nvSpPr>
        <p:spPr>
          <a:xfrm>
            <a:off x="10471866" y="4887726"/>
            <a:ext cx="3620453" cy="646331"/>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rPr>
              <a:t>WY - understand whether microbial communities in seasonal snow were actively contributing to nutrient cycling</a:t>
            </a:r>
            <a:r>
              <a:rPr lang="en-US" sz="1200" dirty="0">
                <a:effectLst/>
              </a:rPr>
              <a:t> </a:t>
            </a:r>
            <a:endParaRPr lang="en-US" sz="1200" dirty="0"/>
          </a:p>
        </p:txBody>
      </p:sp>
      <p:pic>
        <p:nvPicPr>
          <p:cNvPr id="5" name="Picture 4" descr="A blue text on a black background&#10;&#10;Description automatically generated">
            <a:extLst>
              <a:ext uri="{FF2B5EF4-FFF2-40B4-BE49-F238E27FC236}">
                <a16:creationId xmlns:a16="http://schemas.microsoft.com/office/drawing/2014/main" id="{46D6A254-4E7A-0A86-DEDA-7E8BD27DB3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Tree>
    <p:extLst>
      <p:ext uri="{BB962C8B-B14F-4D97-AF65-F5344CB8AC3E}">
        <p14:creationId xmlns:p14="http://schemas.microsoft.com/office/powerpoint/2010/main" val="1747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90E5-17F1-8DB9-AEF4-A9F363B6CB14}"/>
              </a:ext>
            </a:extLst>
          </p:cNvPr>
          <p:cNvSpPr>
            <a:spLocks noGrp="1"/>
          </p:cNvSpPr>
          <p:nvPr>
            <p:ph type="title"/>
          </p:nvPr>
        </p:nvSpPr>
        <p:spPr>
          <a:xfrm>
            <a:off x="555673" y="154835"/>
            <a:ext cx="9749244" cy="1371600"/>
          </a:xfrm>
        </p:spPr>
        <p:txBody>
          <a:bodyPr>
            <a:normAutofit/>
          </a:bodyPr>
          <a:lstStyle/>
          <a:p>
            <a:r>
              <a:rPr lang="en-US" sz="26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EPSCoR Workshop Opportunities Program Description</a:t>
            </a:r>
            <a:endParaRPr lang="en-US" sz="2600" dirty="0">
              <a:solidFill>
                <a:srgbClr val="C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2229E0F-A0C4-55C0-734E-3FC3354051D3}"/>
              </a:ext>
            </a:extLst>
          </p:cNvPr>
          <p:cNvSpPr>
            <a:spLocks noGrp="1"/>
          </p:cNvSpPr>
          <p:nvPr>
            <p:ph type="sldNum" sz="quarter" idx="12"/>
          </p:nvPr>
        </p:nvSpPr>
        <p:spPr/>
        <p:txBody>
          <a:bodyPr/>
          <a:lstStyle/>
          <a:p>
            <a:fld id="{4710E8EA-57F6-764C-8914-AEEABF058192}" type="slidenum">
              <a:rPr lang="en-US" smtClean="0"/>
              <a:t>9</a:t>
            </a:fld>
            <a:endParaRPr lang="en-US" dirty="0"/>
          </a:p>
        </p:txBody>
      </p:sp>
      <p:pic>
        <p:nvPicPr>
          <p:cNvPr id="3" name="Picture 2" descr="A blue text on a black background&#10;&#10;Description automatically generated">
            <a:extLst>
              <a:ext uri="{FF2B5EF4-FFF2-40B4-BE49-F238E27FC236}">
                <a16:creationId xmlns:a16="http://schemas.microsoft.com/office/drawing/2014/main" id="{51D559FC-6821-FA35-F36C-1A0E021D4D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9424" y="-19071"/>
            <a:ext cx="4450976" cy="963861"/>
          </a:xfrm>
          <a:prstGeom prst="rect">
            <a:avLst/>
          </a:prstGeom>
          <a:solidFill>
            <a:schemeClr val="accent1"/>
          </a:solidFill>
        </p:spPr>
      </p:pic>
      <p:sp>
        <p:nvSpPr>
          <p:cNvPr id="49" name="TextBox 48">
            <a:extLst>
              <a:ext uri="{FF2B5EF4-FFF2-40B4-BE49-F238E27FC236}">
                <a16:creationId xmlns:a16="http://schemas.microsoft.com/office/drawing/2014/main" id="{E819E4AF-5DFB-F5F1-F06F-DB515B4B7EA4}"/>
              </a:ext>
            </a:extLst>
          </p:cNvPr>
          <p:cNvSpPr txBox="1"/>
          <p:nvPr/>
        </p:nvSpPr>
        <p:spPr>
          <a:xfrm>
            <a:off x="621792" y="1267867"/>
            <a:ext cx="13661136" cy="5693866"/>
          </a:xfrm>
          <a:prstGeom prst="rect">
            <a:avLst/>
          </a:prstGeom>
          <a:noFill/>
        </p:spPr>
        <p:txBody>
          <a:bodyPr wrap="square">
            <a:spAutoFit/>
          </a:bodyPr>
          <a:lstStyle/>
          <a:p>
            <a:pPr marL="0" marR="0">
              <a:spcBef>
                <a:spcPts val="0"/>
              </a:spcBef>
              <a:spcAft>
                <a:spcPts val="0"/>
              </a:spcAft>
            </a:pPr>
            <a:r>
              <a:rPr lang="en-US" sz="2600" kern="0" dirty="0">
                <a:effectLst/>
                <a:latin typeface="Arial" panose="020B0604020202020204" pitchFamily="34" charset="0"/>
                <a:ea typeface="Times New Roman" panose="02020603050405020304" pitchFamily="18" charset="0"/>
                <a:cs typeface="Arial" panose="020B0604020202020204" pitchFamily="34" charset="0"/>
              </a:rPr>
              <a:t>Workshops proposals are welcome in areas of science and engineering that advance the program’s goals and engage a broad community of investigators or practitioners, while including the intentional involvement of the EPSCoR community.  </a:t>
            </a:r>
          </a:p>
          <a:p>
            <a:pPr marL="0" marR="0">
              <a:spcBef>
                <a:spcPts val="0"/>
              </a:spcBef>
              <a:spcAft>
                <a:spcPts val="0"/>
              </a:spcAft>
            </a:pPr>
            <a:endParaRPr lang="en-US" sz="2600" kern="0" dirty="0">
              <a:latin typeface="Arial" panose="020B0604020202020204" pitchFamily="34" charset="0"/>
              <a:ea typeface="Times New Roman" panose="02020603050405020304" pitchFamily="18" charset="0"/>
              <a:cs typeface="Arial" panose="020B0604020202020204" pitchFamily="34" charset="0"/>
            </a:endParaRPr>
          </a:p>
          <a:p>
            <a:pPr marL="457200" marR="0" indent="-457200">
              <a:spcBef>
                <a:spcPts val="0"/>
              </a:spcBef>
              <a:spcAft>
                <a:spcPts val="0"/>
              </a:spcAft>
              <a:buFont typeface="Wingdings" panose="05000000000000000000" pitchFamily="2" charset="2"/>
              <a:buChar char="Ø"/>
            </a:pPr>
            <a:r>
              <a:rPr lang="en-US" sz="2600" kern="0" dirty="0">
                <a:effectLst/>
                <a:latin typeface="Arial" panose="020B0604020202020204" pitchFamily="34" charset="0"/>
                <a:ea typeface="Times New Roman" panose="02020603050405020304" pitchFamily="18" charset="0"/>
                <a:cs typeface="Arial" panose="020B0604020202020204" pitchFamily="34" charset="0"/>
              </a:rPr>
              <a:t>Workshops aim to bring communities of thought together to discuss recent research or education findings</a:t>
            </a:r>
          </a:p>
          <a:p>
            <a:pPr marL="457200" marR="0" indent="-457200">
              <a:spcBef>
                <a:spcPts val="0"/>
              </a:spcBef>
              <a:spcAft>
                <a:spcPts val="0"/>
              </a:spcAft>
              <a:buFont typeface="Wingdings" panose="05000000000000000000" pitchFamily="2" charset="2"/>
              <a:buChar char="Ø"/>
            </a:pPr>
            <a:endParaRPr lang="en-US" sz="2600" kern="0" dirty="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spcBef>
                <a:spcPts val="0"/>
              </a:spcBef>
              <a:spcAft>
                <a:spcPts val="0"/>
              </a:spcAft>
              <a:buFont typeface="Wingdings" panose="05000000000000000000" pitchFamily="2" charset="2"/>
              <a:buChar char="Ø"/>
            </a:pPr>
            <a:r>
              <a:rPr lang="en-US" sz="2600" kern="0" dirty="0">
                <a:effectLst/>
                <a:latin typeface="Arial" panose="020B0604020202020204" pitchFamily="34" charset="0"/>
                <a:ea typeface="Times New Roman" panose="02020603050405020304" pitchFamily="18" charset="0"/>
                <a:cs typeface="Arial" panose="020B0604020202020204" pitchFamily="34" charset="0"/>
              </a:rPr>
              <a:t>Explore topics in emerging areas of science and engineering</a:t>
            </a:r>
            <a:endParaRPr lang="en-US" sz="2600" kern="0" dirty="0">
              <a:latin typeface="Arial" panose="020B0604020202020204" pitchFamily="34" charset="0"/>
              <a:ea typeface="Times New Roman" panose="02020603050405020304" pitchFamily="18" charset="0"/>
              <a:cs typeface="Arial" panose="020B0604020202020204" pitchFamily="34" charset="0"/>
            </a:endParaRPr>
          </a:p>
          <a:p>
            <a:pPr marL="457200" marR="0" indent="-457200">
              <a:spcBef>
                <a:spcPts val="0"/>
              </a:spcBef>
              <a:spcAft>
                <a:spcPts val="0"/>
              </a:spcAft>
              <a:buFont typeface="Wingdings" panose="05000000000000000000" pitchFamily="2" charset="2"/>
              <a:buChar char="Ø"/>
            </a:pPr>
            <a:endParaRPr lang="en-US" sz="2600" kern="0" dirty="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spcBef>
                <a:spcPts val="0"/>
              </a:spcBef>
              <a:spcAft>
                <a:spcPts val="0"/>
              </a:spcAft>
              <a:buFont typeface="Wingdings" panose="05000000000000000000" pitchFamily="2" charset="2"/>
              <a:buChar char="Ø"/>
            </a:pPr>
            <a:r>
              <a:rPr lang="en-US" sz="2600" kern="0" dirty="0">
                <a:effectLst/>
                <a:latin typeface="Arial" panose="020B0604020202020204" pitchFamily="34" charset="0"/>
                <a:ea typeface="Times New Roman" panose="02020603050405020304" pitchFamily="18" charset="0"/>
                <a:cs typeface="Arial" panose="020B0604020202020204" pitchFamily="34" charset="0"/>
              </a:rPr>
              <a:t>Foster innovative collaborations</a:t>
            </a:r>
            <a:endParaRPr lang="en-US" sz="2600" kern="0" dirty="0">
              <a:latin typeface="Arial" panose="020B0604020202020204" pitchFamily="34" charset="0"/>
              <a:ea typeface="Times New Roman" panose="02020603050405020304" pitchFamily="18" charset="0"/>
              <a:cs typeface="Arial" panose="020B0604020202020204" pitchFamily="34" charset="0"/>
            </a:endParaRPr>
          </a:p>
          <a:p>
            <a:pPr marL="457200" marR="0" indent="-457200">
              <a:spcBef>
                <a:spcPts val="0"/>
              </a:spcBef>
              <a:spcAft>
                <a:spcPts val="0"/>
              </a:spcAft>
              <a:buFont typeface="Wingdings" panose="05000000000000000000" pitchFamily="2" charset="2"/>
              <a:buChar char="Ø"/>
            </a:pPr>
            <a:endParaRPr lang="en-US" sz="2600" kern="0" dirty="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spcBef>
                <a:spcPts val="0"/>
              </a:spcBef>
              <a:spcAft>
                <a:spcPts val="0"/>
              </a:spcAft>
              <a:buFont typeface="Wingdings" panose="05000000000000000000" pitchFamily="2" charset="2"/>
              <a:buChar char="Ø"/>
            </a:pPr>
            <a:r>
              <a:rPr lang="en-US" sz="2600" kern="0" dirty="0">
                <a:effectLst/>
                <a:latin typeface="Arial" panose="020B0604020202020204" pitchFamily="34" charset="0"/>
                <a:ea typeface="Times New Roman" panose="02020603050405020304" pitchFamily="18" charset="0"/>
                <a:cs typeface="Arial" panose="020B0604020202020204" pitchFamily="34" charset="0"/>
              </a:rPr>
              <a:t>Expose researchers or trainees to new research and education tools or techniques</a:t>
            </a:r>
            <a:endParaRPr lang="en-US" sz="2600" kern="0" dirty="0">
              <a:latin typeface="Arial" panose="020B0604020202020204" pitchFamily="34" charset="0"/>
              <a:ea typeface="Times New Roman" panose="02020603050405020304" pitchFamily="18" charset="0"/>
              <a:cs typeface="Arial" panose="020B0604020202020204" pitchFamily="34" charset="0"/>
            </a:endParaRPr>
          </a:p>
          <a:p>
            <a:pPr marL="457200" marR="0" indent="-457200">
              <a:spcBef>
                <a:spcPts val="0"/>
              </a:spcBef>
              <a:spcAft>
                <a:spcPts val="0"/>
              </a:spcAft>
              <a:buFont typeface="Wingdings" panose="05000000000000000000" pitchFamily="2" charset="2"/>
              <a:buChar char="Ø"/>
            </a:pPr>
            <a:endParaRPr lang="en-US" sz="2600" kern="0" dirty="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spcBef>
                <a:spcPts val="0"/>
              </a:spcBef>
              <a:spcAft>
                <a:spcPts val="0"/>
              </a:spcAft>
              <a:buFont typeface="Wingdings" panose="05000000000000000000" pitchFamily="2" charset="2"/>
              <a:buChar char="Ø"/>
            </a:pPr>
            <a:r>
              <a:rPr lang="en-US" sz="2600" kern="0" dirty="0">
                <a:effectLst/>
                <a:latin typeface="Arial" panose="020B0604020202020204" pitchFamily="34" charset="0"/>
                <a:ea typeface="Times New Roman" panose="02020603050405020304" pitchFamily="18" charset="0"/>
                <a:cs typeface="Arial" panose="020B0604020202020204" pitchFamily="34" charset="0"/>
              </a:rPr>
              <a:t>Respond to NSF EPSCoR calls for workshops on specific topics </a:t>
            </a:r>
            <a:endParaRPr lang="en-US" sz="26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13208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2834</TotalTime>
  <Words>2430</Words>
  <Application>Microsoft Office PowerPoint</Application>
  <PresentationFormat>Custom</PresentationFormat>
  <Paragraphs>227</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Open Sans</vt:lpstr>
      <vt:lpstr>Open Sans ExtraBold</vt:lpstr>
      <vt:lpstr>Open Sans Light</vt:lpstr>
      <vt:lpstr>Palatino Linotype</vt:lpstr>
      <vt:lpstr>Symbol</vt:lpstr>
      <vt:lpstr>Times New Roman</vt:lpstr>
      <vt:lpstr>Wingdings</vt:lpstr>
      <vt:lpstr>Office Theme</vt:lpstr>
      <vt:lpstr>PowerPoint Presentation</vt:lpstr>
      <vt:lpstr>PowerPoint Presentation</vt:lpstr>
      <vt:lpstr>Estab­lished Program to Stim­u­late Com­pet­i­tive Research (EPSCoR)</vt:lpstr>
      <vt:lpstr>EPSCoR Jurisdictions</vt:lpstr>
      <vt:lpstr>EPSCoR Investment Strategies</vt:lpstr>
      <vt:lpstr>Workshop Opportunities (EPS-WO) Goals</vt:lpstr>
      <vt:lpstr>EPS-WO Solicitation (NSF 24-540)</vt:lpstr>
      <vt:lpstr>What’s New with this Solicitation</vt:lpstr>
      <vt:lpstr>EPSCoR Workshop Opportunities Program Description</vt:lpstr>
      <vt:lpstr>Expectations of EPSCoR Workshop Proposals</vt:lpstr>
      <vt:lpstr>Successful workshop proposals will:</vt:lpstr>
      <vt:lpstr>Additional Guidance</vt:lpstr>
      <vt:lpstr>EPS-WO Concept Outline Preparation and Submission Instructions</vt:lpstr>
      <vt:lpstr>EPS-WO Concept Outline Preparation and Submission Instructions</vt:lpstr>
      <vt:lpstr>EPS-WO Full Proposal Preparation Instructions</vt:lpstr>
      <vt:lpstr>Merit Review Criteria</vt:lpstr>
      <vt:lpstr>Eligibility Information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Elizabeth</dc:creator>
  <cp:lastModifiedBy>Lawrence, Elizabeth</cp:lastModifiedBy>
  <cp:revision>80</cp:revision>
  <cp:lastPrinted>2020-05-06T17:46:08Z</cp:lastPrinted>
  <dcterms:created xsi:type="dcterms:W3CDTF">2020-04-27T18:19:13Z</dcterms:created>
  <dcterms:modified xsi:type="dcterms:W3CDTF">2024-02-26T15:28:35Z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f4b25803-206b-4912-b157-d672ce16efbd</vt:lpwstr>
  </property>
  <property fmtid="{D5CDD505-2E9C-101B-9397-08002B2CF9AE}" pid="3" name="ContainsCUI">
    <vt:lpwstr>No</vt:lpwstr>
  </property>
</Properties>
</file>