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4"/>
    <p:sldMasterId id="2147483747" r:id="rId5"/>
  </p:sldMasterIdLst>
  <p:notesMasterIdLst>
    <p:notesMasterId r:id="rId7"/>
  </p:notesMasterIdLst>
  <p:handoutMasterIdLst>
    <p:handoutMasterId r:id="rId8"/>
  </p:handoutMasterIdLst>
  <p:sldIdLst>
    <p:sldId id="1253" r:id="rId6"/>
  </p:sldIdLst>
  <p:sldSz cx="10058400" cy="73152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B2C019-DD96-C4BA-17BB-8EE0CEF8D513}" name="Gregory Coll" initials="GC" userId="S::gdcoll@nsf.gov::74d61f87-fd03-45f6-8505-418351e65eb7" providerId="AD"/>
  <p188:author id="{52F92757-FF29-D797-1D1D-00CB2B526E3E}" name="Terry Carpenter" initials="TC" userId="Terry Carpenter" providerId="None"/>
  <p188:author id="{F3A75B8D-C0FB-BC95-3A33-8A6342230BB0}" name="Le, Ly (Contractor)" initials="LL(" userId="S::7618186527@nsf.gov::d470a643-a799-48e3-92cc-ae7177483371" providerId="AD"/>
  <p188:author id="{18DED390-64DA-9D73-EC9E-99AD4E117F6B}" name="Kitterman, Alice (Contractor)" initials="KA(" userId="S::7065039834@nsf.gov::22904bd1-1fc1-4b50-b48c-a6c3eab5e246" providerId="AD"/>
  <p188:author id="{B083C59A-CF9D-34C8-4CFB-0E2DFF53CF73}" name="Aronson, Dorothy" initials="DA" userId="S::0512207638@nsf.gov::e299dd88-7dd2-46d7-8034-49da0889227c" providerId="AD"/>
  <p188:author id="{9CC8DCB5-FCAC-91BD-554A-2AC1F4B0FEFE}" name="Coll, Gregory D. (Contractor)" initials="C(" userId="S::7229031260@nsf.gov::74d61f87-fd03-45f6-8505-418351e65eb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99"/>
    <a:srgbClr val="FBF7EE"/>
    <a:srgbClr val="002454"/>
    <a:srgbClr val="404040"/>
    <a:srgbClr val="A6C3DA"/>
    <a:srgbClr val="EDE1BA"/>
    <a:srgbClr val="99A7BA"/>
    <a:srgbClr val="00758D"/>
    <a:srgbClr val="F6F0DC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293" autoAdjust="0"/>
  </p:normalViewPr>
  <p:slideViewPr>
    <p:cSldViewPr snapToGrid="0">
      <p:cViewPr varScale="1">
        <p:scale>
          <a:sx n="62" d="100"/>
          <a:sy n="62" d="100"/>
        </p:scale>
        <p:origin x="1224" y="48"/>
      </p:cViewPr>
      <p:guideLst>
        <p:guide orient="horz" pos="2304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455FBED-BA99-4722-8F97-30196E5AA5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C1BE9B-DFFB-4C93-A63E-634B7D286D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DE971DB-82B9-4385-AD62-15686C457002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EF5F8F-654B-42EB-BD90-02BA30EC48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7A557B-D289-43E5-8A20-0A442CD552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8587493-89C0-4852-8641-2E681FC625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21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0B648B3-BE13-4EB8-81CE-F8F909CD8A18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47788" y="1162050"/>
            <a:ext cx="431482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A9157EC-B8CD-4E3E-A2C9-762F40AAA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3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47788" y="1162050"/>
            <a:ext cx="4314825" cy="3136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defTabSz="931774">
              <a:defRPr/>
            </a:pPr>
            <a:fld id="{CA9157EC-B8CD-4E3E-A2C9-762F40AAA699}" type="slidenum">
              <a:rPr lang="en-US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1</a:t>
            </a:fld>
            <a:endParaRPr lang="en-US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94250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197187"/>
            <a:ext cx="8549640" cy="2546773"/>
          </a:xfrm>
          <a:prstGeom prst="rect">
            <a:avLst/>
          </a:prstGeo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842174"/>
            <a:ext cx="7543800" cy="17661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185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389468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1947333"/>
            <a:ext cx="8675370" cy="46414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7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389467"/>
            <a:ext cx="2168843" cy="6199294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389467"/>
            <a:ext cx="6380798" cy="619929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29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282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text, transport, wheel&#10;&#10;Description automatically generated">
            <a:extLst>
              <a:ext uri="{FF2B5EF4-FFF2-40B4-BE49-F238E27FC236}">
                <a16:creationId xmlns:a16="http://schemas.microsoft.com/office/drawing/2014/main" id="{D464C276-BC32-D884-6BDD-3B6FC1C475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73" y="26490"/>
            <a:ext cx="373162" cy="4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12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63D7-A0F9-D362-42C4-3A18EF758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5" y="389471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9075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984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389468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1947333"/>
            <a:ext cx="8675370" cy="4641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43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823722"/>
            <a:ext cx="8675370" cy="3042919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4895429"/>
            <a:ext cx="8675370" cy="16001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60">
                <a:solidFill>
                  <a:schemeClr val="tx1"/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52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389468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1947333"/>
            <a:ext cx="4274820" cy="4641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1947333"/>
            <a:ext cx="4274820" cy="46414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9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389468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793241"/>
            <a:ext cx="4255174" cy="8788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672080"/>
            <a:ext cx="4255174" cy="39302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793241"/>
            <a:ext cx="4276130" cy="8788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672080"/>
            <a:ext cx="4276130" cy="393022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563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389468"/>
            <a:ext cx="8675370" cy="141393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416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1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87680"/>
            <a:ext cx="3244096" cy="1706880"/>
          </a:xfrm>
          <a:prstGeom prst="rect">
            <a:avLst/>
          </a:prstGeo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053255"/>
            <a:ext cx="5092065" cy="5198533"/>
          </a:xfrm>
          <a:prstGeom prst="rect">
            <a:avLst/>
          </a:prstGeo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194560"/>
            <a:ext cx="3244096" cy="4065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599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87680"/>
            <a:ext cx="3244096" cy="1706880"/>
          </a:xfrm>
          <a:prstGeom prst="rect">
            <a:avLst/>
          </a:prstGeom>
        </p:spPr>
        <p:txBody>
          <a:bodyPr anchor="b"/>
          <a:lstStyle>
            <a:lvl1pPr>
              <a:defRPr sz="341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053255"/>
            <a:ext cx="5092065" cy="51985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194560"/>
            <a:ext cx="3244096" cy="40656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892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6780108"/>
            <a:ext cx="22631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6780108"/>
            <a:ext cx="339471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6780108"/>
            <a:ext cx="226314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01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C50985A8-0BA6-1FE5-FADD-86C539D078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081"/>
            <a:ext cx="10058400" cy="5374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B6D5E3-9C7F-CD29-420F-F0101A77B9D1}"/>
              </a:ext>
            </a:extLst>
          </p:cNvPr>
          <p:cNvSpPr txBox="1"/>
          <p:nvPr userDrawn="1"/>
        </p:nvSpPr>
        <p:spPr>
          <a:xfrm>
            <a:off x="0" y="79631"/>
            <a:ext cx="10058400" cy="320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85" b="1" dirty="0">
                <a:solidFill>
                  <a:schemeClr val="bg1"/>
                </a:solidFill>
              </a:rPr>
              <a:t>Office of the Chief Information Officer (OCIO) &amp; Chief Technology Officer (CTO)</a:t>
            </a:r>
          </a:p>
        </p:txBody>
      </p:sp>
    </p:spTree>
    <p:extLst>
      <p:ext uri="{BB962C8B-B14F-4D97-AF65-F5344CB8AC3E}">
        <p14:creationId xmlns:p14="http://schemas.microsoft.com/office/powerpoint/2010/main" val="60351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4" r:id="rId2"/>
    <p:sldLayoutId id="2147483753" r:id="rId3"/>
  </p:sldLayoutIdLst>
  <p:txStyles>
    <p:titleStyle>
      <a:lvl1pPr algn="l" defTabSz="754361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0" indent="-188590" algn="l" defTabSz="754361" rtl="0" eaLnBrk="1" latinLnBrk="0" hangingPunct="1">
        <a:lnSpc>
          <a:spcPct val="90000"/>
        </a:lnSpc>
        <a:spcBef>
          <a:spcPts val="825"/>
        </a:spcBef>
        <a:buFont typeface="Arial" panose="020B0604020202020204" pitchFamily="34" charset="0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71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51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32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13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493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674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854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035" indent="-188590" algn="l" defTabSz="754361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81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61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42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22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083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264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445" algn="l" defTabSz="754361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9D58C3B-F5B7-B144-E015-007CB7357F8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3195589" y="1767466"/>
            <a:ext cx="3722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958EA4EA-8EF4-0176-AD60-474FBA3CA8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38406" y="1385643"/>
            <a:ext cx="3017520" cy="754380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25" b="1" dirty="0">
                <a:latin typeface="Arial" panose="020B0604020202020204" pitchFamily="34" charset="0"/>
                <a:cs typeface="Arial" panose="020B0604020202020204" pitchFamily="34" charset="0"/>
              </a:rPr>
              <a:t>Terry Carpenter</a:t>
            </a:r>
          </a:p>
          <a:p>
            <a:pPr algn="ctr"/>
            <a:r>
              <a:rPr lang="en-US" sz="785" b="1" dirty="0">
                <a:latin typeface="Arial" panose="020B0604020202020204" pitchFamily="34" charset="0"/>
                <a:cs typeface="Arial" panose="020B0604020202020204" pitchFamily="34" charset="0"/>
              </a:rPr>
              <a:t>Office Head, CIO, CTO</a:t>
            </a:r>
          </a:p>
          <a:p>
            <a:pPr algn="ctr"/>
            <a:endParaRPr lang="en-US" sz="785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825" b="1" dirty="0">
                <a:latin typeface="Arial" panose="020B0604020202020204" pitchFamily="34" charset="0"/>
                <a:cs typeface="Arial" panose="020B0604020202020204" pitchFamily="34" charset="0"/>
              </a:rPr>
              <a:t>Clyde Richards</a:t>
            </a:r>
          </a:p>
          <a:p>
            <a:pPr algn="ctr"/>
            <a:r>
              <a:rPr lang="en-US" sz="743" b="1" dirty="0">
                <a:latin typeface="Arial" panose="020B0604020202020204" pitchFamily="34" charset="0"/>
                <a:cs typeface="Arial" panose="020B0604020202020204" pitchFamily="34" charset="0"/>
              </a:rPr>
              <a:t>Deputy Office Head &amp; Deputy CIO</a:t>
            </a:r>
          </a:p>
        </p:txBody>
      </p:sp>
      <p:sp>
        <p:nvSpPr>
          <p:cNvPr id="24" name="Flowchart: Process 23">
            <a:extLst>
              <a:ext uri="{FF2B5EF4-FFF2-40B4-BE49-F238E27FC236}">
                <a16:creationId xmlns:a16="http://schemas.microsoft.com/office/drawing/2014/main" id="{C6B893FB-D91A-72BA-A8C9-BF807E15662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9364" y="3513935"/>
            <a:ext cx="3138221" cy="67924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9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of Data and Artificial Intelligence (DDAI)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9BD0AC64-7A06-8830-4185-E631438FFD9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394216" y="3513937"/>
            <a:ext cx="3136633" cy="679240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9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of Enterprise Services (DES)</a:t>
            </a:r>
            <a:endParaRPr lang="en-US" sz="99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953FAAC2-378D-7419-76F7-7C8652CF37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01477" y="3519864"/>
            <a:ext cx="3138221" cy="687313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99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of Security and Operations (DSO)</a:t>
            </a:r>
          </a:p>
        </p:txBody>
      </p:sp>
      <p:sp>
        <p:nvSpPr>
          <p:cNvPr id="31" name="Flowchart: Process 30">
            <a:extLst>
              <a:ext uri="{FF2B5EF4-FFF2-40B4-BE49-F238E27FC236}">
                <a16:creationId xmlns:a16="http://schemas.microsoft.com/office/drawing/2014/main" id="{BBA41C08-331F-BA40-453A-2FC3128E42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00045" y="5066329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Mission Services Branch 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Leigh Westfall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 (Acting)</a:t>
            </a:r>
          </a:p>
        </p:txBody>
      </p:sp>
      <p:sp>
        <p:nvSpPr>
          <p:cNvPr id="32" name="Flowchart: Process 31">
            <a:extLst>
              <a:ext uri="{FF2B5EF4-FFF2-40B4-BE49-F238E27FC236}">
                <a16:creationId xmlns:a16="http://schemas.microsoft.com/office/drawing/2014/main" id="{0E613BE3-218B-6568-7553-9295DED7B2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17741" y="4296958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Services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Teresa Guillot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 (Acting)</a:t>
            </a:r>
          </a:p>
        </p:txBody>
      </p:sp>
      <p:sp>
        <p:nvSpPr>
          <p:cNvPr id="33" name="Flowchart: Process 32">
            <a:extLst>
              <a:ext uri="{FF2B5EF4-FFF2-40B4-BE49-F238E27FC236}">
                <a16:creationId xmlns:a16="http://schemas.microsoft.com/office/drawing/2014/main" id="{A0FD422B-DB08-C946-B0BA-0CC9194999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400045" y="4267599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Consumer Services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Jessica Turner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</a:t>
            </a:r>
          </a:p>
        </p:txBody>
      </p:sp>
      <p:sp>
        <p:nvSpPr>
          <p:cNvPr id="37" name="Flowchart: Process 36">
            <a:extLst>
              <a:ext uri="{FF2B5EF4-FFF2-40B4-BE49-F238E27FC236}">
                <a16:creationId xmlns:a16="http://schemas.microsoft.com/office/drawing/2014/main" id="{23927328-9573-34C2-4D5B-33954BFEE7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36326" y="4299351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 Support Services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Jeremy Arel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</a:t>
            </a:r>
          </a:p>
        </p:txBody>
      </p:sp>
      <p:sp>
        <p:nvSpPr>
          <p:cNvPr id="38" name="Flowchart: Process 37">
            <a:extLst>
              <a:ext uri="{FF2B5EF4-FFF2-40B4-BE49-F238E27FC236}">
                <a16:creationId xmlns:a16="http://schemas.microsoft.com/office/drawing/2014/main" id="{9B54B73E-CA53-DB92-69DF-4347B96F591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01952" y="5066329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Services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Leigh Westfall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</a:t>
            </a:r>
          </a:p>
        </p:txBody>
      </p:sp>
      <p:sp>
        <p:nvSpPr>
          <p:cNvPr id="39" name="Flowchart: Process 38">
            <a:extLst>
              <a:ext uri="{FF2B5EF4-FFF2-40B4-BE49-F238E27FC236}">
                <a16:creationId xmlns:a16="http://schemas.microsoft.com/office/drawing/2014/main" id="{8B2EA310-137E-E419-98F9-2C0BC6924E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01952" y="4301262"/>
            <a:ext cx="1508760" cy="663854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Security Services Branch</a:t>
            </a:r>
          </a:p>
          <a:p>
            <a:pPr algn="ctr"/>
            <a:r>
              <a:rPr lang="en-US" sz="785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 Boger</a:t>
            </a:r>
            <a:endParaRPr lang="en-US" sz="785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6D5FFB4-591D-431B-C8EE-506D85D3B73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018011" y="3802539"/>
            <a:ext cx="1053495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2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Dorothy Aronson</a:t>
            </a:r>
          </a:p>
          <a:p>
            <a:pPr algn="ctr"/>
            <a:r>
              <a:rPr lang="en-US" sz="82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</a:t>
            </a:r>
            <a:r>
              <a:rPr lang="en-US" sz="825" b="1" dirty="0">
                <a:solidFill>
                  <a:srgbClr val="2038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</a:t>
            </a:r>
            <a:r>
              <a:rPr lang="en-US" sz="82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Director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94C30D-B0FC-B412-0F32-4EB5D2B8AB7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458694" y="3771604"/>
            <a:ext cx="1028289" cy="3462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2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Teresa Guillot</a:t>
            </a:r>
          </a:p>
          <a:p>
            <a:pPr algn="ctr"/>
            <a:r>
              <a:rPr lang="en-US" sz="82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Director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4A77F09-D9EA-B24D-BB91-13BFD909346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23362" y="3770859"/>
            <a:ext cx="1031051" cy="34624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25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 Hofherr</a:t>
            </a:r>
          </a:p>
          <a:p>
            <a:pPr algn="ctr"/>
            <a:r>
              <a:rPr lang="en-US" sz="825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Division Director</a:t>
            </a:r>
          </a:p>
        </p:txBody>
      </p:sp>
      <p:sp>
        <p:nvSpPr>
          <p:cNvPr id="61" name="Flowchart: Process 60">
            <a:extLst>
              <a:ext uri="{FF2B5EF4-FFF2-40B4-BE49-F238E27FC236}">
                <a16:creationId xmlns:a16="http://schemas.microsoft.com/office/drawing/2014/main" id="{88BE6DF6-1A2D-711B-DAD6-28FA03571B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868015" y="2560888"/>
            <a:ext cx="1850397" cy="6179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Management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Nancy Kaplan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</a:t>
            </a:r>
          </a:p>
        </p:txBody>
      </p:sp>
      <p:sp>
        <p:nvSpPr>
          <p:cNvPr id="62" name="Flowchart: Process 61">
            <a:extLst>
              <a:ext uri="{FF2B5EF4-FFF2-40B4-BE49-F238E27FC236}">
                <a16:creationId xmlns:a16="http://schemas.microsoft.com/office/drawing/2014/main" id="{D4ABF6BB-364B-A86B-AA03-3E41B05CF7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82774" y="2560886"/>
            <a:ext cx="1951705" cy="617932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5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Innovation Branch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Clyde Richards</a:t>
            </a:r>
          </a:p>
          <a:p>
            <a:pPr algn="ctr"/>
            <a:r>
              <a:rPr lang="en-US" sz="785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Branch Chief (Acting)</a:t>
            </a:r>
          </a:p>
        </p:txBody>
      </p:sp>
      <p:sp>
        <p:nvSpPr>
          <p:cNvPr id="65" name="Flowchart: Process 64">
            <a:extLst>
              <a:ext uri="{FF2B5EF4-FFF2-40B4-BE49-F238E27FC236}">
                <a16:creationId xmlns:a16="http://schemas.microsoft.com/office/drawing/2014/main" id="{FF4E1B3E-D0AC-5634-8FC5-6C32D79120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7180" y="1374271"/>
            <a:ext cx="2567079" cy="754380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30" b="1" dirty="0">
                <a:latin typeface="Arial" panose="020B0604020202020204" pitchFamily="34" charset="0"/>
                <a:cs typeface="Arial" panose="020B0604020202020204" pitchFamily="34" charset="0"/>
              </a:rPr>
              <a:t>NSF Office of the Director</a:t>
            </a:r>
          </a:p>
          <a:p>
            <a:pPr algn="ctr"/>
            <a:endParaRPr lang="en-US" sz="66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825" b="1" dirty="0">
                <a:latin typeface="Arial" panose="020B0604020202020204" pitchFamily="34" charset="0"/>
                <a:cs typeface="Arial" panose="020B0604020202020204" pitchFamily="34" charset="0"/>
              </a:rPr>
              <a:t>Sethuraman Panchanathan, Director</a:t>
            </a:r>
          </a:p>
          <a:p>
            <a:pPr algn="ctr"/>
            <a:r>
              <a:rPr lang="en-US" sz="825" b="1" dirty="0">
                <a:latin typeface="Arial" panose="020B0604020202020204" pitchFamily="34" charset="0"/>
                <a:cs typeface="Arial" panose="020B0604020202020204" pitchFamily="34" charset="0"/>
              </a:rPr>
              <a:t>Michael Cheatham, Chief Management Officer</a:t>
            </a:r>
          </a:p>
          <a:p>
            <a:pPr algn="ctr"/>
            <a:r>
              <a:rPr lang="en-US" sz="825" b="1" dirty="0">
                <a:latin typeface="Arial" panose="020B0604020202020204" pitchFamily="34" charset="0"/>
                <a:cs typeface="Arial" panose="020B0604020202020204" pitchFamily="34" charset="0"/>
              </a:rPr>
              <a:t>Karen Marrongelle, Chief Science Officer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F2DF4E0-F54B-6EEA-C1DB-EDDC8EAB22C3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5047166" y="2145415"/>
            <a:ext cx="0" cy="1357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8A951B-1F39-3E0E-7E52-B04B54362C97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510721" y="3385273"/>
            <a:ext cx="6789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D06BF2E-E598-840A-E180-8675F4A9700F}"/>
              </a:ext>
            </a:extLst>
          </p:cNvPr>
          <p:cNvCxnSpPr>
            <a:cxnSpLocks noGrp="1" noRot="1" noMove="1" noResize="1" noEditPoints="1" noAdjustHandles="1" noChangeArrowheads="1" noChangeShapeType="1"/>
            <a:stCxn id="61" idx="3"/>
            <a:endCxn id="62" idx="1"/>
          </p:cNvCxnSpPr>
          <p:nvPr/>
        </p:nvCxnSpPr>
        <p:spPr>
          <a:xfrm>
            <a:off x="4718412" y="2869852"/>
            <a:ext cx="6643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C59F2D5-9B27-BD92-5C1B-2108C0555495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1507001" y="3386062"/>
            <a:ext cx="0" cy="12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21FAC2A-CB9C-3DE8-DB32-9D5583121BF7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299603" y="3385088"/>
            <a:ext cx="0" cy="130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7E4481-E23A-FF21-0D4E-3C4FEFC6CD3C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957709" y="4210936"/>
            <a:ext cx="3970" cy="1233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068C8CF-A344-5A0C-C658-9BF50C416F6F}"/>
              </a:ext>
            </a:extLst>
          </p:cNvPr>
          <p:cNvCxnSpPr>
            <a:cxnSpLocks noGrp="1" noRot="1" noMove="1" noResize="1" noEditPoints="1" noAdjustHandles="1" noChangeArrowheads="1" noChangeShapeType="1"/>
            <a:stCxn id="31" idx="3"/>
            <a:endCxn id="31" idx="3"/>
          </p:cNvCxnSpPr>
          <p:nvPr/>
        </p:nvCxnSpPr>
        <p:spPr>
          <a:xfrm>
            <a:off x="4908805" y="539825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08F027C-3AD6-BB00-34D5-583A90E0480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273121" y="4212556"/>
            <a:ext cx="7544" cy="12371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84C829BB-9665-B285-1D25-72485C951C5B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894818" y="5433454"/>
            <a:ext cx="698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B39CDB1-5D60-5416-B870-1D59E096134E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204890" y="5442517"/>
            <a:ext cx="678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B147D0BB-25DE-D656-D442-9EB735A3EEA8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4908976" y="4627267"/>
            <a:ext cx="1070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01CB852-7D29-2F7C-543E-79268F471990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>
          <a:xfrm>
            <a:off x="8215872" y="4627264"/>
            <a:ext cx="1070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A9074D1-A2DB-20E5-11A0-40CCF77C823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624996" y="469655"/>
            <a:ext cx="6895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5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of the Chief Information Officer (OCIO) &amp; Chief Technology Officer (CTO)</a:t>
            </a:r>
            <a:endParaRPr lang="en-US" sz="1400" b="1" dirty="0">
              <a:solidFill>
                <a:srgbClr val="005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180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itle 4">
  <a:themeElements>
    <a:clrScheme name="NSF NEW COLOR PALETTE 2022">
      <a:dk1>
        <a:srgbClr val="000000"/>
      </a:dk1>
      <a:lt1>
        <a:srgbClr val="FFFFFF"/>
      </a:lt1>
      <a:dk2>
        <a:srgbClr val="002454"/>
      </a:dk2>
      <a:lt2>
        <a:srgbClr val="A6C3DA"/>
      </a:lt2>
      <a:accent1>
        <a:srgbClr val="005699"/>
      </a:accent1>
      <a:accent2>
        <a:srgbClr val="D3B34E"/>
      </a:accent2>
      <a:accent3>
        <a:srgbClr val="00C37E"/>
      </a:accent3>
      <a:accent4>
        <a:srgbClr val="4EC3E0"/>
      </a:accent4>
      <a:accent5>
        <a:srgbClr val="00758D"/>
      </a:accent5>
      <a:accent6>
        <a:srgbClr val="473B70"/>
      </a:accent6>
      <a:hlink>
        <a:srgbClr val="000000"/>
      </a:hlink>
      <a:folHlink>
        <a:srgbClr val="000000"/>
      </a:folHlink>
    </a:clrScheme>
    <a:fontScheme name="Custom 3">
      <a:majorFont>
        <a:latin typeface="Open Sans bold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440D19F26BAB4391CB3CF9A8C39047" ma:contentTypeVersion="3" ma:contentTypeDescription="Create a new document." ma:contentTypeScope="" ma:versionID="e64ca5239c6a4891051a491715dd6abc">
  <xsd:schema xmlns:xsd="http://www.w3.org/2001/XMLSchema" xmlns:xs="http://www.w3.org/2001/XMLSchema" xmlns:p="http://schemas.microsoft.com/office/2006/metadata/properties" xmlns:ns2="392bbf32-5fbd-40c6-8542-aeb3b1276572" targetNamespace="http://schemas.microsoft.com/office/2006/metadata/properties" ma:root="true" ma:fieldsID="9048027ed048a403043662021c9bc73a" ns2:_="">
    <xsd:import namespace="392bbf32-5fbd-40c6-8542-aeb3b127657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2bbf32-5fbd-40c6-8542-aeb3b12765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22C931-EB07-4CAB-B28D-0C13DEF29305}">
  <ds:schemaRefs>
    <ds:schemaRef ds:uri="392bbf32-5fbd-40c6-8542-aeb3b1276572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96A7E76-4882-4397-A636-D7ED9B70A1D4}">
  <ds:schemaRefs>
    <ds:schemaRef ds:uri="392bbf32-5fbd-40c6-8542-aeb3b127657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09D277F-23FF-4EBF-A792-2F7901B5523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158</Words>
  <Application>Microsoft Office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Open Sans Light</vt:lpstr>
      <vt:lpstr>Office 2013 - 2022 Theme</vt:lpstr>
      <vt:lpstr>1_Title 4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Le, Ly (Contractor)</dc:creator>
  <cp:lastModifiedBy>Kaplan, Nancy R</cp:lastModifiedBy>
  <cp:revision>9</cp:revision>
  <cp:lastPrinted>2024-10-23T20:36:59Z</cp:lastPrinted>
  <dcterms:created xsi:type="dcterms:W3CDTF">2021-12-14T15:50:20Z</dcterms:created>
  <dcterms:modified xsi:type="dcterms:W3CDTF">2024-10-30T16:36:06Z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0x010100B8440D19F26BAB4391CB3CF9A8C39047</vt:lpwstr>
  </property>
  <property fmtid="{D5CDD505-2E9C-101B-9397-08002B2CF9AE}" pid="3" name="MediaServiceImageTags">
    <vt:lpwstr/>
  </property>
  <property fmtid="{D5CDD505-2E9C-101B-9397-08002B2CF9AE}" pid="4" name="Order">
    <vt:r8>2900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TitusGUID">
    <vt:lpwstr>cdaf9343-0f9b-435e-8421-6ad575408704</vt:lpwstr>
  </property>
  <property fmtid="{D5CDD505-2E9C-101B-9397-08002B2CF9AE}" pid="12" name="ContainsCUI">
    <vt:lpwstr>No</vt:lpwstr>
  </property>
</Properties>
</file>